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3"/>
  </p:notesMasterIdLst>
  <p:sldIdLst>
    <p:sldId id="256" r:id="rId5"/>
    <p:sldId id="262" r:id="rId6"/>
    <p:sldId id="284" r:id="rId7"/>
    <p:sldId id="269" r:id="rId8"/>
    <p:sldId id="268" r:id="rId9"/>
    <p:sldId id="271" r:id="rId10"/>
    <p:sldId id="273" r:id="rId11"/>
    <p:sldId id="272" r:id="rId12"/>
    <p:sldId id="277" r:id="rId13"/>
    <p:sldId id="278" r:id="rId14"/>
    <p:sldId id="279" r:id="rId15"/>
    <p:sldId id="281" r:id="rId16"/>
    <p:sldId id="280" r:id="rId17"/>
    <p:sldId id="276" r:id="rId18"/>
    <p:sldId id="283" r:id="rId19"/>
    <p:sldId id="257" r:id="rId20"/>
    <p:sldId id="288" r:id="rId21"/>
    <p:sldId id="258" r:id="rId22"/>
    <p:sldId id="259" r:id="rId23"/>
    <p:sldId id="260" r:id="rId24"/>
    <p:sldId id="286" r:id="rId25"/>
    <p:sldId id="290" r:id="rId26"/>
    <p:sldId id="287" r:id="rId27"/>
    <p:sldId id="296" r:id="rId28"/>
    <p:sldId id="297" r:id="rId29"/>
    <p:sldId id="289" r:id="rId30"/>
    <p:sldId id="299" r:id="rId31"/>
    <p:sldId id="294" r:id="rId32"/>
    <p:sldId id="295" r:id="rId33"/>
    <p:sldId id="298" r:id="rId34"/>
    <p:sldId id="300" r:id="rId35"/>
    <p:sldId id="291" r:id="rId36"/>
    <p:sldId id="292" r:id="rId37"/>
    <p:sldId id="293" r:id="rId38"/>
    <p:sldId id="301" r:id="rId39"/>
    <p:sldId id="285" r:id="rId40"/>
    <p:sldId id="378" r:id="rId41"/>
    <p:sldId id="379" r:id="rId42"/>
    <p:sldId id="380" r:id="rId43"/>
    <p:sldId id="275" r:id="rId44"/>
    <p:sldId id="347" r:id="rId45"/>
    <p:sldId id="357" r:id="rId46"/>
    <p:sldId id="358" r:id="rId47"/>
    <p:sldId id="359" r:id="rId48"/>
    <p:sldId id="360" r:id="rId49"/>
    <p:sldId id="361" r:id="rId50"/>
    <p:sldId id="362" r:id="rId51"/>
    <p:sldId id="282" r:id="rId52"/>
    <p:sldId id="348" r:id="rId53"/>
    <p:sldId id="363" r:id="rId54"/>
    <p:sldId id="364" r:id="rId55"/>
    <p:sldId id="365" r:id="rId56"/>
    <p:sldId id="366" r:id="rId57"/>
    <p:sldId id="374" r:id="rId58"/>
    <p:sldId id="261" r:id="rId59"/>
    <p:sldId id="367" r:id="rId60"/>
    <p:sldId id="376" r:id="rId61"/>
    <p:sldId id="368" r:id="rId62"/>
    <p:sldId id="369" r:id="rId63"/>
    <p:sldId id="370" r:id="rId64"/>
    <p:sldId id="371" r:id="rId65"/>
    <p:sldId id="375" r:id="rId66"/>
    <p:sldId id="329" r:id="rId67"/>
    <p:sldId id="372" r:id="rId68"/>
    <p:sldId id="377" r:id="rId69"/>
    <p:sldId id="328" r:id="rId70"/>
    <p:sldId id="346" r:id="rId71"/>
    <p:sldId id="373" r:id="rId7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1390B-C896-40C1-9F06-1BED894529AB}" v="47" dt="2025-03-25T15:21:09.853"/>
    <p1510:client id="{2C611A16-B60D-4C8B-98A5-2B5002275BEF}" v="1" dt="2025-03-26T13:37:56.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B01EDC-8D9F-439E-B7F2-6E0465589795}" type="datetimeFigureOut">
              <a:rPr lang="en-US" smtClean="0"/>
              <a:t>3/26/2025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E8C810-A696-4B68-B93E-5E0B9DE784CD}" type="slidenum">
              <a:rPr lang="en-US" smtClean="0"/>
              <a:t>‹#›</a:t>
            </a:fld>
            <a:endParaRPr lang="en-US"/>
          </a:p>
        </p:txBody>
      </p:sp>
    </p:spTree>
    <p:extLst>
      <p:ext uri="{BB962C8B-B14F-4D97-AF65-F5344CB8AC3E}">
        <p14:creationId xmlns:p14="http://schemas.microsoft.com/office/powerpoint/2010/main" val="277816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424a20c7f_0_1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424a20c7f_0_1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pPr>
            <a:r>
              <a:rPr lang="en" sz="1500">
                <a:solidFill>
                  <a:srgbClr val="212121"/>
                </a:solidFill>
                <a:highlight>
                  <a:schemeClr val="lt1"/>
                </a:highlight>
                <a:latin typeface="Cambria"/>
                <a:ea typeface="Cambria"/>
                <a:cs typeface="Cambria"/>
                <a:sym typeface="Cambria"/>
              </a:rPr>
              <a:t>Improvement in patient outcomes will depend on clear knowledge of epidemiology, reasonable prevention, and scientific regulation of early detection</a:t>
            </a:r>
            <a:endParaRPr sz="1500">
              <a:solidFill>
                <a:srgbClr val="212121"/>
              </a:solidFill>
              <a:highlight>
                <a:schemeClr val="lt1"/>
              </a:highlight>
              <a:latin typeface="Cambria"/>
              <a:ea typeface="Cambria"/>
              <a:cs typeface="Cambria"/>
              <a:sym typeface="Cambria"/>
            </a:endParaRPr>
          </a:p>
          <a:p>
            <a:pPr>
              <a:lnSpc>
                <a:spcPct val="115000"/>
              </a:lnSpc>
              <a:spcBef>
                <a:spcPts val="1223"/>
              </a:spcBef>
            </a:pPr>
            <a:endParaRPr sz="1500">
              <a:solidFill>
                <a:srgbClr val="212121"/>
              </a:solidFill>
              <a:highlight>
                <a:schemeClr val="lt1"/>
              </a:highlight>
              <a:latin typeface="Cambria"/>
              <a:ea typeface="Cambria"/>
              <a:cs typeface="Cambria"/>
              <a:sym typeface="Cambria"/>
            </a:endParaRPr>
          </a:p>
          <a:p>
            <a:pPr>
              <a:lnSpc>
                <a:spcPct val="115000"/>
              </a:lnSpc>
              <a:spcBef>
                <a:spcPts val="1223"/>
              </a:spcBef>
              <a:spcAft>
                <a:spcPts val="1223"/>
              </a:spcAft>
              <a:buClr>
                <a:schemeClr val="dk1"/>
              </a:buClr>
              <a:buSzPts val="1100"/>
            </a:pPr>
            <a:r>
              <a:rPr lang="en" sz="1500">
                <a:solidFill>
                  <a:srgbClr val="212121"/>
                </a:solidFill>
                <a:highlight>
                  <a:schemeClr val="lt1"/>
                </a:highlight>
                <a:latin typeface="Cambria"/>
                <a:ea typeface="Cambria"/>
                <a:cs typeface="Cambria"/>
                <a:sym typeface="Cambria"/>
              </a:rPr>
              <a:t>Prognosis has not changed in two decades </a:t>
            </a:r>
            <a:endParaRPr sz="1500">
              <a:solidFill>
                <a:srgbClr val="212121"/>
              </a:solidFill>
              <a:highlight>
                <a:schemeClr val="lt1"/>
              </a:highlight>
              <a:latin typeface="Cambria"/>
              <a:ea typeface="Cambria"/>
              <a:cs typeface="Cambria"/>
              <a:sym typeface="Cambri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424a20c7f_0_17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424a20c7f_0_17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00782552b9_0_15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00782552b9_0_15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buClr>
                <a:schemeClr val="dk1"/>
              </a:buClr>
              <a:buSzPts val="1100"/>
            </a:pPr>
            <a:r>
              <a:rPr lang="en" sz="1800">
                <a:solidFill>
                  <a:srgbClr val="CACACA"/>
                </a:solidFill>
                <a:latin typeface="Average"/>
                <a:ea typeface="Average"/>
                <a:cs typeface="Average"/>
                <a:sym typeface="Average"/>
              </a:rPr>
              <a:t>Galleri is a multi-cancer early detection (MCED) test that looks for a signal shared by more than 50 types of cancer1 through a simple blood draw. Most of these cancers have no recommended screening and often go unnoticed until symptoms appear. Adding the Galleri test to recommended cancer screening increases the chance of early cancer detection and may lead to successful treatment.2</a:t>
            </a:r>
            <a:endParaRPr sz="1800">
              <a:solidFill>
                <a:srgbClr val="CACACA"/>
              </a:solidFill>
              <a:latin typeface="Average"/>
              <a:ea typeface="Average"/>
              <a:cs typeface="Average"/>
              <a:sym typeface="Average"/>
            </a:endParaRPr>
          </a:p>
          <a:p>
            <a:pPr marL="297650" marR="297650">
              <a:lnSpc>
                <a:spcPct val="115000"/>
              </a:lnSpc>
              <a:spcBef>
                <a:spcPts val="2344"/>
              </a:spcBef>
              <a:buClr>
                <a:schemeClr val="dk1"/>
              </a:buClr>
              <a:buSzPts val="1100"/>
            </a:pPr>
            <a:r>
              <a:rPr lang="en">
                <a:solidFill>
                  <a:schemeClr val="dk1"/>
                </a:solidFill>
                <a:highlight>
                  <a:srgbClr val="F1B434"/>
                </a:highlight>
              </a:rPr>
              <a:t>Dr. Eugene J. Koay, Associate Professor in the Department of Gastrointestinal Radiation Oncology at MD Anderson Cancer Center, and Dr. Anirban Maitra, scientific director of the Pancreatic Cancer Research Center at MD Anderson, have formed a collaboration of leading experts from across North America to improve early detection and overall outcomes for this disease with artificial intelligence (AI).</a:t>
            </a:r>
            <a:endParaRPr>
              <a:solidFill>
                <a:schemeClr val="dk1"/>
              </a:solidFill>
              <a:highlight>
                <a:srgbClr val="F1B434"/>
              </a:highlight>
            </a:endParaRPr>
          </a:p>
          <a:p>
            <a:pPr marL="297650" marR="297650">
              <a:lnSpc>
                <a:spcPct val="115000"/>
              </a:lnSpc>
              <a:spcBef>
                <a:spcPts val="2344"/>
              </a:spcBef>
              <a:buClr>
                <a:schemeClr val="dk1"/>
              </a:buClr>
              <a:buSzPts val="1100"/>
            </a:pPr>
            <a:r>
              <a:rPr lang="en">
                <a:solidFill>
                  <a:schemeClr val="dk1"/>
                </a:solidFill>
                <a:highlight>
                  <a:srgbClr val="F1B434"/>
                </a:highlight>
              </a:rPr>
              <a:t>Together, they have established the first multi-institutional imaging repository for early stage and pre-diagnostic pancreatic cancer imaging. With access to 1,300 cases and approximately 2,000 age and gender matched controls, the collaborative has developed computational algorithms for pancreatic cancer detection that are now ready for validation.</a:t>
            </a:r>
            <a:endParaRPr>
              <a:solidFill>
                <a:schemeClr val="dk1"/>
              </a:solidFill>
              <a:highlight>
                <a:srgbClr val="F1B434"/>
              </a:highlight>
            </a:endParaRPr>
          </a:p>
          <a:p>
            <a:pPr marL="297650" marR="297650">
              <a:lnSpc>
                <a:spcPct val="115000"/>
              </a:lnSpc>
              <a:spcBef>
                <a:spcPts val="2344"/>
              </a:spcBef>
              <a:spcAft>
                <a:spcPts val="2344"/>
              </a:spcAft>
              <a:buClr>
                <a:schemeClr val="dk1"/>
              </a:buClr>
              <a:buSzPts val="1100"/>
            </a:pPr>
            <a:r>
              <a:rPr lang="en">
                <a:solidFill>
                  <a:schemeClr val="dk1"/>
                </a:solidFill>
                <a:highlight>
                  <a:srgbClr val="F1B434"/>
                </a:highlight>
              </a:rPr>
              <a:t>Drs. Koay and Maitra’s team aims to take this study to new levels by using AI to integrate imaging and blood-based biomarkers for a one-two punch in the early detection of pancreatic cancer.</a:t>
            </a:r>
            <a:endParaRPr sz="1800">
              <a:solidFill>
                <a:srgbClr val="CACACA"/>
              </a:solidFill>
              <a:latin typeface="Average"/>
              <a:ea typeface="Average"/>
              <a:cs typeface="Average"/>
              <a:sym typeface="Averag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1df4f4693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1df4f4693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00782552b9_0_1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00782552b9_0_1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a:t>Prevalence does not go up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0e8e34f64_0_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00e8e34f64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a:t>Sensitivity of 96.4% and specificity of 82.1%</a:t>
            </a:r>
            <a:endParaRPr/>
          </a:p>
          <a:p>
            <a:pPr>
              <a:lnSpc>
                <a:spcPct val="115000"/>
              </a:lnSpc>
              <a:spcAft>
                <a:spcPts val="1223"/>
              </a:spcAft>
              <a:buClr>
                <a:schemeClr val="dk1"/>
              </a:buClr>
              <a:buSzPts val="1100"/>
            </a:pPr>
            <a:r>
              <a:rPr lang="en" sz="1500" i="1">
                <a:solidFill>
                  <a:srgbClr val="212121"/>
                </a:solidFill>
                <a:highlight>
                  <a:schemeClr val="lt1"/>
                </a:highlight>
                <a:latin typeface="Cambria"/>
                <a:ea typeface="Cambria"/>
                <a:cs typeface="Cambria"/>
                <a:sym typeface="Cambria"/>
              </a:rPr>
              <a:t>Porphyromonas gingivalis</a:t>
            </a:r>
            <a:r>
              <a:rPr lang="en" sz="1500">
                <a:solidFill>
                  <a:srgbClr val="212121"/>
                </a:solidFill>
                <a:highlight>
                  <a:schemeClr val="lt1"/>
                </a:highlight>
                <a:latin typeface="Cambria"/>
                <a:ea typeface="Cambria"/>
                <a:cs typeface="Cambria"/>
                <a:sym typeface="Cambria"/>
              </a:rPr>
              <a:t> and </a:t>
            </a:r>
            <a:r>
              <a:rPr lang="en" sz="1500" i="1">
                <a:solidFill>
                  <a:srgbClr val="212121"/>
                </a:solidFill>
                <a:highlight>
                  <a:schemeClr val="lt1"/>
                </a:highlight>
                <a:latin typeface="Cambria"/>
                <a:ea typeface="Cambria"/>
                <a:cs typeface="Cambria"/>
                <a:sym typeface="Cambria"/>
              </a:rPr>
              <a:t>Aggregatibacter actinomycetemcomitans</a:t>
            </a:r>
            <a:r>
              <a:rPr lang="en" sz="1500">
                <a:solidFill>
                  <a:srgbClr val="212121"/>
                </a:solidFill>
                <a:highlight>
                  <a:schemeClr val="lt1"/>
                </a:highlight>
                <a:latin typeface="Cambria"/>
                <a:ea typeface="Cambria"/>
                <a:cs typeface="Cambria"/>
                <a:sym typeface="Cambria"/>
              </a:rPr>
              <a:t> were associated with a higher risk of pancreatic cancer, and phylum Fusobacteria and its genus </a:t>
            </a:r>
            <a:r>
              <a:rPr lang="en" sz="1500" i="1">
                <a:solidFill>
                  <a:srgbClr val="212121"/>
                </a:solidFill>
                <a:highlight>
                  <a:schemeClr val="lt1"/>
                </a:highlight>
                <a:latin typeface="Cambria"/>
                <a:ea typeface="Cambria"/>
                <a:cs typeface="Cambria"/>
                <a:sym typeface="Cambria"/>
              </a:rPr>
              <a:t>Leptotrichia</a:t>
            </a:r>
            <a:r>
              <a:rPr lang="en" sz="1500">
                <a:solidFill>
                  <a:srgbClr val="212121"/>
                </a:solidFill>
                <a:highlight>
                  <a:schemeClr val="lt1"/>
                </a:highlight>
                <a:latin typeface="Cambria"/>
                <a:ea typeface="Cambria"/>
                <a:cs typeface="Cambria"/>
                <a:sym typeface="Cambria"/>
              </a:rPr>
              <a:t> were associated with a decreased risk of this cancer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67d13d43a_0_2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b67d13d43a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
              <a:t>8 drinks for women, 15 for men each week </a:t>
            </a:r>
            <a:endParaRPr/>
          </a:p>
          <a:p>
            <a:r>
              <a:rPr lang="en"/>
              <a:t>Medications that induce pancreatitis: </a:t>
            </a:r>
            <a:r>
              <a:rPr lang="en" err="1"/>
              <a:t>ACEi</a:t>
            </a:r>
            <a:r>
              <a:rPr lang="en"/>
              <a:t>, statins, </a:t>
            </a:r>
            <a:r>
              <a:rPr lang="en" err="1"/>
              <a:t>Epivir</a:t>
            </a:r>
            <a:r>
              <a:rPr lang="en"/>
              <a:t>, Videx, Imuran, steroids, valproic acid, OCP, interferon  </a:t>
            </a:r>
          </a:p>
          <a:p>
            <a:r>
              <a:rPr lang="en"/>
              <a:t>Chronic pancreatitis leads to cysts, controversial, but potentially should be monitored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00782552b9_0_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00782552b9_0_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424a20c7f_0_1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424a20c7f_0_14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424a20c7f_0_16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c424a20c7f_0_1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c424a20c7f_0_1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c424a20c7f_0_16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424a20c7f_0_17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424a20c7f_0_17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166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3/26/2025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eer.cancer.gov/statfacts/html/pancreas.html"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44A9-8A64-770A-91D6-A9F95B5C908D}"/>
              </a:ext>
            </a:extLst>
          </p:cNvPr>
          <p:cNvSpPr>
            <a:spLocks noGrp="1"/>
          </p:cNvSpPr>
          <p:nvPr>
            <p:ph type="ctrTitle"/>
          </p:nvPr>
        </p:nvSpPr>
        <p:spPr/>
        <p:txBody>
          <a:bodyPr/>
          <a:lstStyle/>
          <a:p>
            <a:r>
              <a:rPr lang="en-US" dirty="0"/>
              <a:t>GI Cancer Screening</a:t>
            </a:r>
          </a:p>
        </p:txBody>
      </p:sp>
      <p:sp>
        <p:nvSpPr>
          <p:cNvPr id="3" name="Subtitle 2">
            <a:extLst>
              <a:ext uri="{FF2B5EF4-FFF2-40B4-BE49-F238E27FC236}">
                <a16:creationId xmlns:a16="http://schemas.microsoft.com/office/drawing/2014/main" id="{9B6769E0-BD6A-01DF-711F-9D82E1C2230F}"/>
              </a:ext>
            </a:extLst>
          </p:cNvPr>
          <p:cNvSpPr>
            <a:spLocks noGrp="1"/>
          </p:cNvSpPr>
          <p:nvPr>
            <p:ph type="subTitle" idx="1"/>
          </p:nvPr>
        </p:nvSpPr>
        <p:spPr/>
        <p:txBody>
          <a:bodyPr>
            <a:normAutofit/>
          </a:bodyPr>
          <a:lstStyle/>
          <a:p>
            <a:r>
              <a:rPr lang="en-US" sz="2400" dirty="0"/>
              <a:t>March 2025</a:t>
            </a:r>
          </a:p>
          <a:p>
            <a:r>
              <a:rPr lang="en-US" sz="2400" dirty="0"/>
              <a:t>Dr. Sara-Ann Fox and Dr. </a:t>
            </a:r>
            <a:r>
              <a:rPr lang="en-US" sz="2400" dirty="0" err="1"/>
              <a:t>DeAnn</a:t>
            </a:r>
            <a:r>
              <a:rPr lang="en-US" sz="2400" dirty="0"/>
              <a:t> cummings</a:t>
            </a:r>
          </a:p>
        </p:txBody>
      </p:sp>
    </p:spTree>
    <p:extLst>
      <p:ext uri="{BB962C8B-B14F-4D97-AF65-F5344CB8AC3E}">
        <p14:creationId xmlns:p14="http://schemas.microsoft.com/office/powerpoint/2010/main" val="422202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en"/>
              <a:t>American Gastroenterological Association Guidelines </a:t>
            </a:r>
            <a:endParaRPr/>
          </a:p>
        </p:txBody>
      </p:sp>
      <p:sp>
        <p:nvSpPr>
          <p:cNvPr id="208" name="Google Shape;208;p3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lgn="ctr">
              <a:buNone/>
            </a:pPr>
            <a:r>
              <a:rPr lang="en" sz="3333"/>
              <a:t>When?</a:t>
            </a:r>
            <a:endParaRPr sz="3333"/>
          </a:p>
          <a:p>
            <a:pPr indent="-516454">
              <a:spcBef>
                <a:spcPts val="1600"/>
              </a:spcBef>
              <a:buSzPts val="2500"/>
            </a:pPr>
            <a:r>
              <a:rPr lang="en" sz="3333"/>
              <a:t>High-risk individuals at 50 years old or 10 years younger than the initial age of familial onset </a:t>
            </a:r>
            <a:endParaRPr sz="3333"/>
          </a:p>
          <a:p>
            <a:pPr indent="-516454">
              <a:buSzPts val="2500"/>
            </a:pPr>
            <a:r>
              <a:rPr lang="en" sz="3333"/>
              <a:t>40 years old in CDKN2A and Hereditary Pancreatitis </a:t>
            </a:r>
            <a:endParaRPr sz="3333"/>
          </a:p>
          <a:p>
            <a:pPr indent="-516454">
              <a:buSzPts val="2500"/>
            </a:pPr>
            <a:r>
              <a:rPr lang="en" sz="3333"/>
              <a:t>35 years old in Peutz-Jeghers Syndrome </a:t>
            </a:r>
            <a:endParaRPr sz="3333"/>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en"/>
              <a:t>American Gastroenterological Association Guidelines </a:t>
            </a:r>
            <a:endParaRPr/>
          </a:p>
        </p:txBody>
      </p:sp>
      <p:sp>
        <p:nvSpPr>
          <p:cNvPr id="214" name="Google Shape;214;p3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lgn="ctr">
              <a:buNone/>
            </a:pPr>
            <a:r>
              <a:rPr lang="en" sz="3333"/>
              <a:t>What? </a:t>
            </a:r>
            <a:endParaRPr sz="3333"/>
          </a:p>
          <a:p>
            <a:pPr indent="-516454">
              <a:spcBef>
                <a:spcPts val="1600"/>
              </a:spcBef>
              <a:buSzPts val="2500"/>
            </a:pPr>
            <a:r>
              <a:rPr lang="en" sz="3333"/>
              <a:t>MRI and endoscopic ultrasonography (EUS) </a:t>
            </a:r>
            <a:endParaRPr sz="3333"/>
          </a:p>
          <a:p>
            <a:pPr indent="-516454">
              <a:buSzPts val="2500"/>
            </a:pPr>
            <a:r>
              <a:rPr lang="en" sz="3333"/>
              <a:t>12 month interval with no concerning pancreas lesions</a:t>
            </a:r>
            <a:endParaRPr sz="3333"/>
          </a:p>
          <a:p>
            <a:pPr indent="-516454">
              <a:buSzPts val="2500"/>
            </a:pPr>
            <a:r>
              <a:rPr lang="en" sz="3333"/>
              <a:t>Imaging every 6-12 months with low risk lesions </a:t>
            </a:r>
            <a:endParaRPr sz="3333"/>
          </a:p>
          <a:p>
            <a:pPr indent="-516454">
              <a:buSzPts val="2500"/>
            </a:pPr>
            <a:r>
              <a:rPr lang="en" sz="3333"/>
              <a:t>Imaging every 3-6 months with indeterminate lesions </a:t>
            </a:r>
            <a:endParaRPr sz="3333"/>
          </a:p>
          <a:p>
            <a:pPr indent="-516454">
              <a:buSzPts val="2500"/>
            </a:pPr>
            <a:r>
              <a:rPr lang="en" sz="3333"/>
              <a:t>Imaging every 3 months with high risk lesions </a:t>
            </a:r>
            <a:endParaRPr sz="3333"/>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en"/>
              <a:t>American Gastroenterological Association Guidelines </a:t>
            </a:r>
            <a:endParaRPr/>
          </a:p>
        </p:txBody>
      </p:sp>
      <p:sp>
        <p:nvSpPr>
          <p:cNvPr id="226" name="Google Shape;226;p3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516454">
              <a:buSzPts val="2500"/>
            </a:pPr>
            <a:r>
              <a:rPr lang="en" sz="3333"/>
              <a:t>Limitations and potential risks of pancreatic cancer screening counseling prior to initiating </a:t>
            </a:r>
            <a:endParaRPr sz="3333"/>
          </a:p>
          <a:p>
            <a:pPr indent="-516454">
              <a:buSzPts val="2500"/>
            </a:pPr>
            <a:r>
              <a:rPr lang="en" sz="3333"/>
              <a:t>Discontinue screening in individuals who are more likely to die of non-pancreatic cancer related causes and/or are no longer candidates for pancreas resection  </a:t>
            </a:r>
            <a:endParaRPr sz="3333"/>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en"/>
              <a:t>American Gastroenterological Association Guidelines </a:t>
            </a:r>
            <a:endParaRPr/>
          </a:p>
        </p:txBody>
      </p:sp>
      <p:sp>
        <p:nvSpPr>
          <p:cNvPr id="220" name="Google Shape;220;p3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lgn="ctr">
              <a:buNone/>
            </a:pPr>
            <a:r>
              <a:rPr lang="en" sz="3333"/>
              <a:t>New onset diabetes! Cause or consequence? </a:t>
            </a:r>
            <a:endParaRPr sz="3333"/>
          </a:p>
          <a:p>
            <a:pPr indent="-516454">
              <a:spcBef>
                <a:spcPts val="1600"/>
              </a:spcBef>
              <a:buSzPts val="2500"/>
            </a:pPr>
            <a:r>
              <a:rPr lang="en" sz="3333"/>
              <a:t>In high risk patients increase surveillance </a:t>
            </a:r>
            <a:endParaRPr sz="3333"/>
          </a:p>
          <a:p>
            <a:pPr indent="-516454">
              <a:buSzPts val="2500"/>
            </a:pPr>
            <a:r>
              <a:rPr lang="en" sz="3333"/>
              <a:t>Retrospective cohort study of 1.4 million veterans (Gupta, 2006)</a:t>
            </a:r>
            <a:endParaRPr sz="3333"/>
          </a:p>
          <a:p>
            <a:pPr lvl="1" indent="-516454">
              <a:buSzPts val="2500"/>
            </a:pPr>
            <a:r>
              <a:rPr lang="en" sz="3333"/>
              <a:t>36, 631 diagnosed with diabetes with 149 of them being diagnosed with pancreatic cancer </a:t>
            </a:r>
            <a:endParaRPr sz="3333"/>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22800" y="510867"/>
            <a:ext cx="11360800" cy="763600"/>
          </a:xfrm>
          <a:prstGeom prst="rect">
            <a:avLst/>
          </a:prstGeom>
        </p:spPr>
        <p:txBody>
          <a:bodyPr spcFirstLastPara="1" vert="horz" wrap="square" lIns="121900" tIns="121900" rIns="121900" bIns="121900" rtlCol="0" anchor="t" anchorCtr="0">
            <a:normAutofit fontScale="90000"/>
          </a:bodyPr>
          <a:lstStyle/>
          <a:p>
            <a:r>
              <a:rPr lang="en"/>
              <a:t>FUTURE SCREENING </a:t>
            </a:r>
            <a:endParaRPr/>
          </a:p>
        </p:txBody>
      </p:sp>
      <p:sp>
        <p:nvSpPr>
          <p:cNvPr id="194" name="Google Shape;194;p33"/>
          <p:cNvSpPr txBox="1">
            <a:spLocks noGrp="1"/>
          </p:cNvSpPr>
          <p:nvPr>
            <p:ph type="body" idx="1"/>
          </p:nvPr>
        </p:nvSpPr>
        <p:spPr>
          <a:xfrm>
            <a:off x="322800" y="2547267"/>
            <a:ext cx="11360800" cy="4555200"/>
          </a:xfrm>
          <a:prstGeom prst="rect">
            <a:avLst/>
          </a:prstGeom>
        </p:spPr>
        <p:txBody>
          <a:bodyPr spcFirstLastPara="1" vert="horz" wrap="square" lIns="121900" tIns="121900" rIns="121900" bIns="121900" rtlCol="0" anchor="t" anchorCtr="0">
            <a:normAutofit/>
          </a:bodyPr>
          <a:lstStyle/>
          <a:p>
            <a:r>
              <a:rPr lang="en"/>
              <a:t>Introducing the Galleri® test</a:t>
            </a:r>
            <a:endParaRPr/>
          </a:p>
          <a:p>
            <a:r>
              <a:rPr lang="en"/>
              <a:t>PancPro</a:t>
            </a:r>
            <a:endParaRPr/>
          </a:p>
          <a:p>
            <a:r>
              <a:rPr lang="en"/>
              <a:t>AI @ MD Anderson</a:t>
            </a:r>
            <a:endParaRPr/>
          </a:p>
          <a:p>
            <a:pPr marL="0" indent="0">
              <a:spcBef>
                <a:spcPts val="1600"/>
              </a:spcBef>
              <a:buNone/>
            </a:pPr>
            <a:endParaRPr/>
          </a:p>
          <a:p>
            <a:pPr marL="0" indent="0">
              <a:spcBef>
                <a:spcPts val="1600"/>
              </a:spcBef>
              <a:spcAft>
                <a:spcPts val="1600"/>
              </a:spcAft>
              <a:buNone/>
            </a:pPr>
            <a:endParaRPr/>
          </a:p>
        </p:txBody>
      </p:sp>
      <p:sp>
        <p:nvSpPr>
          <p:cNvPr id="195" name="Google Shape;195;p33"/>
          <p:cNvSpPr txBox="1">
            <a:spLocks noGrp="1"/>
          </p:cNvSpPr>
          <p:nvPr>
            <p:ph type="title"/>
          </p:nvPr>
        </p:nvSpPr>
        <p:spPr>
          <a:xfrm>
            <a:off x="322800" y="1356967"/>
            <a:ext cx="11360800" cy="763600"/>
          </a:xfrm>
          <a:prstGeom prst="rect">
            <a:avLst/>
          </a:prstGeom>
        </p:spPr>
        <p:txBody>
          <a:bodyPr spcFirstLastPara="1" vert="horz" wrap="square" lIns="121900" tIns="121900" rIns="121900" bIns="121900" rtlCol="0" anchor="t" anchorCtr="0">
            <a:normAutofit fontScale="90000"/>
          </a:bodyPr>
          <a:lstStyle/>
          <a:p>
            <a:r>
              <a:rPr lang="en"/>
              <a:t>Genetic Testing, Phone Apps and AI Technology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References  </a:t>
            </a:r>
            <a:endParaRPr/>
          </a:p>
        </p:txBody>
      </p:sp>
      <p:sp>
        <p:nvSpPr>
          <p:cNvPr id="238" name="Google Shape;238;p40"/>
          <p:cNvSpPr txBox="1">
            <a:spLocks noGrp="1"/>
          </p:cNvSpPr>
          <p:nvPr>
            <p:ph type="body" idx="1"/>
          </p:nvPr>
        </p:nvSpPr>
        <p:spPr>
          <a:xfrm>
            <a:off x="312467" y="1356967"/>
            <a:ext cx="11360800" cy="5232800"/>
          </a:xfrm>
          <a:prstGeom prst="rect">
            <a:avLst/>
          </a:prstGeom>
        </p:spPr>
        <p:txBody>
          <a:bodyPr spcFirstLastPara="1" vert="horz" wrap="square" lIns="121900" tIns="121900" rIns="121900" bIns="121900" rtlCol="0" anchor="t" anchorCtr="0">
            <a:normAutofit fontScale="40000" lnSpcReduction="20000"/>
          </a:bodyPr>
          <a:lstStyle/>
          <a:p>
            <a:pPr marL="0" indent="0">
              <a:lnSpc>
                <a:spcPct val="150000"/>
              </a:lnSpc>
              <a:buNone/>
            </a:pPr>
            <a:endParaRPr sz="3803" b="1">
              <a:solidFill>
                <a:schemeClr val="dk1"/>
              </a:solidFill>
              <a:latin typeface="Arial"/>
              <a:ea typeface="Arial"/>
              <a:cs typeface="Arial"/>
              <a:sym typeface="Arial"/>
            </a:endParaRPr>
          </a:p>
          <a:p>
            <a:pPr marL="0" indent="0">
              <a:spcBef>
                <a:spcPts val="2400"/>
              </a:spcBef>
              <a:buNone/>
            </a:pPr>
            <a:r>
              <a:rPr lang="en" sz="2869">
                <a:solidFill>
                  <a:schemeClr val="dk1"/>
                </a:solidFill>
                <a:latin typeface="Arial"/>
                <a:ea typeface="Arial"/>
                <a:cs typeface="Arial"/>
                <a:sym typeface="Arial"/>
              </a:rPr>
              <a:t>1.</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Rosenzweig A. Task Force Updates Pancreatic Cancer Screening Recommendations. Pancreatic Cancer Action Network. Published August 6, 2019. Accessed September 18, 2024. https://pancan.org/news/task-force-updates-pancreatic-cancer-screening-recommendations/?gad_source=1&amp;gclid=EAIaIQobChMI3NC55vrCiAMViVz_AR3hdzelEAAYAiAAEgLhBPD_BwE</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2.</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Shah I, Silva-Santisteban A, Germansky KA, et al. Pancreatic Cancer Screening for At-Risk Individuals (Pancreas Scan Study): Yield, Harms, and Outcomes From a Prospective Multicenter Study. </a:t>
            </a:r>
            <a:r>
              <a:rPr lang="en" sz="2869" i="1">
                <a:solidFill>
                  <a:schemeClr val="dk1"/>
                </a:solidFill>
                <a:latin typeface="Arial"/>
                <a:ea typeface="Arial"/>
                <a:cs typeface="Arial"/>
                <a:sym typeface="Arial"/>
              </a:rPr>
              <a:t>The American Journal of Gastroenterology</a:t>
            </a:r>
            <a:r>
              <a:rPr lang="en" sz="2869">
                <a:solidFill>
                  <a:schemeClr val="dk1"/>
                </a:solidFill>
                <a:latin typeface="Arial"/>
                <a:ea typeface="Arial"/>
                <a:cs typeface="Arial"/>
                <a:sym typeface="Arial"/>
              </a:rPr>
              <a:t>. 2023;118(9):1664-1670. doi:https://doi.org/10.14309/ajg.0000000000002314</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3.</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Hu JX, Zhao CF, Chen WB, et al. Pancreatic cancer: A review of epidemiology, trend, and risk factors. </a:t>
            </a:r>
            <a:r>
              <a:rPr lang="en" sz="2869" i="1">
                <a:solidFill>
                  <a:schemeClr val="dk1"/>
                </a:solidFill>
                <a:latin typeface="Arial"/>
                <a:ea typeface="Arial"/>
                <a:cs typeface="Arial"/>
                <a:sym typeface="Arial"/>
              </a:rPr>
              <a:t>World Journal of Gastroenterology</a:t>
            </a:r>
            <a:r>
              <a:rPr lang="en" sz="2869">
                <a:solidFill>
                  <a:schemeClr val="dk1"/>
                </a:solidFill>
                <a:latin typeface="Arial"/>
                <a:ea typeface="Arial"/>
                <a:cs typeface="Arial"/>
                <a:sym typeface="Arial"/>
              </a:rPr>
              <a:t>. 2021;27(27):4298-4321. doi:https://doi.org/10.3748/wjg.v27.i27.4298</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4.</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National Cancer Institute. Cancer of the Pancreas - Cancer Stat Facts. SEER. Published 2018. https://seer.cancer.gov/statfacts/html/pancreas.html</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5.</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Adamek HE, Albert J, Breer H, Weitz M, Schilling D, Riemann JF. Pancreatic cancer detection with magnetic resonance cholangiopancreatography and endoscopic retrograde cholangiopancreatography: a prospective controlled study. </a:t>
            </a:r>
            <a:r>
              <a:rPr lang="en" sz="2869" i="1">
                <a:solidFill>
                  <a:schemeClr val="dk1"/>
                </a:solidFill>
                <a:latin typeface="Arial"/>
                <a:ea typeface="Arial"/>
                <a:cs typeface="Arial"/>
                <a:sym typeface="Arial"/>
              </a:rPr>
              <a:t>The Lancet</a:t>
            </a:r>
            <a:r>
              <a:rPr lang="en" sz="2869">
                <a:solidFill>
                  <a:schemeClr val="dk1"/>
                </a:solidFill>
                <a:latin typeface="Arial"/>
                <a:ea typeface="Arial"/>
                <a:cs typeface="Arial"/>
                <a:sym typeface="Arial"/>
              </a:rPr>
              <a:t>. 2000;356(9225):190-193. doi:https://doi.org/10.1016/S0140-6736(00)02479-X</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6.</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Wang W, Chen S, Brune KA, Hruban RH, Parmigiani G, Klein AP. PancPRO: risk assessment for individuals with a family history of pancreatic cancer. </a:t>
            </a:r>
            <a:r>
              <a:rPr lang="en" sz="2869" i="1">
                <a:solidFill>
                  <a:schemeClr val="dk1"/>
                </a:solidFill>
                <a:latin typeface="Arial"/>
                <a:ea typeface="Arial"/>
                <a:cs typeface="Arial"/>
                <a:sym typeface="Arial"/>
              </a:rPr>
              <a:t>Journal of Clinical Oncology: Official Journal of the American Society of Clinical Oncology</a:t>
            </a:r>
            <a:r>
              <a:rPr lang="en" sz="2869">
                <a:solidFill>
                  <a:schemeClr val="dk1"/>
                </a:solidFill>
                <a:latin typeface="Arial"/>
                <a:ea typeface="Arial"/>
                <a:cs typeface="Arial"/>
                <a:sym typeface="Arial"/>
              </a:rPr>
              <a:t>. 2007;25(11):1417-1422. doi:https://doi.org/10.1200/JCO.2006.09.2452</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7.</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Aslanian HR, Lee JH, Canto MI. AGA Clinical Practice Update on Pancreas Cancer Screening in High-Risk Individuals: Expert Review. </a:t>
            </a:r>
            <a:r>
              <a:rPr lang="en" sz="2869" i="1">
                <a:solidFill>
                  <a:schemeClr val="dk1"/>
                </a:solidFill>
                <a:latin typeface="Arial"/>
                <a:ea typeface="Arial"/>
                <a:cs typeface="Arial"/>
                <a:sym typeface="Arial"/>
              </a:rPr>
              <a:t>Gastroenterology</a:t>
            </a:r>
            <a:r>
              <a:rPr lang="en" sz="2869">
                <a:solidFill>
                  <a:schemeClr val="dk1"/>
                </a:solidFill>
                <a:latin typeface="Arial"/>
                <a:ea typeface="Arial"/>
                <a:cs typeface="Arial"/>
                <a:sym typeface="Arial"/>
              </a:rPr>
              <a:t>. 2020;159(1):358-362. doi:https://doi.org/10.1053/j.gastro.2020.03.088</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8.</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Enweluzo. Pancreatic Cancer and Gastroenterology: A Review. </a:t>
            </a:r>
            <a:r>
              <a:rPr lang="en" sz="2869" i="1">
                <a:solidFill>
                  <a:schemeClr val="dk1"/>
                </a:solidFill>
                <a:latin typeface="Arial"/>
                <a:ea typeface="Arial"/>
                <a:cs typeface="Arial"/>
                <a:sym typeface="Arial"/>
              </a:rPr>
              <a:t>Gastroenterology Research</a:t>
            </a:r>
            <a:r>
              <a:rPr lang="en" sz="2869">
                <a:solidFill>
                  <a:schemeClr val="dk1"/>
                </a:solidFill>
                <a:latin typeface="Arial"/>
                <a:ea typeface="Arial"/>
                <a:cs typeface="Arial"/>
                <a:sym typeface="Arial"/>
              </a:rPr>
              <a:t>. Published online 2013. doi:https://doi.org/10.4021/gr563w</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9.</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Gupta S, Vittinghoff E, Bertenthal D, et al. New-onset diabetes and pancreatic cancer. </a:t>
            </a:r>
            <a:r>
              <a:rPr lang="en" sz="2869" i="1">
                <a:solidFill>
                  <a:schemeClr val="dk1"/>
                </a:solidFill>
                <a:latin typeface="Arial"/>
                <a:ea typeface="Arial"/>
                <a:cs typeface="Arial"/>
                <a:sym typeface="Arial"/>
              </a:rPr>
              <a:t>Clinical Gastroenterology and Hepatology: The Official Clinical Practice Journal of the American Gastroenterological Association</a:t>
            </a:r>
            <a:r>
              <a:rPr lang="en" sz="2869">
                <a:solidFill>
                  <a:schemeClr val="dk1"/>
                </a:solidFill>
                <a:latin typeface="Arial"/>
                <a:ea typeface="Arial"/>
                <a:cs typeface="Arial"/>
                <a:sym typeface="Arial"/>
              </a:rPr>
              <a:t>. 2006;4(11):1366-1372; quiz 1301. doi:https://doi.org/10.1016/j.cgh.2006.06.024</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10.</a:t>
            </a:r>
            <a:endParaRPr sz="2869">
              <a:solidFill>
                <a:schemeClr val="dk1"/>
              </a:solidFill>
              <a:latin typeface="Arial"/>
              <a:ea typeface="Arial"/>
              <a:cs typeface="Arial"/>
              <a:sym typeface="Arial"/>
            </a:endParaRPr>
          </a:p>
          <a:p>
            <a:pPr marL="0" indent="0">
              <a:buNone/>
            </a:pPr>
            <a:r>
              <a:rPr lang="en" sz="2869">
                <a:solidFill>
                  <a:schemeClr val="dk1"/>
                </a:solidFill>
                <a:latin typeface="Arial"/>
                <a:ea typeface="Arial"/>
                <a:cs typeface="Arial"/>
                <a:sym typeface="Arial"/>
              </a:rPr>
              <a:t>Varghese JC, Farrell MA, Courtney G, Osborne H, Murray FE, Lee MJ. A prospective comparison of magnetic resonance cholangiopancreatography with endoscopic retrograde cholangiopancreatography in the evaluation of patients with suspected biliary tract disease. </a:t>
            </a:r>
            <a:r>
              <a:rPr lang="en" sz="2869" i="1">
                <a:solidFill>
                  <a:schemeClr val="dk1"/>
                </a:solidFill>
                <a:latin typeface="Arial"/>
                <a:ea typeface="Arial"/>
                <a:cs typeface="Arial"/>
                <a:sym typeface="Arial"/>
              </a:rPr>
              <a:t>Clinical Radiology</a:t>
            </a:r>
            <a:r>
              <a:rPr lang="en" sz="2869">
                <a:solidFill>
                  <a:schemeClr val="dk1"/>
                </a:solidFill>
                <a:latin typeface="Arial"/>
                <a:ea typeface="Arial"/>
                <a:cs typeface="Arial"/>
                <a:sym typeface="Arial"/>
              </a:rPr>
              <a:t>. 1999;54(8):513-520. doi:https://doi.org/10.1016/s0009-9260(99)90848-6</a:t>
            </a:r>
            <a:endParaRPr sz="2869">
              <a:solidFill>
                <a:schemeClr val="dk1"/>
              </a:solidFill>
              <a:latin typeface="Arial"/>
              <a:ea typeface="Arial"/>
              <a:cs typeface="Arial"/>
              <a:sym typeface="Arial"/>
            </a:endParaRPr>
          </a:p>
          <a:p>
            <a:pPr marL="0" indent="0">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68B2-11AF-ECEF-2B04-9E0DC99C602B}"/>
              </a:ext>
            </a:extLst>
          </p:cNvPr>
          <p:cNvSpPr>
            <a:spLocks noGrp="1"/>
          </p:cNvSpPr>
          <p:nvPr>
            <p:ph type="title"/>
          </p:nvPr>
        </p:nvSpPr>
        <p:spPr/>
        <p:txBody>
          <a:bodyPr>
            <a:normAutofit/>
          </a:bodyPr>
          <a:lstStyle/>
          <a:p>
            <a:r>
              <a:rPr lang="en-US" sz="6000" dirty="0"/>
              <a:t>Hepatocellular cancer</a:t>
            </a:r>
          </a:p>
        </p:txBody>
      </p:sp>
      <p:sp>
        <p:nvSpPr>
          <p:cNvPr id="3" name="Text Placeholder 2">
            <a:extLst>
              <a:ext uri="{FF2B5EF4-FFF2-40B4-BE49-F238E27FC236}">
                <a16:creationId xmlns:a16="http://schemas.microsoft.com/office/drawing/2014/main" id="{E54A33CF-F3DC-4821-5F02-F6A7733BF3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134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3268-A96E-7814-0AF1-92A65DB8DF88}"/>
              </a:ext>
            </a:extLst>
          </p:cNvPr>
          <p:cNvSpPr>
            <a:spLocks noGrp="1"/>
          </p:cNvSpPr>
          <p:nvPr>
            <p:ph type="title"/>
          </p:nvPr>
        </p:nvSpPr>
        <p:spPr/>
        <p:txBody>
          <a:bodyPr>
            <a:normAutofit/>
          </a:bodyPr>
          <a:lstStyle/>
          <a:p>
            <a:r>
              <a:rPr lang="en-US" sz="4000" dirty="0"/>
              <a:t>Resource</a:t>
            </a:r>
          </a:p>
        </p:txBody>
      </p:sp>
      <p:pic>
        <p:nvPicPr>
          <p:cNvPr id="4" name="Picture 3">
            <a:extLst>
              <a:ext uri="{FF2B5EF4-FFF2-40B4-BE49-F238E27FC236}">
                <a16:creationId xmlns:a16="http://schemas.microsoft.com/office/drawing/2014/main" id="{DEF38569-02C0-24FE-3F78-E02B564B6670}"/>
              </a:ext>
            </a:extLst>
          </p:cNvPr>
          <p:cNvPicPr>
            <a:picLocks noChangeAspect="1"/>
          </p:cNvPicPr>
          <p:nvPr/>
        </p:nvPicPr>
        <p:blipFill>
          <a:blip r:embed="rId2"/>
          <a:stretch>
            <a:fillRect/>
          </a:stretch>
        </p:blipFill>
        <p:spPr>
          <a:xfrm>
            <a:off x="901344" y="2065867"/>
            <a:ext cx="10202699" cy="4467849"/>
          </a:xfrm>
          <a:prstGeom prst="rect">
            <a:avLst/>
          </a:prstGeom>
        </p:spPr>
      </p:pic>
    </p:spTree>
    <p:extLst>
      <p:ext uri="{BB962C8B-B14F-4D97-AF65-F5344CB8AC3E}">
        <p14:creationId xmlns:p14="http://schemas.microsoft.com/office/powerpoint/2010/main" val="383852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25EB-3E78-F910-D76F-A4543353C1B9}"/>
              </a:ext>
            </a:extLst>
          </p:cNvPr>
          <p:cNvSpPr>
            <a:spLocks noGrp="1"/>
          </p:cNvSpPr>
          <p:nvPr>
            <p:ph type="title"/>
          </p:nvPr>
        </p:nvSpPr>
        <p:spPr/>
        <p:txBody>
          <a:bodyPr>
            <a:normAutofit/>
          </a:bodyPr>
          <a:lstStyle/>
          <a:p>
            <a:r>
              <a:rPr lang="en-US" sz="4000" dirty="0"/>
              <a:t>Why should we know about liver cancer screening?</a:t>
            </a:r>
          </a:p>
        </p:txBody>
      </p:sp>
      <p:sp>
        <p:nvSpPr>
          <p:cNvPr id="3" name="Content Placeholder 2">
            <a:extLst>
              <a:ext uri="{FF2B5EF4-FFF2-40B4-BE49-F238E27FC236}">
                <a16:creationId xmlns:a16="http://schemas.microsoft.com/office/drawing/2014/main" id="{7919ACE6-FEFB-05B7-9522-C2CAC948D52E}"/>
              </a:ext>
            </a:extLst>
          </p:cNvPr>
          <p:cNvSpPr>
            <a:spLocks noGrp="1"/>
          </p:cNvSpPr>
          <p:nvPr>
            <p:ph idx="1"/>
          </p:nvPr>
        </p:nvSpPr>
        <p:spPr/>
        <p:txBody>
          <a:bodyPr>
            <a:normAutofit/>
          </a:bodyPr>
          <a:lstStyle/>
          <a:p>
            <a:r>
              <a:rPr lang="en-US" sz="2800" dirty="0"/>
              <a:t>Liver cancer is a leading cause of cancer death in the world and US</a:t>
            </a:r>
          </a:p>
          <a:p>
            <a:r>
              <a:rPr lang="en-US" sz="2800" dirty="0"/>
              <a:t>75% of primary liver cancer is due to hepatocellular carcinoma (the rest is mostly cholangiocarcinoma)</a:t>
            </a:r>
          </a:p>
          <a:p>
            <a:r>
              <a:rPr lang="en-US" sz="2800" dirty="0"/>
              <a:t>5 year survival is only 22%</a:t>
            </a:r>
          </a:p>
          <a:p>
            <a:r>
              <a:rPr lang="en-US" sz="2800" dirty="0"/>
              <a:t>Earlier detection can decrease mortality (hep B and C studies)</a:t>
            </a:r>
          </a:p>
          <a:p>
            <a:r>
              <a:rPr lang="en-US" sz="2800" dirty="0"/>
              <a:t>NAFLD (“fatty liver”) is on the rise.</a:t>
            </a:r>
          </a:p>
        </p:txBody>
      </p:sp>
    </p:spTree>
    <p:extLst>
      <p:ext uri="{BB962C8B-B14F-4D97-AF65-F5344CB8AC3E}">
        <p14:creationId xmlns:p14="http://schemas.microsoft.com/office/powerpoint/2010/main" val="2438076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4812-1D2A-ACA1-3C3C-55C2F2D955C1}"/>
              </a:ext>
            </a:extLst>
          </p:cNvPr>
          <p:cNvSpPr>
            <a:spLocks noGrp="1"/>
          </p:cNvSpPr>
          <p:nvPr>
            <p:ph type="title"/>
          </p:nvPr>
        </p:nvSpPr>
        <p:spPr/>
        <p:txBody>
          <a:bodyPr>
            <a:normAutofit/>
          </a:bodyPr>
          <a:lstStyle/>
          <a:p>
            <a:r>
              <a:rPr lang="en-US" sz="4000" dirty="0"/>
              <a:t>Major Risk factors for HCC</a:t>
            </a:r>
          </a:p>
        </p:txBody>
      </p:sp>
      <p:sp>
        <p:nvSpPr>
          <p:cNvPr id="3" name="Content Placeholder 2">
            <a:extLst>
              <a:ext uri="{FF2B5EF4-FFF2-40B4-BE49-F238E27FC236}">
                <a16:creationId xmlns:a16="http://schemas.microsoft.com/office/drawing/2014/main" id="{61166EAF-2CD8-8823-F9B9-AE2F8BEB5462}"/>
              </a:ext>
            </a:extLst>
          </p:cNvPr>
          <p:cNvSpPr>
            <a:spLocks noGrp="1"/>
          </p:cNvSpPr>
          <p:nvPr>
            <p:ph idx="1"/>
          </p:nvPr>
        </p:nvSpPr>
        <p:spPr/>
        <p:txBody>
          <a:bodyPr>
            <a:normAutofit/>
          </a:bodyPr>
          <a:lstStyle/>
          <a:p>
            <a:r>
              <a:rPr lang="en-US" sz="2800" dirty="0"/>
              <a:t>Cirrhosis of ANY cause – 80% of HCC pts started out with cirrhosis</a:t>
            </a:r>
          </a:p>
          <a:p>
            <a:pPr lvl="1"/>
            <a:r>
              <a:rPr lang="en-US" sz="2600" dirty="0"/>
              <a:t>2% annual risk of developing HCC</a:t>
            </a:r>
          </a:p>
          <a:p>
            <a:r>
              <a:rPr lang="en-US" sz="2800" dirty="0"/>
              <a:t>Non-alcoholic fatty liver disease (NAFLD) WITHOUT cirrhosis</a:t>
            </a:r>
          </a:p>
          <a:p>
            <a:r>
              <a:rPr lang="en-US" sz="2800" dirty="0"/>
              <a:t>Chronic hepatitis B or C with or without cirrhosis</a:t>
            </a:r>
          </a:p>
          <a:p>
            <a:pPr lvl="1"/>
            <a:r>
              <a:rPr lang="en-US" sz="2600" dirty="0"/>
              <a:t>Clearance of hepatitis B does not completely eliminate the risk.</a:t>
            </a:r>
          </a:p>
        </p:txBody>
      </p:sp>
    </p:spTree>
    <p:extLst>
      <p:ext uri="{BB962C8B-B14F-4D97-AF65-F5344CB8AC3E}">
        <p14:creationId xmlns:p14="http://schemas.microsoft.com/office/powerpoint/2010/main" val="4348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9D4C-7CAA-3F75-B4B2-E27083E1FC79}"/>
              </a:ext>
            </a:extLst>
          </p:cNvPr>
          <p:cNvSpPr>
            <a:spLocks noGrp="1"/>
          </p:cNvSpPr>
          <p:nvPr>
            <p:ph type="title"/>
          </p:nvPr>
        </p:nvSpPr>
        <p:spPr/>
        <p:txBody>
          <a:bodyPr>
            <a:normAutofit/>
          </a:bodyPr>
          <a:lstStyle/>
          <a:p>
            <a:r>
              <a:rPr lang="en-US" sz="4000" dirty="0"/>
              <a:t>Objectives</a:t>
            </a:r>
          </a:p>
        </p:txBody>
      </p:sp>
      <p:sp>
        <p:nvSpPr>
          <p:cNvPr id="3" name="Content Placeholder 2">
            <a:extLst>
              <a:ext uri="{FF2B5EF4-FFF2-40B4-BE49-F238E27FC236}">
                <a16:creationId xmlns:a16="http://schemas.microsoft.com/office/drawing/2014/main" id="{E89A1AB3-920B-FEA3-C923-85E8067C8D61}"/>
              </a:ext>
            </a:extLst>
          </p:cNvPr>
          <p:cNvSpPr>
            <a:spLocks noGrp="1"/>
          </p:cNvSpPr>
          <p:nvPr>
            <p:ph idx="1"/>
          </p:nvPr>
        </p:nvSpPr>
        <p:spPr/>
        <p:txBody>
          <a:bodyPr>
            <a:normAutofit/>
          </a:bodyPr>
          <a:lstStyle/>
          <a:p>
            <a:r>
              <a:rPr lang="en-US" sz="2800" dirty="0"/>
              <a:t>Discuss secondary prevention of:</a:t>
            </a:r>
          </a:p>
          <a:p>
            <a:pPr lvl="1"/>
            <a:r>
              <a:rPr lang="en-US" sz="2600" dirty="0"/>
              <a:t>Pancreatic cancer</a:t>
            </a:r>
          </a:p>
          <a:p>
            <a:pPr lvl="1"/>
            <a:r>
              <a:rPr lang="en-US" sz="2600" dirty="0"/>
              <a:t>Hepatocellular cancer</a:t>
            </a:r>
          </a:p>
          <a:p>
            <a:pPr lvl="1"/>
            <a:r>
              <a:rPr lang="en-US" sz="2600" dirty="0"/>
              <a:t>Colorectal cancer</a:t>
            </a:r>
          </a:p>
        </p:txBody>
      </p:sp>
    </p:spTree>
    <p:extLst>
      <p:ext uri="{BB962C8B-B14F-4D97-AF65-F5344CB8AC3E}">
        <p14:creationId xmlns:p14="http://schemas.microsoft.com/office/powerpoint/2010/main" val="132468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9535-1967-0B20-3969-079DF81E781C}"/>
              </a:ext>
            </a:extLst>
          </p:cNvPr>
          <p:cNvSpPr>
            <a:spLocks noGrp="1"/>
          </p:cNvSpPr>
          <p:nvPr>
            <p:ph type="title"/>
          </p:nvPr>
        </p:nvSpPr>
        <p:spPr/>
        <p:txBody>
          <a:bodyPr>
            <a:normAutofit/>
          </a:bodyPr>
          <a:lstStyle/>
          <a:p>
            <a:r>
              <a:rPr lang="en-US" sz="4000" dirty="0"/>
              <a:t>Other risk factors for </a:t>
            </a:r>
            <a:r>
              <a:rPr lang="en-US" sz="4000" dirty="0" err="1"/>
              <a:t>hcc</a:t>
            </a:r>
            <a:endParaRPr lang="en-US" sz="4000" dirty="0"/>
          </a:p>
        </p:txBody>
      </p:sp>
      <p:sp>
        <p:nvSpPr>
          <p:cNvPr id="3" name="Content Placeholder 2">
            <a:extLst>
              <a:ext uri="{FF2B5EF4-FFF2-40B4-BE49-F238E27FC236}">
                <a16:creationId xmlns:a16="http://schemas.microsoft.com/office/drawing/2014/main" id="{3F50AAE6-EAB6-1BEA-A081-E1FC698F82DD}"/>
              </a:ext>
            </a:extLst>
          </p:cNvPr>
          <p:cNvSpPr>
            <a:spLocks noGrp="1"/>
          </p:cNvSpPr>
          <p:nvPr>
            <p:ph idx="1"/>
          </p:nvPr>
        </p:nvSpPr>
        <p:spPr/>
        <p:txBody>
          <a:bodyPr>
            <a:normAutofit fontScale="77500" lnSpcReduction="20000"/>
          </a:bodyPr>
          <a:lstStyle/>
          <a:p>
            <a:r>
              <a:rPr lang="en-US" sz="2800" dirty="0"/>
              <a:t>Smoking</a:t>
            </a:r>
          </a:p>
          <a:p>
            <a:r>
              <a:rPr lang="en-US" sz="2800" dirty="0"/>
              <a:t>Excessive alcohol use</a:t>
            </a:r>
          </a:p>
          <a:p>
            <a:r>
              <a:rPr lang="en-US" sz="2800" dirty="0"/>
              <a:t>Obesity, metabolic syndrome</a:t>
            </a:r>
          </a:p>
          <a:p>
            <a:r>
              <a:rPr lang="en-US" sz="2800" dirty="0"/>
              <a:t>Diabetes</a:t>
            </a:r>
          </a:p>
          <a:p>
            <a:r>
              <a:rPr lang="en-US" sz="2800" dirty="0"/>
              <a:t>Daily consumption of sugar-sweetened beverages</a:t>
            </a:r>
          </a:p>
          <a:p>
            <a:r>
              <a:rPr lang="en-US" sz="2800" dirty="0"/>
              <a:t>Male sex (3:1)</a:t>
            </a:r>
          </a:p>
          <a:p>
            <a:r>
              <a:rPr lang="en-US" sz="2800" dirty="0"/>
              <a:t>Asian</a:t>
            </a:r>
          </a:p>
          <a:p>
            <a:r>
              <a:rPr lang="en-US" sz="2800" dirty="0"/>
              <a:t>Betel nut chewing</a:t>
            </a:r>
          </a:p>
          <a:p>
            <a:r>
              <a:rPr lang="en-US" sz="2800" dirty="0"/>
              <a:t>Aflatoxin exposure with hepatitis B</a:t>
            </a:r>
          </a:p>
        </p:txBody>
      </p:sp>
    </p:spTree>
    <p:extLst>
      <p:ext uri="{BB962C8B-B14F-4D97-AF65-F5344CB8AC3E}">
        <p14:creationId xmlns:p14="http://schemas.microsoft.com/office/powerpoint/2010/main" val="175343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E3E-EB9E-3C4C-5319-5E6BA4E9E1AF}"/>
              </a:ext>
            </a:extLst>
          </p:cNvPr>
          <p:cNvSpPr>
            <a:spLocks noGrp="1"/>
          </p:cNvSpPr>
          <p:nvPr>
            <p:ph type="title"/>
          </p:nvPr>
        </p:nvSpPr>
        <p:spPr/>
        <p:txBody>
          <a:bodyPr>
            <a:normAutofit/>
          </a:bodyPr>
          <a:lstStyle/>
          <a:p>
            <a:r>
              <a:rPr lang="en-US" sz="4000" dirty="0"/>
              <a:t>Primary Prevention for </a:t>
            </a:r>
            <a:r>
              <a:rPr lang="en-US" sz="4000" dirty="0" err="1"/>
              <a:t>hcc</a:t>
            </a:r>
            <a:endParaRPr lang="en-US" sz="4000" dirty="0"/>
          </a:p>
        </p:txBody>
      </p:sp>
      <p:sp>
        <p:nvSpPr>
          <p:cNvPr id="3" name="Content Placeholder 2">
            <a:extLst>
              <a:ext uri="{FF2B5EF4-FFF2-40B4-BE49-F238E27FC236}">
                <a16:creationId xmlns:a16="http://schemas.microsoft.com/office/drawing/2014/main" id="{82D085F9-667D-57B7-11B1-F467E8B94778}"/>
              </a:ext>
            </a:extLst>
          </p:cNvPr>
          <p:cNvSpPr>
            <a:spLocks noGrp="1"/>
          </p:cNvSpPr>
          <p:nvPr>
            <p:ph idx="1"/>
          </p:nvPr>
        </p:nvSpPr>
        <p:spPr/>
        <p:txBody>
          <a:bodyPr>
            <a:normAutofit fontScale="70000" lnSpcReduction="20000"/>
          </a:bodyPr>
          <a:lstStyle/>
          <a:p>
            <a:r>
              <a:rPr lang="en-US" sz="2800" dirty="0"/>
              <a:t>Hepatitis B vaccine</a:t>
            </a:r>
          </a:p>
          <a:p>
            <a:r>
              <a:rPr lang="en-US" sz="2800" dirty="0"/>
              <a:t>Anti-viral treatment of hepatitis B or C</a:t>
            </a:r>
          </a:p>
          <a:p>
            <a:r>
              <a:rPr lang="en-US" sz="2800" dirty="0"/>
              <a:t>COFFEE! – at least one cup daily (exact amount unclear but seems to be more benefit if you drink more….)</a:t>
            </a:r>
          </a:p>
          <a:p>
            <a:r>
              <a:rPr lang="en-US" sz="2800" dirty="0"/>
              <a:t>Low dose aspirin for 5 years</a:t>
            </a:r>
          </a:p>
          <a:p>
            <a:r>
              <a:rPr lang="en-US" sz="2800" dirty="0"/>
              <a:t>Statin – lipophilic better (atorvastatin, simvastatin)</a:t>
            </a:r>
          </a:p>
          <a:p>
            <a:r>
              <a:rPr lang="en-US" sz="2800" dirty="0"/>
              <a:t>Possibly metformin – data conflicting  (?? GLP-1)</a:t>
            </a:r>
          </a:p>
          <a:p>
            <a:r>
              <a:rPr lang="en-US" sz="2800" dirty="0"/>
              <a:t>Guidelines only recommend metformin or statin if there is another indication.</a:t>
            </a:r>
          </a:p>
          <a:p>
            <a:r>
              <a:rPr lang="en-US" sz="2800" dirty="0"/>
              <a:t>Avoid tobacco and alcohol</a:t>
            </a:r>
          </a:p>
          <a:p>
            <a:r>
              <a:rPr lang="en-US" sz="2800" dirty="0"/>
              <a:t>Healthy lifestyle</a:t>
            </a:r>
          </a:p>
        </p:txBody>
      </p:sp>
    </p:spTree>
    <p:extLst>
      <p:ext uri="{BB962C8B-B14F-4D97-AF65-F5344CB8AC3E}">
        <p14:creationId xmlns:p14="http://schemas.microsoft.com/office/powerpoint/2010/main" val="415823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01932E-2AD8-7574-E19E-6C65CE3EBD8F}"/>
              </a:ext>
            </a:extLst>
          </p:cNvPr>
          <p:cNvPicPr>
            <a:picLocks noChangeAspect="1"/>
          </p:cNvPicPr>
          <p:nvPr/>
        </p:nvPicPr>
        <p:blipFill>
          <a:blip r:embed="rId2"/>
          <a:stretch>
            <a:fillRect/>
          </a:stretch>
        </p:blipFill>
        <p:spPr>
          <a:xfrm>
            <a:off x="581025" y="404488"/>
            <a:ext cx="11096625" cy="6012896"/>
          </a:xfrm>
          <a:prstGeom prst="rect">
            <a:avLst/>
          </a:prstGeom>
        </p:spPr>
      </p:pic>
    </p:spTree>
    <p:extLst>
      <p:ext uri="{BB962C8B-B14F-4D97-AF65-F5344CB8AC3E}">
        <p14:creationId xmlns:p14="http://schemas.microsoft.com/office/powerpoint/2010/main" val="405287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FEEA-8A9D-4419-8D34-301C2C812D24}"/>
              </a:ext>
            </a:extLst>
          </p:cNvPr>
          <p:cNvSpPr>
            <a:spLocks noGrp="1"/>
          </p:cNvSpPr>
          <p:nvPr>
            <p:ph type="title"/>
          </p:nvPr>
        </p:nvSpPr>
        <p:spPr/>
        <p:txBody>
          <a:bodyPr>
            <a:normAutofit/>
          </a:bodyPr>
          <a:lstStyle/>
          <a:p>
            <a:r>
              <a:rPr lang="en-US" sz="4000" dirty="0"/>
              <a:t>Secondary Prevention for HCC</a:t>
            </a:r>
          </a:p>
        </p:txBody>
      </p:sp>
      <p:sp>
        <p:nvSpPr>
          <p:cNvPr id="3" name="Content Placeholder 2">
            <a:extLst>
              <a:ext uri="{FF2B5EF4-FFF2-40B4-BE49-F238E27FC236}">
                <a16:creationId xmlns:a16="http://schemas.microsoft.com/office/drawing/2014/main" id="{0DE34364-CDB1-CEE3-292C-68D8E65BAD0D}"/>
              </a:ext>
            </a:extLst>
          </p:cNvPr>
          <p:cNvSpPr>
            <a:spLocks noGrp="1"/>
          </p:cNvSpPr>
          <p:nvPr>
            <p:ph idx="1"/>
          </p:nvPr>
        </p:nvSpPr>
        <p:spPr/>
        <p:txBody>
          <a:bodyPr>
            <a:normAutofit fontScale="92500" lnSpcReduction="10000"/>
          </a:bodyPr>
          <a:lstStyle/>
          <a:p>
            <a:r>
              <a:rPr lang="en-US" sz="2800" dirty="0"/>
              <a:t>WHO NEEDS SCREENING?</a:t>
            </a:r>
          </a:p>
          <a:p>
            <a:pPr lvl="1"/>
            <a:r>
              <a:rPr lang="en-US" sz="2600" dirty="0"/>
              <a:t>Child-Pugh class A or B cirrhosis from ANY etiology </a:t>
            </a:r>
          </a:p>
          <a:p>
            <a:pPr lvl="1"/>
            <a:r>
              <a:rPr lang="en-US" sz="2600" dirty="0"/>
              <a:t>Child-Pugh class C cirrhosis IF they are a transplant candidate</a:t>
            </a:r>
          </a:p>
          <a:p>
            <a:pPr lvl="1"/>
            <a:r>
              <a:rPr lang="en-US" sz="2600" dirty="0"/>
              <a:t>Hepatitis B without cirrhosis if:</a:t>
            </a:r>
          </a:p>
          <a:p>
            <a:pPr lvl="2"/>
            <a:r>
              <a:rPr lang="en-US" sz="2400" dirty="0"/>
              <a:t>Active hepatitis – elevated ALT or viral load &gt; 100,000 copies</a:t>
            </a:r>
          </a:p>
          <a:p>
            <a:pPr lvl="2"/>
            <a:r>
              <a:rPr lang="en-US" sz="2400" dirty="0"/>
              <a:t>Family </a:t>
            </a:r>
            <a:r>
              <a:rPr lang="en-US" sz="2400" dirty="0" err="1"/>
              <a:t>hx</a:t>
            </a:r>
            <a:r>
              <a:rPr lang="en-US" sz="2400" dirty="0"/>
              <a:t> of HCC</a:t>
            </a:r>
          </a:p>
          <a:p>
            <a:pPr lvl="2"/>
            <a:r>
              <a:rPr lang="en-US" sz="2400" dirty="0"/>
              <a:t>Patients from Africa or other endemic countries (</a:t>
            </a:r>
            <a:r>
              <a:rPr lang="en-US" sz="2400" dirty="0" err="1"/>
              <a:t>eg</a:t>
            </a:r>
            <a:r>
              <a:rPr lang="en-US" sz="2400" dirty="0"/>
              <a:t> – Asia)</a:t>
            </a:r>
          </a:p>
          <a:p>
            <a:pPr lvl="2"/>
            <a:r>
              <a:rPr lang="en-US" sz="2400" dirty="0"/>
              <a:t>PAGE-B score ≥ 10  (platelet count, age, gender, hep B)</a:t>
            </a:r>
          </a:p>
        </p:txBody>
      </p:sp>
    </p:spTree>
    <p:extLst>
      <p:ext uri="{BB962C8B-B14F-4D97-AF65-F5344CB8AC3E}">
        <p14:creationId xmlns:p14="http://schemas.microsoft.com/office/powerpoint/2010/main" val="235925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12A8-1CF7-17A7-4273-41FC4E3E1AC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F9E8E42-6F84-C001-4921-E246FB67A720}"/>
              </a:ext>
            </a:extLst>
          </p:cNvPr>
          <p:cNvPicPr>
            <a:picLocks noChangeAspect="1"/>
          </p:cNvPicPr>
          <p:nvPr/>
        </p:nvPicPr>
        <p:blipFill>
          <a:blip r:embed="rId2"/>
          <a:stretch>
            <a:fillRect/>
          </a:stretch>
        </p:blipFill>
        <p:spPr>
          <a:xfrm>
            <a:off x="685801" y="152304"/>
            <a:ext cx="10726647" cy="5630061"/>
          </a:xfrm>
          <a:prstGeom prst="rect">
            <a:avLst/>
          </a:prstGeom>
        </p:spPr>
      </p:pic>
      <p:sp>
        <p:nvSpPr>
          <p:cNvPr id="5" name="Rectangle 4">
            <a:extLst>
              <a:ext uri="{FF2B5EF4-FFF2-40B4-BE49-F238E27FC236}">
                <a16:creationId xmlns:a16="http://schemas.microsoft.com/office/drawing/2014/main" id="{0F644829-01A9-EFE1-AD7A-8F2614081C0A}"/>
              </a:ext>
            </a:extLst>
          </p:cNvPr>
          <p:cNvSpPr/>
          <p:nvPr/>
        </p:nvSpPr>
        <p:spPr>
          <a:xfrm>
            <a:off x="2305920" y="5777996"/>
            <a:ext cx="7486408"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Score of 5-9 = class A or B</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Box 5">
            <a:extLst>
              <a:ext uri="{FF2B5EF4-FFF2-40B4-BE49-F238E27FC236}">
                <a16:creationId xmlns:a16="http://schemas.microsoft.com/office/drawing/2014/main" id="{AD3DAE76-F4A6-56D9-F931-0847ABD114C6}"/>
              </a:ext>
            </a:extLst>
          </p:cNvPr>
          <p:cNvSpPr txBox="1"/>
          <p:nvPr/>
        </p:nvSpPr>
        <p:spPr>
          <a:xfrm>
            <a:off x="242596" y="6239661"/>
            <a:ext cx="1474237" cy="369332"/>
          </a:xfrm>
          <a:prstGeom prst="rect">
            <a:avLst/>
          </a:prstGeom>
          <a:noFill/>
        </p:spPr>
        <p:txBody>
          <a:bodyPr wrap="square" rtlCol="0">
            <a:spAutoFit/>
          </a:bodyPr>
          <a:lstStyle/>
          <a:p>
            <a:r>
              <a:rPr lang="en-US" dirty="0"/>
              <a:t>Up-To-Date</a:t>
            </a:r>
          </a:p>
        </p:txBody>
      </p:sp>
    </p:spTree>
    <p:extLst>
      <p:ext uri="{BB962C8B-B14F-4D97-AF65-F5344CB8AC3E}">
        <p14:creationId xmlns:p14="http://schemas.microsoft.com/office/powerpoint/2010/main" val="734509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4217-9187-B287-173A-D76E4DC122D8}"/>
              </a:ext>
            </a:extLst>
          </p:cNvPr>
          <p:cNvSpPr>
            <a:spLocks noGrp="1"/>
          </p:cNvSpPr>
          <p:nvPr>
            <p:ph type="title"/>
          </p:nvPr>
        </p:nvSpPr>
        <p:spPr/>
        <p:txBody>
          <a:bodyPr>
            <a:normAutofit/>
          </a:bodyPr>
          <a:lstStyle/>
          <a:p>
            <a:r>
              <a:rPr lang="en-US" sz="4000" dirty="0"/>
              <a:t>Page-B score</a:t>
            </a:r>
          </a:p>
        </p:txBody>
      </p:sp>
      <p:pic>
        <p:nvPicPr>
          <p:cNvPr id="4" name="Picture 3">
            <a:extLst>
              <a:ext uri="{FF2B5EF4-FFF2-40B4-BE49-F238E27FC236}">
                <a16:creationId xmlns:a16="http://schemas.microsoft.com/office/drawing/2014/main" id="{7338694E-D303-7DE9-EC4D-DAC10FD7B5A8}"/>
              </a:ext>
            </a:extLst>
          </p:cNvPr>
          <p:cNvPicPr>
            <a:picLocks noChangeAspect="1"/>
          </p:cNvPicPr>
          <p:nvPr/>
        </p:nvPicPr>
        <p:blipFill>
          <a:blip r:embed="rId2"/>
          <a:stretch>
            <a:fillRect/>
          </a:stretch>
        </p:blipFill>
        <p:spPr>
          <a:xfrm>
            <a:off x="1421796" y="1829947"/>
            <a:ext cx="8659433" cy="3067478"/>
          </a:xfrm>
          <a:prstGeom prst="rect">
            <a:avLst/>
          </a:prstGeom>
        </p:spPr>
      </p:pic>
      <p:sp>
        <p:nvSpPr>
          <p:cNvPr id="5" name="Rectangle 4">
            <a:extLst>
              <a:ext uri="{FF2B5EF4-FFF2-40B4-BE49-F238E27FC236}">
                <a16:creationId xmlns:a16="http://schemas.microsoft.com/office/drawing/2014/main" id="{E2235C58-9AAF-C78A-D9AE-AB5889B9665D}"/>
              </a:ext>
            </a:extLst>
          </p:cNvPr>
          <p:cNvSpPr/>
          <p:nvPr/>
        </p:nvSpPr>
        <p:spPr>
          <a:xfrm>
            <a:off x="2223754" y="4897425"/>
            <a:ext cx="774449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Predicts risk of dev</a:t>
            </a:r>
            <a:r>
              <a:rPr lang="en-US" sz="5400" b="1" dirty="0">
                <a:ln w="9525">
                  <a:solidFill>
                    <a:schemeClr val="bg1"/>
                  </a:solidFill>
                  <a:prstDash val="solid"/>
                </a:ln>
                <a:effectLst>
                  <a:outerShdw blurRad="12700" dist="38100" dir="2700000" algn="tl" rotWithShape="0">
                    <a:schemeClr val="bg1">
                      <a:lumMod val="50000"/>
                    </a:schemeClr>
                  </a:outerShdw>
                </a:effectLst>
              </a:rPr>
              <a:t>eloping</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HCC in hepati</a:t>
            </a:r>
            <a:r>
              <a:rPr lang="en-US" sz="5400" b="1" dirty="0">
                <a:ln w="9525">
                  <a:solidFill>
                    <a:schemeClr val="bg1"/>
                  </a:solidFill>
                  <a:prstDash val="solid"/>
                </a:ln>
                <a:effectLst>
                  <a:outerShdw blurRad="12700" dist="38100" dir="2700000" algn="tl" rotWithShape="0">
                    <a:schemeClr val="bg1">
                      <a:lumMod val="50000"/>
                    </a:schemeClr>
                  </a:outerShdw>
                </a:effectLst>
              </a:rPr>
              <a:t>tis B patients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82073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A528CF-C00A-D9AB-8C62-68B247DDE2A5}"/>
              </a:ext>
            </a:extLst>
          </p:cNvPr>
          <p:cNvPicPr>
            <a:picLocks noChangeAspect="1"/>
          </p:cNvPicPr>
          <p:nvPr/>
        </p:nvPicPr>
        <p:blipFill>
          <a:blip r:embed="rId2"/>
          <a:stretch>
            <a:fillRect/>
          </a:stretch>
        </p:blipFill>
        <p:spPr>
          <a:xfrm>
            <a:off x="400050" y="506368"/>
            <a:ext cx="11382375" cy="5850159"/>
          </a:xfrm>
          <a:prstGeom prst="rect">
            <a:avLst/>
          </a:prstGeom>
        </p:spPr>
      </p:pic>
    </p:spTree>
    <p:extLst>
      <p:ext uri="{BB962C8B-B14F-4D97-AF65-F5344CB8AC3E}">
        <p14:creationId xmlns:p14="http://schemas.microsoft.com/office/powerpoint/2010/main" val="256509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E500-B5BD-CD2E-B650-18C305703311}"/>
              </a:ext>
            </a:extLst>
          </p:cNvPr>
          <p:cNvSpPr>
            <a:spLocks noGrp="1"/>
          </p:cNvSpPr>
          <p:nvPr>
            <p:ph type="title"/>
          </p:nvPr>
        </p:nvSpPr>
        <p:spPr/>
        <p:txBody>
          <a:bodyPr>
            <a:normAutofit/>
          </a:bodyPr>
          <a:lstStyle/>
          <a:p>
            <a:r>
              <a:rPr lang="en-US" sz="4000" dirty="0"/>
              <a:t>Secondary Prevention for HCC</a:t>
            </a:r>
          </a:p>
        </p:txBody>
      </p:sp>
      <p:sp>
        <p:nvSpPr>
          <p:cNvPr id="3" name="Content Placeholder 2">
            <a:extLst>
              <a:ext uri="{FF2B5EF4-FFF2-40B4-BE49-F238E27FC236}">
                <a16:creationId xmlns:a16="http://schemas.microsoft.com/office/drawing/2014/main" id="{C9DA2A9F-D0EE-FA65-55AC-8CB8041AB71A}"/>
              </a:ext>
            </a:extLst>
          </p:cNvPr>
          <p:cNvSpPr>
            <a:spLocks noGrp="1"/>
          </p:cNvSpPr>
          <p:nvPr>
            <p:ph idx="1"/>
          </p:nvPr>
        </p:nvSpPr>
        <p:spPr/>
        <p:txBody>
          <a:bodyPr>
            <a:normAutofit fontScale="92500" lnSpcReduction="20000"/>
          </a:bodyPr>
          <a:lstStyle/>
          <a:p>
            <a:r>
              <a:rPr lang="en-US" sz="2800" dirty="0"/>
              <a:t>Who MIGHT need screening?</a:t>
            </a:r>
          </a:p>
          <a:p>
            <a:pPr lvl="1"/>
            <a:r>
              <a:rPr lang="en-US" sz="2600" dirty="0"/>
              <a:t>Non-cirrhotic NAFLD</a:t>
            </a:r>
          </a:p>
          <a:p>
            <a:pPr lvl="2"/>
            <a:r>
              <a:rPr lang="en-US" sz="2400" dirty="0"/>
              <a:t>¼ of HCC in fatty liver patients occurs in people WITHOUT cirrhosis</a:t>
            </a:r>
          </a:p>
          <a:p>
            <a:pPr lvl="2"/>
            <a:r>
              <a:rPr lang="en-US" sz="2400" dirty="0"/>
              <a:t>Still considered very low risk and screening is NOT recommended by guidelines</a:t>
            </a:r>
          </a:p>
          <a:p>
            <a:pPr lvl="1"/>
            <a:r>
              <a:rPr lang="en-US" sz="2600" dirty="0"/>
              <a:t>Advanced fibrosis (pre-cirrhosis)</a:t>
            </a:r>
          </a:p>
          <a:p>
            <a:pPr lvl="2"/>
            <a:r>
              <a:rPr lang="en-US" sz="2400" dirty="0"/>
              <a:t>Screening is recommended on a case-by-case basis</a:t>
            </a:r>
          </a:p>
          <a:p>
            <a:pPr lvl="1"/>
            <a:r>
              <a:rPr lang="en-US" sz="2600" dirty="0"/>
              <a:t>Up-To-Date screens all patients with hepatitis B and C, even if successfully treated.</a:t>
            </a:r>
          </a:p>
        </p:txBody>
      </p:sp>
    </p:spTree>
    <p:extLst>
      <p:ext uri="{BB962C8B-B14F-4D97-AF65-F5344CB8AC3E}">
        <p14:creationId xmlns:p14="http://schemas.microsoft.com/office/powerpoint/2010/main" val="420348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55FD-D143-95C7-C21E-0FC0B7E649D6}"/>
              </a:ext>
            </a:extLst>
          </p:cNvPr>
          <p:cNvSpPr>
            <a:spLocks noGrp="1"/>
          </p:cNvSpPr>
          <p:nvPr>
            <p:ph type="title"/>
          </p:nvPr>
        </p:nvSpPr>
        <p:spPr/>
        <p:txBody>
          <a:bodyPr>
            <a:normAutofit/>
          </a:bodyPr>
          <a:lstStyle/>
          <a:p>
            <a:r>
              <a:rPr lang="en-US" sz="4000" dirty="0"/>
              <a:t>How do we figure out if there is cirrhosis??</a:t>
            </a:r>
          </a:p>
        </p:txBody>
      </p:sp>
      <p:sp>
        <p:nvSpPr>
          <p:cNvPr id="3" name="Content Placeholder 2">
            <a:extLst>
              <a:ext uri="{FF2B5EF4-FFF2-40B4-BE49-F238E27FC236}">
                <a16:creationId xmlns:a16="http://schemas.microsoft.com/office/drawing/2014/main" id="{B7CB9110-37AF-DCFB-082F-5E0CD2E8A570}"/>
              </a:ext>
            </a:extLst>
          </p:cNvPr>
          <p:cNvSpPr>
            <a:spLocks noGrp="1"/>
          </p:cNvSpPr>
          <p:nvPr>
            <p:ph idx="1"/>
          </p:nvPr>
        </p:nvSpPr>
        <p:spPr/>
        <p:txBody>
          <a:bodyPr>
            <a:normAutofit/>
          </a:bodyPr>
          <a:lstStyle/>
          <a:p>
            <a:r>
              <a:rPr lang="en-US" sz="2800" dirty="0"/>
              <a:t>Gold standard is a liver biopsy but this carries risk.</a:t>
            </a:r>
          </a:p>
          <a:p>
            <a:r>
              <a:rPr lang="en-US" sz="2800" dirty="0"/>
              <a:t>Multiple options for non-invasive testing.</a:t>
            </a:r>
          </a:p>
          <a:p>
            <a:r>
              <a:rPr lang="en-US" sz="2800" dirty="0"/>
              <a:t>FIB-4 is easy and all that you need is on CMP and CBC.</a:t>
            </a:r>
          </a:p>
        </p:txBody>
      </p:sp>
      <p:pic>
        <p:nvPicPr>
          <p:cNvPr id="5" name="Picture 4">
            <a:extLst>
              <a:ext uri="{FF2B5EF4-FFF2-40B4-BE49-F238E27FC236}">
                <a16:creationId xmlns:a16="http://schemas.microsoft.com/office/drawing/2014/main" id="{5F45D15B-7F19-AA06-115D-75A0F1F11B1D}"/>
              </a:ext>
            </a:extLst>
          </p:cNvPr>
          <p:cNvPicPr>
            <a:picLocks noChangeAspect="1"/>
          </p:cNvPicPr>
          <p:nvPr/>
        </p:nvPicPr>
        <p:blipFill>
          <a:blip r:embed="rId2"/>
          <a:stretch>
            <a:fillRect/>
          </a:stretch>
        </p:blipFill>
        <p:spPr>
          <a:xfrm>
            <a:off x="7419404" y="4753427"/>
            <a:ext cx="4086795" cy="1867161"/>
          </a:xfrm>
          <a:prstGeom prst="rect">
            <a:avLst/>
          </a:prstGeom>
        </p:spPr>
      </p:pic>
      <p:sp>
        <p:nvSpPr>
          <p:cNvPr id="6" name="Rectangle 5">
            <a:extLst>
              <a:ext uri="{FF2B5EF4-FFF2-40B4-BE49-F238E27FC236}">
                <a16:creationId xmlns:a16="http://schemas.microsoft.com/office/drawing/2014/main" id="{C418A44E-E4F1-4128-9BFE-69DD73706A24}"/>
              </a:ext>
            </a:extLst>
          </p:cNvPr>
          <p:cNvSpPr/>
          <p:nvPr/>
        </p:nvSpPr>
        <p:spPr>
          <a:xfrm>
            <a:off x="5751513" y="5225342"/>
            <a:ext cx="1636987"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FIB-4</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02041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ECF-7D25-9B77-A042-CC2BC3D196DE}"/>
              </a:ext>
            </a:extLst>
          </p:cNvPr>
          <p:cNvSpPr>
            <a:spLocks noGrp="1"/>
          </p:cNvSpPr>
          <p:nvPr>
            <p:ph type="title"/>
          </p:nvPr>
        </p:nvSpPr>
        <p:spPr/>
        <p:txBody>
          <a:bodyPr>
            <a:normAutofit/>
          </a:bodyPr>
          <a:lstStyle/>
          <a:p>
            <a:r>
              <a:rPr lang="en-US" sz="4000" dirty="0"/>
              <a:t>How do we figure out if there is cirrhosis??</a:t>
            </a:r>
          </a:p>
        </p:txBody>
      </p:sp>
      <p:sp>
        <p:nvSpPr>
          <p:cNvPr id="3" name="Content Placeholder 2">
            <a:extLst>
              <a:ext uri="{FF2B5EF4-FFF2-40B4-BE49-F238E27FC236}">
                <a16:creationId xmlns:a16="http://schemas.microsoft.com/office/drawing/2014/main" id="{B607CE0C-A572-115E-D4CC-4E7C5E7DD47C}"/>
              </a:ext>
            </a:extLst>
          </p:cNvPr>
          <p:cNvSpPr>
            <a:spLocks noGrp="1"/>
          </p:cNvSpPr>
          <p:nvPr>
            <p:ph idx="1"/>
          </p:nvPr>
        </p:nvSpPr>
        <p:spPr/>
        <p:txBody>
          <a:bodyPr>
            <a:normAutofit/>
          </a:bodyPr>
          <a:lstStyle/>
          <a:p>
            <a:r>
              <a:rPr lang="en-US" sz="2800" dirty="0"/>
              <a:t>The non-invasive tests try to predict what the histology would look like on liver biopsy.</a:t>
            </a:r>
          </a:p>
          <a:p>
            <a:pPr marL="0" indent="0">
              <a:buNone/>
            </a:pPr>
            <a:endParaRPr lang="en-US" sz="2800" dirty="0"/>
          </a:p>
        </p:txBody>
      </p:sp>
      <p:pic>
        <p:nvPicPr>
          <p:cNvPr id="5" name="Picture 4">
            <a:extLst>
              <a:ext uri="{FF2B5EF4-FFF2-40B4-BE49-F238E27FC236}">
                <a16:creationId xmlns:a16="http://schemas.microsoft.com/office/drawing/2014/main" id="{3CCAE8BE-7699-A00C-464C-45C0C82BF692}"/>
              </a:ext>
            </a:extLst>
          </p:cNvPr>
          <p:cNvPicPr>
            <a:picLocks noChangeAspect="1"/>
          </p:cNvPicPr>
          <p:nvPr/>
        </p:nvPicPr>
        <p:blipFill>
          <a:blip r:embed="rId2"/>
          <a:stretch>
            <a:fillRect/>
          </a:stretch>
        </p:blipFill>
        <p:spPr>
          <a:xfrm>
            <a:off x="6511325" y="4476503"/>
            <a:ext cx="4305901" cy="1771897"/>
          </a:xfrm>
          <a:prstGeom prst="rect">
            <a:avLst/>
          </a:prstGeom>
        </p:spPr>
      </p:pic>
      <p:sp>
        <p:nvSpPr>
          <p:cNvPr id="6" name="Rectangle 5">
            <a:extLst>
              <a:ext uri="{FF2B5EF4-FFF2-40B4-BE49-F238E27FC236}">
                <a16:creationId xmlns:a16="http://schemas.microsoft.com/office/drawing/2014/main" id="{6A251DB5-C7B2-3F17-B02A-67A643B14B98}"/>
              </a:ext>
            </a:extLst>
          </p:cNvPr>
          <p:cNvSpPr/>
          <p:nvPr/>
        </p:nvSpPr>
        <p:spPr>
          <a:xfrm>
            <a:off x="1721309" y="4790278"/>
            <a:ext cx="4127027" cy="2308324"/>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F2 – F3 is considered</a:t>
            </a:r>
          </a:p>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advanced fibrosis</a:t>
            </a:r>
          </a:p>
          <a:p>
            <a:pPr algn="ct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6674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602E-66F4-09E3-D381-E1EA85E51F43}"/>
              </a:ext>
            </a:extLst>
          </p:cNvPr>
          <p:cNvSpPr>
            <a:spLocks noGrp="1"/>
          </p:cNvSpPr>
          <p:nvPr>
            <p:ph type="title"/>
          </p:nvPr>
        </p:nvSpPr>
        <p:spPr/>
        <p:txBody>
          <a:bodyPr/>
          <a:lstStyle/>
          <a:p>
            <a:r>
              <a:rPr lang="en-US" dirty="0"/>
              <a:t>Pancreatic cancer</a:t>
            </a:r>
          </a:p>
        </p:txBody>
      </p:sp>
      <p:sp>
        <p:nvSpPr>
          <p:cNvPr id="3" name="Text Placeholder 2">
            <a:extLst>
              <a:ext uri="{FF2B5EF4-FFF2-40B4-BE49-F238E27FC236}">
                <a16:creationId xmlns:a16="http://schemas.microsoft.com/office/drawing/2014/main" id="{1D03A548-6031-FDFD-FF93-76260D4FC8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4291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21EC-3DA8-C14C-0CBE-36FA3F461EE2}"/>
              </a:ext>
            </a:extLst>
          </p:cNvPr>
          <p:cNvSpPr>
            <a:spLocks noGrp="1"/>
          </p:cNvSpPr>
          <p:nvPr>
            <p:ph type="title"/>
          </p:nvPr>
        </p:nvSpPr>
        <p:spPr/>
        <p:txBody>
          <a:bodyPr>
            <a:normAutofit/>
          </a:bodyPr>
          <a:lstStyle/>
          <a:p>
            <a:r>
              <a:rPr lang="en-US" sz="4000" dirty="0"/>
              <a:t>Non-invasive cirrhosis/fibrosis tests</a:t>
            </a:r>
          </a:p>
        </p:txBody>
      </p:sp>
      <p:sp>
        <p:nvSpPr>
          <p:cNvPr id="3" name="Content Placeholder 2">
            <a:extLst>
              <a:ext uri="{FF2B5EF4-FFF2-40B4-BE49-F238E27FC236}">
                <a16:creationId xmlns:a16="http://schemas.microsoft.com/office/drawing/2014/main" id="{D324444B-F4DE-A3EE-89FB-32A54D7587BC}"/>
              </a:ext>
            </a:extLst>
          </p:cNvPr>
          <p:cNvSpPr>
            <a:spLocks noGrp="1"/>
          </p:cNvSpPr>
          <p:nvPr>
            <p:ph idx="1"/>
          </p:nvPr>
        </p:nvSpPr>
        <p:spPr/>
        <p:txBody>
          <a:bodyPr>
            <a:normAutofit lnSpcReduction="10000"/>
          </a:bodyPr>
          <a:lstStyle/>
          <a:p>
            <a:r>
              <a:rPr lang="en-US" sz="2800" dirty="0"/>
              <a:t>Serology</a:t>
            </a:r>
          </a:p>
          <a:p>
            <a:pPr lvl="1"/>
            <a:r>
              <a:rPr lang="en-US" sz="2600" dirty="0"/>
              <a:t>FIB-4</a:t>
            </a:r>
          </a:p>
          <a:p>
            <a:pPr lvl="1"/>
            <a:r>
              <a:rPr lang="en-US" sz="2600" dirty="0"/>
              <a:t>APRI</a:t>
            </a:r>
          </a:p>
          <a:p>
            <a:pPr lvl="1"/>
            <a:r>
              <a:rPr lang="en-US" sz="2600" dirty="0" err="1"/>
              <a:t>Fibrosure</a:t>
            </a:r>
            <a:r>
              <a:rPr lang="en-US" sz="2600" dirty="0"/>
              <a:t>/</a:t>
            </a:r>
            <a:r>
              <a:rPr lang="en-US" sz="2600" dirty="0" err="1"/>
              <a:t>Fibrotest</a:t>
            </a:r>
            <a:endParaRPr lang="en-US" sz="2600" dirty="0"/>
          </a:p>
          <a:p>
            <a:pPr lvl="1"/>
            <a:r>
              <a:rPr lang="en-US" sz="2600" dirty="0" err="1"/>
              <a:t>Hepascore</a:t>
            </a:r>
            <a:endParaRPr lang="en-US" sz="2600" dirty="0"/>
          </a:p>
          <a:p>
            <a:r>
              <a:rPr lang="en-US" sz="2800" dirty="0"/>
              <a:t>Imaging</a:t>
            </a:r>
          </a:p>
          <a:p>
            <a:pPr lvl="1"/>
            <a:r>
              <a:rPr lang="en-US" sz="2600" dirty="0"/>
              <a:t>Ultrasound elastography</a:t>
            </a:r>
          </a:p>
        </p:txBody>
      </p:sp>
    </p:spTree>
    <p:extLst>
      <p:ext uri="{BB962C8B-B14F-4D97-AF65-F5344CB8AC3E}">
        <p14:creationId xmlns:p14="http://schemas.microsoft.com/office/powerpoint/2010/main" val="368831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65F1-995A-AEA5-0819-11D96ECBBE36}"/>
              </a:ext>
            </a:extLst>
          </p:cNvPr>
          <p:cNvSpPr>
            <a:spLocks noGrp="1"/>
          </p:cNvSpPr>
          <p:nvPr>
            <p:ph type="title"/>
          </p:nvPr>
        </p:nvSpPr>
        <p:spPr/>
        <p:txBody>
          <a:bodyPr>
            <a:normAutofit/>
          </a:bodyPr>
          <a:lstStyle/>
          <a:p>
            <a:r>
              <a:rPr lang="en-US" sz="4000" dirty="0"/>
              <a:t>How do we screen for HCC?</a:t>
            </a:r>
          </a:p>
        </p:txBody>
      </p:sp>
      <p:sp>
        <p:nvSpPr>
          <p:cNvPr id="3" name="Content Placeholder 2">
            <a:extLst>
              <a:ext uri="{FF2B5EF4-FFF2-40B4-BE49-F238E27FC236}">
                <a16:creationId xmlns:a16="http://schemas.microsoft.com/office/drawing/2014/main" id="{C81A80EF-A66F-0759-A91B-AE8CB1AE7760}"/>
              </a:ext>
            </a:extLst>
          </p:cNvPr>
          <p:cNvSpPr>
            <a:spLocks noGrp="1"/>
          </p:cNvSpPr>
          <p:nvPr>
            <p:ph idx="1"/>
          </p:nvPr>
        </p:nvSpPr>
        <p:spPr/>
        <p:txBody>
          <a:bodyPr>
            <a:normAutofit/>
          </a:bodyPr>
          <a:lstStyle/>
          <a:p>
            <a:r>
              <a:rPr lang="en-US" sz="2800" dirty="0"/>
              <a:t>Guidelines recommend liver ultrasound AND AFP every 6 months.</a:t>
            </a:r>
          </a:p>
          <a:p>
            <a:pPr lvl="1"/>
            <a:r>
              <a:rPr lang="en-US" sz="2600" dirty="0"/>
              <a:t>The ultrasound should have a visualization score to ensure that the liver can be adequately seen.  (Vis score A-C)</a:t>
            </a:r>
          </a:p>
          <a:p>
            <a:pPr lvl="1"/>
            <a:r>
              <a:rPr lang="en-US" sz="2600" dirty="0"/>
              <a:t>If there is a liver lesion &gt; 1 cm, patient will need MRI or CT of liver.</a:t>
            </a:r>
          </a:p>
          <a:p>
            <a:pPr lvl="1"/>
            <a:r>
              <a:rPr lang="en-US" sz="2600" dirty="0"/>
              <a:t>If AFP &gt; 20, patient will need MRI or CT of liver.</a:t>
            </a:r>
          </a:p>
          <a:p>
            <a:pPr lvl="1"/>
            <a:r>
              <a:rPr lang="en-US" sz="2600" dirty="0"/>
              <a:t>If the Vis score is C (inadequate visualization), the patient will need an MRI or CT of liver.</a:t>
            </a:r>
          </a:p>
        </p:txBody>
      </p:sp>
    </p:spTree>
    <p:extLst>
      <p:ext uri="{BB962C8B-B14F-4D97-AF65-F5344CB8AC3E}">
        <p14:creationId xmlns:p14="http://schemas.microsoft.com/office/powerpoint/2010/main" val="2828830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B5B091-2583-4958-34B0-7CBAACEB216E}"/>
              </a:ext>
            </a:extLst>
          </p:cNvPr>
          <p:cNvPicPr>
            <a:picLocks noChangeAspect="1"/>
          </p:cNvPicPr>
          <p:nvPr/>
        </p:nvPicPr>
        <p:blipFill>
          <a:blip r:embed="rId2"/>
          <a:stretch>
            <a:fillRect/>
          </a:stretch>
        </p:blipFill>
        <p:spPr>
          <a:xfrm>
            <a:off x="257175" y="1048025"/>
            <a:ext cx="11439525" cy="4863180"/>
          </a:xfrm>
          <a:prstGeom prst="rect">
            <a:avLst/>
          </a:prstGeom>
        </p:spPr>
      </p:pic>
    </p:spTree>
    <p:extLst>
      <p:ext uri="{BB962C8B-B14F-4D97-AF65-F5344CB8AC3E}">
        <p14:creationId xmlns:p14="http://schemas.microsoft.com/office/powerpoint/2010/main" val="2810318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F7F4AF-D2F7-AD4A-79C3-CEB89DB2CEDE}"/>
              </a:ext>
            </a:extLst>
          </p:cNvPr>
          <p:cNvPicPr>
            <a:picLocks noChangeAspect="1"/>
          </p:cNvPicPr>
          <p:nvPr/>
        </p:nvPicPr>
        <p:blipFill>
          <a:blip r:embed="rId2"/>
          <a:stretch>
            <a:fillRect/>
          </a:stretch>
        </p:blipFill>
        <p:spPr>
          <a:xfrm>
            <a:off x="1147072" y="75732"/>
            <a:ext cx="9897856" cy="6706536"/>
          </a:xfrm>
          <a:prstGeom prst="rect">
            <a:avLst/>
          </a:prstGeom>
        </p:spPr>
      </p:pic>
    </p:spTree>
    <p:extLst>
      <p:ext uri="{BB962C8B-B14F-4D97-AF65-F5344CB8AC3E}">
        <p14:creationId xmlns:p14="http://schemas.microsoft.com/office/powerpoint/2010/main" val="1523941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9A35C-C256-FEE6-4099-8A2B52C5CA60}"/>
              </a:ext>
            </a:extLst>
          </p:cNvPr>
          <p:cNvPicPr>
            <a:picLocks noChangeAspect="1"/>
          </p:cNvPicPr>
          <p:nvPr/>
        </p:nvPicPr>
        <p:blipFill>
          <a:blip r:embed="rId2"/>
          <a:stretch>
            <a:fillRect/>
          </a:stretch>
        </p:blipFill>
        <p:spPr>
          <a:xfrm>
            <a:off x="1037519" y="680622"/>
            <a:ext cx="10116962" cy="5953956"/>
          </a:xfrm>
          <a:prstGeom prst="rect">
            <a:avLst/>
          </a:prstGeom>
        </p:spPr>
      </p:pic>
      <p:sp>
        <p:nvSpPr>
          <p:cNvPr id="4" name="Rectangle 3">
            <a:extLst>
              <a:ext uri="{FF2B5EF4-FFF2-40B4-BE49-F238E27FC236}">
                <a16:creationId xmlns:a16="http://schemas.microsoft.com/office/drawing/2014/main" id="{F95D0364-1C47-C80E-EA8D-3CE33CEC050F}"/>
              </a:ext>
            </a:extLst>
          </p:cNvPr>
          <p:cNvSpPr/>
          <p:nvPr/>
        </p:nvSpPr>
        <p:spPr>
          <a:xfrm>
            <a:off x="3402954" y="0"/>
            <a:ext cx="538609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CT or MRI Results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58847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585B-93D9-EE42-C71D-BDED68AB38AF}"/>
              </a:ext>
            </a:extLst>
          </p:cNvPr>
          <p:cNvSpPr>
            <a:spLocks noGrp="1"/>
          </p:cNvSpPr>
          <p:nvPr>
            <p:ph type="title"/>
          </p:nvPr>
        </p:nvSpPr>
        <p:spPr/>
        <p:txBody>
          <a:bodyPr>
            <a:normAutofit/>
          </a:bodyPr>
          <a:lstStyle/>
          <a:p>
            <a:r>
              <a:rPr lang="en-US" sz="4000" dirty="0"/>
              <a:t>Hepatocellular Summary</a:t>
            </a:r>
          </a:p>
        </p:txBody>
      </p:sp>
      <p:sp>
        <p:nvSpPr>
          <p:cNvPr id="3" name="Content Placeholder 2">
            <a:extLst>
              <a:ext uri="{FF2B5EF4-FFF2-40B4-BE49-F238E27FC236}">
                <a16:creationId xmlns:a16="http://schemas.microsoft.com/office/drawing/2014/main" id="{4061D7CD-F8BB-EE5A-F851-C2CBD0E9872D}"/>
              </a:ext>
            </a:extLst>
          </p:cNvPr>
          <p:cNvSpPr>
            <a:spLocks noGrp="1"/>
          </p:cNvSpPr>
          <p:nvPr>
            <p:ph idx="1"/>
          </p:nvPr>
        </p:nvSpPr>
        <p:spPr/>
        <p:txBody>
          <a:bodyPr>
            <a:normAutofit lnSpcReduction="10000"/>
          </a:bodyPr>
          <a:lstStyle/>
          <a:p>
            <a:r>
              <a:rPr lang="en-US" sz="2800" dirty="0"/>
              <a:t>Patients can have advanced fibrosis or cirrhosis with NO other signs or symptoms.</a:t>
            </a:r>
          </a:p>
          <a:p>
            <a:pPr lvl="1"/>
            <a:r>
              <a:rPr lang="en-US" sz="2600" dirty="0"/>
              <a:t>If a patient is at risk for cirrhosis (</a:t>
            </a:r>
            <a:r>
              <a:rPr lang="en-US" sz="2600" dirty="0" err="1"/>
              <a:t>eg</a:t>
            </a:r>
            <a:r>
              <a:rPr lang="en-US" sz="2600" dirty="0"/>
              <a:t> – fatty liver, alcohol) but has no elevated bilirubin, ascites, elevated PT, low albumin or encephalopathy, use a non-invasive test to determine the likelihood of cirrhosis.</a:t>
            </a:r>
          </a:p>
          <a:p>
            <a:r>
              <a:rPr lang="en-US" sz="2800" dirty="0"/>
              <a:t>If the patient has a high likelihood of cirrhosis, get liver US and AFP every 6 months.</a:t>
            </a:r>
          </a:p>
          <a:p>
            <a:pPr lvl="1"/>
            <a:endParaRPr lang="en-US" sz="2600" dirty="0"/>
          </a:p>
        </p:txBody>
      </p:sp>
    </p:spTree>
    <p:extLst>
      <p:ext uri="{BB962C8B-B14F-4D97-AF65-F5344CB8AC3E}">
        <p14:creationId xmlns:p14="http://schemas.microsoft.com/office/powerpoint/2010/main" val="2106252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05B7-9AD2-9551-AE0B-668FFE3FE731}"/>
              </a:ext>
            </a:extLst>
          </p:cNvPr>
          <p:cNvSpPr>
            <a:spLocks noGrp="1"/>
          </p:cNvSpPr>
          <p:nvPr>
            <p:ph type="title"/>
          </p:nvPr>
        </p:nvSpPr>
        <p:spPr/>
        <p:txBody>
          <a:bodyPr/>
          <a:lstStyle/>
          <a:p>
            <a:r>
              <a:rPr lang="en-US" dirty="0"/>
              <a:t>Colorectal cancer</a:t>
            </a:r>
          </a:p>
        </p:txBody>
      </p:sp>
      <p:sp>
        <p:nvSpPr>
          <p:cNvPr id="3" name="Text Placeholder 2">
            <a:extLst>
              <a:ext uri="{FF2B5EF4-FFF2-40B4-BE49-F238E27FC236}">
                <a16:creationId xmlns:a16="http://schemas.microsoft.com/office/drawing/2014/main" id="{3E5A9446-B99E-FAD8-5C37-6EC65830B0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6053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E47D-6CF9-A6AD-C6F3-19AA658B6499}"/>
              </a:ext>
            </a:extLst>
          </p:cNvPr>
          <p:cNvSpPr>
            <a:spLocks noGrp="1"/>
          </p:cNvSpPr>
          <p:nvPr>
            <p:ph type="title"/>
          </p:nvPr>
        </p:nvSpPr>
        <p:spPr/>
        <p:txBody>
          <a:bodyPr>
            <a:normAutofit/>
          </a:bodyPr>
          <a:lstStyle/>
          <a:p>
            <a:r>
              <a:rPr lang="en-US" sz="4000" dirty="0"/>
              <a:t>Major Risk Factors</a:t>
            </a:r>
          </a:p>
        </p:txBody>
      </p:sp>
      <p:sp>
        <p:nvSpPr>
          <p:cNvPr id="3" name="Content Placeholder 2">
            <a:extLst>
              <a:ext uri="{FF2B5EF4-FFF2-40B4-BE49-F238E27FC236}">
                <a16:creationId xmlns:a16="http://schemas.microsoft.com/office/drawing/2014/main" id="{A2789D03-E09E-5F58-F469-2012AFCDCB75}"/>
              </a:ext>
            </a:extLst>
          </p:cNvPr>
          <p:cNvSpPr>
            <a:spLocks noGrp="1"/>
          </p:cNvSpPr>
          <p:nvPr>
            <p:ph idx="1"/>
          </p:nvPr>
        </p:nvSpPr>
        <p:spPr/>
        <p:txBody>
          <a:bodyPr>
            <a:normAutofit fontScale="92500" lnSpcReduction="20000"/>
          </a:bodyPr>
          <a:lstStyle/>
          <a:p>
            <a:r>
              <a:rPr lang="en-US" sz="2800" dirty="0"/>
              <a:t>Increasing age</a:t>
            </a:r>
          </a:p>
          <a:p>
            <a:r>
              <a:rPr lang="en-US" sz="2800" dirty="0"/>
              <a:t>Hereditary CRC syndromes</a:t>
            </a:r>
          </a:p>
          <a:p>
            <a:r>
              <a:rPr lang="en-US" sz="2800" dirty="0"/>
              <a:t>Sporadic adenoma or CRC in a first degree relative</a:t>
            </a:r>
          </a:p>
          <a:p>
            <a:r>
              <a:rPr lang="en-US" sz="2800" dirty="0"/>
              <a:t>Inflammatory bowel disease</a:t>
            </a:r>
          </a:p>
          <a:p>
            <a:r>
              <a:rPr lang="en-US" sz="2800" dirty="0"/>
              <a:t>Abdominopelvic radiation</a:t>
            </a:r>
          </a:p>
          <a:p>
            <a:r>
              <a:rPr lang="en-US" sz="2800" dirty="0"/>
              <a:t>Renal transplant</a:t>
            </a:r>
          </a:p>
          <a:p>
            <a:r>
              <a:rPr lang="en-US" sz="2800" dirty="0"/>
              <a:t>Cystic fibrosis</a:t>
            </a:r>
          </a:p>
          <a:p>
            <a:r>
              <a:rPr lang="en-US" sz="2800" dirty="0"/>
              <a:t>Acromegaly</a:t>
            </a:r>
          </a:p>
        </p:txBody>
      </p:sp>
    </p:spTree>
    <p:extLst>
      <p:ext uri="{BB962C8B-B14F-4D97-AF65-F5344CB8AC3E}">
        <p14:creationId xmlns:p14="http://schemas.microsoft.com/office/powerpoint/2010/main" val="1842294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7956-6F52-50BA-2ECF-1370E8ADE9B1}"/>
              </a:ext>
            </a:extLst>
          </p:cNvPr>
          <p:cNvSpPr>
            <a:spLocks noGrp="1"/>
          </p:cNvSpPr>
          <p:nvPr>
            <p:ph type="title"/>
          </p:nvPr>
        </p:nvSpPr>
        <p:spPr/>
        <p:txBody>
          <a:bodyPr>
            <a:normAutofit/>
          </a:bodyPr>
          <a:lstStyle/>
          <a:p>
            <a:r>
              <a:rPr lang="en-US" sz="4000" dirty="0"/>
              <a:t>Minor Risk factors</a:t>
            </a:r>
          </a:p>
        </p:txBody>
      </p:sp>
      <p:sp>
        <p:nvSpPr>
          <p:cNvPr id="3" name="Content Placeholder 2">
            <a:extLst>
              <a:ext uri="{FF2B5EF4-FFF2-40B4-BE49-F238E27FC236}">
                <a16:creationId xmlns:a16="http://schemas.microsoft.com/office/drawing/2014/main" id="{F3D783D5-6B18-A4E2-76AE-2F2BB09565EE}"/>
              </a:ext>
            </a:extLst>
          </p:cNvPr>
          <p:cNvSpPr>
            <a:spLocks noGrp="1"/>
          </p:cNvSpPr>
          <p:nvPr>
            <p:ph idx="1"/>
          </p:nvPr>
        </p:nvSpPr>
        <p:spPr/>
        <p:txBody>
          <a:bodyPr>
            <a:normAutofit/>
          </a:bodyPr>
          <a:lstStyle/>
          <a:p>
            <a:r>
              <a:rPr lang="en-US" sz="2800" dirty="0"/>
              <a:t>Metabolic dysregulation – obesity, metabolic syndrome, DM</a:t>
            </a:r>
          </a:p>
          <a:p>
            <a:r>
              <a:rPr lang="en-US" sz="2800" dirty="0"/>
              <a:t>Heavy alcohol use (&gt; 2 drinks/day)</a:t>
            </a:r>
          </a:p>
          <a:p>
            <a:r>
              <a:rPr lang="en-US" sz="2800" dirty="0"/>
              <a:t>Low vitamin D</a:t>
            </a:r>
          </a:p>
          <a:p>
            <a:r>
              <a:rPr lang="en-US" sz="2800" dirty="0"/>
              <a:t>Black or Native American</a:t>
            </a:r>
          </a:p>
          <a:p>
            <a:r>
              <a:rPr lang="en-US" sz="2800" dirty="0"/>
              <a:t>Smoking</a:t>
            </a:r>
          </a:p>
          <a:p>
            <a:r>
              <a:rPr lang="en-US" sz="2800" dirty="0"/>
              <a:t>Alterations in gut microbiome</a:t>
            </a:r>
          </a:p>
        </p:txBody>
      </p:sp>
    </p:spTree>
    <p:extLst>
      <p:ext uri="{BB962C8B-B14F-4D97-AF65-F5344CB8AC3E}">
        <p14:creationId xmlns:p14="http://schemas.microsoft.com/office/powerpoint/2010/main" val="1331209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EC1D-D093-3D5E-4E39-C2CDE135A1DA}"/>
              </a:ext>
            </a:extLst>
          </p:cNvPr>
          <p:cNvSpPr>
            <a:spLocks noGrp="1"/>
          </p:cNvSpPr>
          <p:nvPr>
            <p:ph type="title"/>
          </p:nvPr>
        </p:nvSpPr>
        <p:spPr/>
        <p:txBody>
          <a:bodyPr>
            <a:normAutofit/>
          </a:bodyPr>
          <a:lstStyle/>
          <a:p>
            <a:r>
              <a:rPr lang="en-US" sz="4000" dirty="0"/>
              <a:t>Primary Prevention</a:t>
            </a:r>
          </a:p>
        </p:txBody>
      </p:sp>
      <p:sp>
        <p:nvSpPr>
          <p:cNvPr id="3" name="Content Placeholder 2">
            <a:extLst>
              <a:ext uri="{FF2B5EF4-FFF2-40B4-BE49-F238E27FC236}">
                <a16:creationId xmlns:a16="http://schemas.microsoft.com/office/drawing/2014/main" id="{80D3D244-7943-FF93-DA7B-930E5C6AB840}"/>
              </a:ext>
            </a:extLst>
          </p:cNvPr>
          <p:cNvSpPr>
            <a:spLocks noGrp="1"/>
          </p:cNvSpPr>
          <p:nvPr>
            <p:ph idx="1"/>
          </p:nvPr>
        </p:nvSpPr>
        <p:spPr/>
        <p:txBody>
          <a:bodyPr>
            <a:normAutofit/>
          </a:bodyPr>
          <a:lstStyle/>
          <a:p>
            <a:r>
              <a:rPr lang="en-US" sz="2800" dirty="0"/>
              <a:t>There is some data to support increased physical activity, healthy diet (more fruit and veggies) and aspirin or NSAID use.</a:t>
            </a:r>
          </a:p>
          <a:p>
            <a:r>
              <a:rPr lang="en-US" sz="2800" dirty="0"/>
              <a:t>There is conflicting data for many other possible interventions – folate, B12, Ca/dairy, vitamin D, Mg, fiber, garlic, fish, coffee, HRT, statins, bisphosphonates, ACE inhibitors.</a:t>
            </a:r>
          </a:p>
        </p:txBody>
      </p:sp>
    </p:spTree>
    <p:extLst>
      <p:ext uri="{BB962C8B-B14F-4D97-AF65-F5344CB8AC3E}">
        <p14:creationId xmlns:p14="http://schemas.microsoft.com/office/powerpoint/2010/main" val="6304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sz="4800"/>
              <a:t>Pancreatic Cancer</a:t>
            </a:r>
            <a:endParaRPr sz="4800"/>
          </a:p>
        </p:txBody>
      </p:sp>
      <p:sp>
        <p:nvSpPr>
          <p:cNvPr id="152" name="Google Shape;152;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85000" lnSpcReduction="20000"/>
          </a:bodyPr>
          <a:lstStyle/>
          <a:p>
            <a:pPr indent="-500367">
              <a:buSzPct val="100000"/>
            </a:pPr>
            <a:r>
              <a:rPr lang="en" sz="4400"/>
              <a:t>Third most common cause of cancer deaths</a:t>
            </a:r>
            <a:endParaRPr sz="4400"/>
          </a:p>
          <a:p>
            <a:pPr lvl="1" indent="-500367">
              <a:buSzPct val="100000"/>
            </a:pPr>
            <a:r>
              <a:rPr lang="en" sz="4400"/>
              <a:t>3.2% of cancer cases</a:t>
            </a:r>
            <a:endParaRPr sz="4400"/>
          </a:p>
          <a:p>
            <a:pPr lvl="1" indent="-500367">
              <a:buSzPct val="100000"/>
            </a:pPr>
            <a:r>
              <a:rPr lang="en" sz="4400"/>
              <a:t>7.8% of cancer deaths  </a:t>
            </a:r>
            <a:endParaRPr sz="4400"/>
          </a:p>
          <a:p>
            <a:pPr indent="-500367">
              <a:buSzPct val="100000"/>
            </a:pPr>
            <a:r>
              <a:rPr lang="en" sz="4400"/>
              <a:t>Rapid trajectory to second by 2030</a:t>
            </a:r>
            <a:endParaRPr sz="4400"/>
          </a:p>
          <a:p>
            <a:pPr indent="-500367">
              <a:buSzPct val="100000"/>
            </a:pPr>
            <a:r>
              <a:rPr lang="en" sz="4400"/>
              <a:t>5 year survival rate:</a:t>
            </a:r>
            <a:endParaRPr sz="4400"/>
          </a:p>
          <a:p>
            <a:pPr lvl="1" indent="-500367">
              <a:buSzPct val="100000"/>
            </a:pPr>
            <a:r>
              <a:rPr lang="en" sz="4400"/>
              <a:t>Metastatic disease 2.9%</a:t>
            </a:r>
            <a:endParaRPr sz="4400"/>
          </a:p>
          <a:p>
            <a:pPr lvl="2" indent="-500367">
              <a:buSzPct val="100000"/>
            </a:pPr>
            <a:r>
              <a:rPr lang="en" sz="4400"/>
              <a:t>52% of cases diagnosed </a:t>
            </a:r>
            <a:endParaRPr sz="4400"/>
          </a:p>
          <a:p>
            <a:pPr lvl="1" indent="-500367">
              <a:buSzPct val="100000"/>
            </a:pPr>
            <a:r>
              <a:rPr lang="en" sz="4400"/>
              <a:t>Regional disease 12.4%</a:t>
            </a:r>
            <a:endParaRPr sz="4400"/>
          </a:p>
          <a:p>
            <a:pPr lvl="1" indent="-500367">
              <a:buSzPct val="100000"/>
            </a:pPr>
            <a:r>
              <a:rPr lang="en" sz="4400"/>
              <a:t>Localized disease 37.4%</a:t>
            </a:r>
            <a:endParaRPr sz="4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MULTI-SOCIETY TASK FORCE 2017</a:t>
            </a:r>
          </a:p>
        </p:txBody>
      </p:sp>
      <p:sp>
        <p:nvSpPr>
          <p:cNvPr id="3" name="Content Placeholder 2"/>
          <p:cNvSpPr>
            <a:spLocks noGrp="1"/>
          </p:cNvSpPr>
          <p:nvPr>
            <p:ph idx="1"/>
          </p:nvPr>
        </p:nvSpPr>
        <p:spPr/>
        <p:txBody>
          <a:bodyPr>
            <a:normAutofit/>
          </a:bodyPr>
          <a:lstStyle/>
          <a:p>
            <a:r>
              <a:rPr lang="en-US" sz="3200" dirty="0"/>
              <a:t>American College of Gastroenterology</a:t>
            </a:r>
          </a:p>
          <a:p>
            <a:r>
              <a:rPr lang="en-US" sz="3200" dirty="0"/>
              <a:t>American Gastroenterological Association</a:t>
            </a:r>
          </a:p>
          <a:p>
            <a:r>
              <a:rPr lang="en-US" sz="3200" dirty="0"/>
              <a:t>American Society for Gastrointestinal Endoscopy</a:t>
            </a:r>
          </a:p>
        </p:txBody>
      </p:sp>
    </p:spTree>
    <p:extLst>
      <p:ext uri="{BB962C8B-B14F-4D97-AF65-F5344CB8AC3E}">
        <p14:creationId xmlns:p14="http://schemas.microsoft.com/office/powerpoint/2010/main" val="177542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2017</a:t>
            </a:r>
          </a:p>
        </p:txBody>
      </p:sp>
      <p:sp>
        <p:nvSpPr>
          <p:cNvPr id="3" name="Content Placeholder 2"/>
          <p:cNvSpPr>
            <a:spLocks noGrp="1"/>
          </p:cNvSpPr>
          <p:nvPr>
            <p:ph idx="1"/>
          </p:nvPr>
        </p:nvSpPr>
        <p:spPr/>
        <p:txBody>
          <a:bodyPr>
            <a:normAutofit fontScale="92500" lnSpcReduction="20000"/>
          </a:bodyPr>
          <a:lstStyle/>
          <a:p>
            <a:r>
              <a:rPr lang="en-US" sz="3200" dirty="0"/>
              <a:t>What are we looking for in screening?</a:t>
            </a:r>
          </a:p>
          <a:p>
            <a:pPr lvl="1"/>
            <a:r>
              <a:rPr lang="en-US" sz="3000" dirty="0"/>
              <a:t>Advanced adenoma (70% of all CRC)</a:t>
            </a:r>
          </a:p>
          <a:p>
            <a:pPr lvl="2"/>
            <a:r>
              <a:rPr lang="en-US" sz="2800" dirty="0"/>
              <a:t>Lesions 1 cm or more in size</a:t>
            </a:r>
          </a:p>
          <a:p>
            <a:pPr lvl="2"/>
            <a:r>
              <a:rPr lang="en-US" sz="2800" dirty="0"/>
              <a:t>Lesions with high grade dysplasia</a:t>
            </a:r>
          </a:p>
          <a:p>
            <a:pPr lvl="2"/>
            <a:r>
              <a:rPr lang="en-US" sz="2800" dirty="0"/>
              <a:t>Lesions with villous elements</a:t>
            </a:r>
          </a:p>
          <a:p>
            <a:pPr lvl="1"/>
            <a:r>
              <a:rPr lang="en-US" sz="3000" dirty="0"/>
              <a:t>Serrated colorectal lesions  (30% of all CRC)</a:t>
            </a:r>
          </a:p>
          <a:p>
            <a:pPr lvl="2"/>
            <a:r>
              <a:rPr lang="en-US" sz="2800" dirty="0"/>
              <a:t>Sessile serrated polyps (SSPs)</a:t>
            </a:r>
          </a:p>
          <a:p>
            <a:pPr lvl="3"/>
            <a:r>
              <a:rPr lang="en-US" sz="2600" dirty="0"/>
              <a:t>Often flat, less vascular and proximal</a:t>
            </a:r>
          </a:p>
        </p:txBody>
      </p:sp>
    </p:spTree>
    <p:extLst>
      <p:ext uri="{BB962C8B-B14F-4D97-AF65-F5344CB8AC3E}">
        <p14:creationId xmlns:p14="http://schemas.microsoft.com/office/powerpoint/2010/main" val="2014552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F2D9E-BF3F-A5CE-7DE0-2D5B340D5D44}"/>
              </a:ext>
            </a:extLst>
          </p:cNvPr>
          <p:cNvPicPr>
            <a:picLocks noChangeAspect="1"/>
          </p:cNvPicPr>
          <p:nvPr/>
        </p:nvPicPr>
        <p:blipFill>
          <a:blip r:embed="rId2"/>
          <a:stretch>
            <a:fillRect/>
          </a:stretch>
        </p:blipFill>
        <p:spPr>
          <a:xfrm>
            <a:off x="870204" y="1173179"/>
            <a:ext cx="10451592" cy="4511642"/>
          </a:xfrm>
          <a:prstGeom prst="rect">
            <a:avLst/>
          </a:prstGeom>
          <a:ln w="31750" cap="sq">
            <a:noFill/>
            <a:miter lim="800000"/>
          </a:ln>
        </p:spPr>
      </p:pic>
    </p:spTree>
    <p:extLst>
      <p:ext uri="{BB962C8B-B14F-4D97-AF65-F5344CB8AC3E}">
        <p14:creationId xmlns:p14="http://schemas.microsoft.com/office/powerpoint/2010/main" val="4003861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Mstf</a:t>
            </a:r>
            <a:r>
              <a:rPr lang="en-US" dirty="0"/>
              <a:t> 2017</a:t>
            </a:r>
          </a:p>
        </p:txBody>
      </p:sp>
      <p:sp>
        <p:nvSpPr>
          <p:cNvPr id="3" name="Content Placeholder 2"/>
          <p:cNvSpPr>
            <a:spLocks noGrp="1"/>
          </p:cNvSpPr>
          <p:nvPr>
            <p:ph idx="1"/>
          </p:nvPr>
        </p:nvSpPr>
        <p:spPr/>
        <p:txBody>
          <a:bodyPr>
            <a:normAutofit lnSpcReduction="10000"/>
          </a:bodyPr>
          <a:lstStyle/>
          <a:p>
            <a:r>
              <a:rPr lang="en-US" sz="3200" dirty="0"/>
              <a:t>Offer CRC screening for average-risk patients at age 50  (Strong)</a:t>
            </a:r>
          </a:p>
          <a:p>
            <a:r>
              <a:rPr lang="en-US" sz="3200" dirty="0"/>
              <a:t>3 options for presenting screening test choices</a:t>
            </a:r>
          </a:p>
          <a:p>
            <a:pPr lvl="1"/>
            <a:r>
              <a:rPr lang="en-US" sz="3000" dirty="0"/>
              <a:t>Offer multiple screening options (2 or more)</a:t>
            </a:r>
          </a:p>
          <a:p>
            <a:pPr lvl="1"/>
            <a:r>
              <a:rPr lang="en-US" sz="3000" dirty="0"/>
              <a:t>Offer sequential ordering of screening tests</a:t>
            </a:r>
          </a:p>
          <a:p>
            <a:pPr lvl="1"/>
            <a:r>
              <a:rPr lang="en-US" sz="3000" dirty="0"/>
              <a:t>Risk stratified approach – encourage colonoscopy for higher risk patients</a:t>
            </a:r>
          </a:p>
        </p:txBody>
      </p:sp>
    </p:spTree>
    <p:extLst>
      <p:ext uri="{BB962C8B-B14F-4D97-AF65-F5344CB8AC3E}">
        <p14:creationId xmlns:p14="http://schemas.microsoft.com/office/powerpoint/2010/main" val="584703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2017</a:t>
            </a:r>
          </a:p>
        </p:txBody>
      </p:sp>
      <p:sp>
        <p:nvSpPr>
          <p:cNvPr id="3" name="Content Placeholder 2"/>
          <p:cNvSpPr>
            <a:spLocks noGrp="1"/>
          </p:cNvSpPr>
          <p:nvPr>
            <p:ph idx="1"/>
          </p:nvPr>
        </p:nvSpPr>
        <p:spPr/>
        <p:txBody>
          <a:bodyPr>
            <a:normAutofit lnSpcReduction="10000"/>
          </a:bodyPr>
          <a:lstStyle/>
          <a:p>
            <a:r>
              <a:rPr lang="en-US" sz="3200" dirty="0"/>
              <a:t>Screening test options</a:t>
            </a:r>
          </a:p>
          <a:p>
            <a:pPr lvl="1"/>
            <a:r>
              <a:rPr lang="en-US" sz="3000" dirty="0"/>
              <a:t>Colonoscopy PROS</a:t>
            </a:r>
          </a:p>
          <a:p>
            <a:pPr lvl="2"/>
            <a:r>
              <a:rPr lang="en-US" sz="2800" dirty="0"/>
              <a:t>Potential to diagnose and treat all in one test</a:t>
            </a:r>
          </a:p>
          <a:p>
            <a:pPr lvl="2"/>
            <a:r>
              <a:rPr lang="en-US" sz="2800" dirty="0"/>
              <a:t>Won’t need additional clean outs!</a:t>
            </a:r>
          </a:p>
          <a:p>
            <a:pPr lvl="2"/>
            <a:r>
              <a:rPr lang="en-US" sz="2800" dirty="0"/>
              <a:t>Can find polyps in both right and left colon</a:t>
            </a:r>
          </a:p>
          <a:p>
            <a:pPr lvl="2"/>
            <a:r>
              <a:rPr lang="en-US" sz="2800" dirty="0"/>
              <a:t>Can find sessile polyps</a:t>
            </a:r>
          </a:p>
          <a:p>
            <a:pPr lvl="2"/>
            <a:r>
              <a:rPr lang="en-US" sz="2800" dirty="0"/>
              <a:t>Screening is less frequent</a:t>
            </a:r>
          </a:p>
        </p:txBody>
      </p:sp>
    </p:spTree>
    <p:extLst>
      <p:ext uri="{BB962C8B-B14F-4D97-AF65-F5344CB8AC3E}">
        <p14:creationId xmlns:p14="http://schemas.microsoft.com/office/powerpoint/2010/main" val="1317422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2017</a:t>
            </a:r>
          </a:p>
        </p:txBody>
      </p:sp>
      <p:sp>
        <p:nvSpPr>
          <p:cNvPr id="3" name="Content Placeholder 2"/>
          <p:cNvSpPr>
            <a:spLocks noGrp="1"/>
          </p:cNvSpPr>
          <p:nvPr>
            <p:ph idx="1"/>
          </p:nvPr>
        </p:nvSpPr>
        <p:spPr/>
        <p:txBody>
          <a:bodyPr>
            <a:normAutofit lnSpcReduction="10000"/>
          </a:bodyPr>
          <a:lstStyle/>
          <a:p>
            <a:r>
              <a:rPr lang="en-US" sz="3200" dirty="0"/>
              <a:t>Screening test options</a:t>
            </a:r>
          </a:p>
          <a:p>
            <a:pPr lvl="1"/>
            <a:r>
              <a:rPr lang="en-US" sz="3000" dirty="0"/>
              <a:t>Colonoscopy CONS</a:t>
            </a:r>
          </a:p>
          <a:p>
            <a:pPr lvl="2"/>
            <a:r>
              <a:rPr lang="en-US" sz="2800" dirty="0"/>
              <a:t>Need thorough bowel cleansing</a:t>
            </a:r>
          </a:p>
          <a:p>
            <a:pPr lvl="2"/>
            <a:r>
              <a:rPr lang="en-US" sz="2800" dirty="0"/>
              <a:t>Risk of perforation  (0.5/1000)</a:t>
            </a:r>
          </a:p>
          <a:p>
            <a:pPr lvl="2"/>
            <a:r>
              <a:rPr lang="en-US" sz="2800" dirty="0"/>
              <a:t>Risk of bleeding  (2.6/1000)</a:t>
            </a:r>
          </a:p>
          <a:p>
            <a:pPr lvl="2"/>
            <a:r>
              <a:rPr lang="en-US" sz="2800" dirty="0"/>
              <a:t>Risk of aspiration if sedated</a:t>
            </a:r>
          </a:p>
          <a:p>
            <a:pPr lvl="2"/>
            <a:r>
              <a:rPr lang="en-US" sz="2800" dirty="0"/>
              <a:t>Risk of death  (2.9/100,000)</a:t>
            </a:r>
          </a:p>
        </p:txBody>
      </p:sp>
    </p:spTree>
    <p:extLst>
      <p:ext uri="{BB962C8B-B14F-4D97-AF65-F5344CB8AC3E}">
        <p14:creationId xmlns:p14="http://schemas.microsoft.com/office/powerpoint/2010/main" val="3056105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Mstf</a:t>
            </a:r>
            <a:r>
              <a:rPr lang="en-US" dirty="0"/>
              <a:t> 2017</a:t>
            </a:r>
          </a:p>
        </p:txBody>
      </p:sp>
      <p:sp>
        <p:nvSpPr>
          <p:cNvPr id="3" name="Content Placeholder 2"/>
          <p:cNvSpPr>
            <a:spLocks noGrp="1"/>
          </p:cNvSpPr>
          <p:nvPr>
            <p:ph idx="1"/>
          </p:nvPr>
        </p:nvSpPr>
        <p:spPr/>
        <p:txBody>
          <a:bodyPr>
            <a:normAutofit fontScale="92500" lnSpcReduction="20000"/>
          </a:bodyPr>
          <a:lstStyle/>
          <a:p>
            <a:r>
              <a:rPr lang="en-US" sz="3200" dirty="0"/>
              <a:t>Screening test options</a:t>
            </a:r>
          </a:p>
          <a:p>
            <a:pPr lvl="1"/>
            <a:r>
              <a:rPr lang="en-US" sz="3000" dirty="0"/>
              <a:t>Colonoscopy CONS</a:t>
            </a:r>
          </a:p>
          <a:p>
            <a:pPr lvl="2"/>
            <a:r>
              <a:rPr lang="en-US" sz="2800" dirty="0"/>
              <a:t>Operator dependence in performance</a:t>
            </a:r>
          </a:p>
          <a:p>
            <a:pPr lvl="3"/>
            <a:r>
              <a:rPr lang="en-US" sz="2600" dirty="0"/>
              <a:t>Adenoma detection rate should be 25% or more</a:t>
            </a:r>
          </a:p>
          <a:p>
            <a:pPr lvl="3"/>
            <a:r>
              <a:rPr lang="en-US" sz="2600" dirty="0" err="1"/>
              <a:t>Cecal</a:t>
            </a:r>
            <a:r>
              <a:rPr lang="en-US" sz="2600" dirty="0"/>
              <a:t> intubation rate 90% or more overall</a:t>
            </a:r>
          </a:p>
          <a:p>
            <a:pPr lvl="3"/>
            <a:r>
              <a:rPr lang="en-US" sz="2600" dirty="0"/>
              <a:t>Should use split dose bowel prep (half of prep given on day of colonoscopy)</a:t>
            </a:r>
          </a:p>
          <a:p>
            <a:pPr lvl="3"/>
            <a:r>
              <a:rPr lang="en-US" sz="2600" dirty="0"/>
              <a:t>Report afterwards should include photos of the end of the colon and describe bowel prep quality</a:t>
            </a:r>
          </a:p>
        </p:txBody>
      </p:sp>
    </p:spTree>
    <p:extLst>
      <p:ext uri="{BB962C8B-B14F-4D97-AF65-F5344CB8AC3E}">
        <p14:creationId xmlns:p14="http://schemas.microsoft.com/office/powerpoint/2010/main" val="2561579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91F32-10E8-4BFE-96E8-B5155652FC2E}"/>
              </a:ext>
            </a:extLst>
          </p:cNvPr>
          <p:cNvPicPr>
            <a:picLocks noChangeAspect="1"/>
          </p:cNvPicPr>
          <p:nvPr/>
        </p:nvPicPr>
        <p:blipFill>
          <a:blip r:embed="rId2"/>
          <a:stretch>
            <a:fillRect/>
          </a:stretch>
        </p:blipFill>
        <p:spPr>
          <a:xfrm>
            <a:off x="2194968" y="418680"/>
            <a:ext cx="7802064" cy="6020640"/>
          </a:xfrm>
          <a:prstGeom prst="rect">
            <a:avLst/>
          </a:prstGeom>
        </p:spPr>
      </p:pic>
    </p:spTree>
    <p:extLst>
      <p:ext uri="{BB962C8B-B14F-4D97-AF65-F5344CB8AC3E}">
        <p14:creationId xmlns:p14="http://schemas.microsoft.com/office/powerpoint/2010/main" val="2833423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2017</a:t>
            </a:r>
          </a:p>
        </p:txBody>
      </p:sp>
      <p:sp>
        <p:nvSpPr>
          <p:cNvPr id="3" name="Content Placeholder 2"/>
          <p:cNvSpPr>
            <a:spLocks noGrp="1"/>
          </p:cNvSpPr>
          <p:nvPr>
            <p:ph idx="1"/>
          </p:nvPr>
        </p:nvSpPr>
        <p:spPr/>
        <p:txBody>
          <a:bodyPr>
            <a:normAutofit fontScale="77500" lnSpcReduction="20000"/>
          </a:bodyPr>
          <a:lstStyle/>
          <a:p>
            <a:r>
              <a:rPr lang="en-US" sz="3200" dirty="0"/>
              <a:t>Fecal immunochemical test (FIT) PROS</a:t>
            </a:r>
          </a:p>
          <a:p>
            <a:pPr lvl="1"/>
            <a:r>
              <a:rPr lang="en-US" sz="3000" dirty="0"/>
              <a:t>No prep!</a:t>
            </a:r>
          </a:p>
          <a:p>
            <a:pPr lvl="1"/>
            <a:r>
              <a:rPr lang="en-US" sz="3000" dirty="0"/>
              <a:t>$20</a:t>
            </a:r>
          </a:p>
          <a:p>
            <a:pPr lvl="1"/>
            <a:r>
              <a:rPr lang="en-US" sz="3000" dirty="0"/>
              <a:t>Sensitivity for cancer of 79%, sensitivity for advanced adenoma of 30%.  Specificity for cancer = 94%.</a:t>
            </a:r>
          </a:p>
          <a:p>
            <a:r>
              <a:rPr lang="en-US" sz="3200" dirty="0"/>
              <a:t>FIT test CONS</a:t>
            </a:r>
          </a:p>
          <a:p>
            <a:pPr lvl="1"/>
            <a:r>
              <a:rPr lang="en-US" sz="3000" dirty="0"/>
              <a:t>Need yearly testing</a:t>
            </a:r>
          </a:p>
          <a:p>
            <a:pPr lvl="1"/>
            <a:r>
              <a:rPr lang="en-US" sz="3000" dirty="0"/>
              <a:t>Poor sensitivity for SSPs (once dysplastic or cancerous, more likely to be picked up</a:t>
            </a:r>
          </a:p>
        </p:txBody>
      </p:sp>
    </p:spTree>
    <p:extLst>
      <p:ext uri="{BB962C8B-B14F-4D97-AF65-F5344CB8AC3E}">
        <p14:creationId xmlns:p14="http://schemas.microsoft.com/office/powerpoint/2010/main" val="888704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26B4F-CE18-4B4B-897C-81A463B71059}"/>
              </a:ext>
            </a:extLst>
          </p:cNvPr>
          <p:cNvPicPr>
            <a:picLocks noChangeAspect="1"/>
          </p:cNvPicPr>
          <p:nvPr/>
        </p:nvPicPr>
        <p:blipFill>
          <a:blip r:embed="rId2"/>
          <a:stretch>
            <a:fillRect/>
          </a:stretch>
        </p:blipFill>
        <p:spPr>
          <a:xfrm>
            <a:off x="4904552" y="1455301"/>
            <a:ext cx="5644178" cy="4004945"/>
          </a:xfrm>
          <a:prstGeom prst="rect">
            <a:avLst/>
          </a:prstGeom>
        </p:spPr>
      </p:pic>
      <p:pic>
        <p:nvPicPr>
          <p:cNvPr id="5" name="Picture 4">
            <a:extLst>
              <a:ext uri="{FF2B5EF4-FFF2-40B4-BE49-F238E27FC236}">
                <a16:creationId xmlns:a16="http://schemas.microsoft.com/office/drawing/2014/main" id="{42B6B997-6229-40F3-BA6F-524CB264861D}"/>
              </a:ext>
            </a:extLst>
          </p:cNvPr>
          <p:cNvPicPr>
            <a:picLocks noChangeAspect="1"/>
          </p:cNvPicPr>
          <p:nvPr/>
        </p:nvPicPr>
        <p:blipFill>
          <a:blip r:embed="rId3"/>
          <a:stretch>
            <a:fillRect/>
          </a:stretch>
        </p:blipFill>
        <p:spPr>
          <a:xfrm>
            <a:off x="901148" y="731822"/>
            <a:ext cx="3513605" cy="4105571"/>
          </a:xfrm>
          <a:prstGeom prst="rect">
            <a:avLst/>
          </a:prstGeom>
        </p:spPr>
      </p:pic>
    </p:spTree>
    <p:extLst>
      <p:ext uri="{BB962C8B-B14F-4D97-AF65-F5344CB8AC3E}">
        <p14:creationId xmlns:p14="http://schemas.microsoft.com/office/powerpoint/2010/main" val="236401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145" name="Google Shape;145;p25"/>
          <p:cNvSpPr txBox="1">
            <a:spLocks noGrp="1"/>
          </p:cNvSpPr>
          <p:nvPr>
            <p:ph type="body" idx="1"/>
          </p:nvPr>
        </p:nvSpPr>
        <p:spPr>
          <a:xfrm>
            <a:off x="9395000" y="1536633"/>
            <a:ext cx="23812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sz="1467" u="sng">
                <a:solidFill>
                  <a:schemeClr val="hlink"/>
                </a:solidFill>
                <a:latin typeface="Arial"/>
                <a:ea typeface="Arial"/>
                <a:cs typeface="Arial"/>
                <a:sym typeface="Arial"/>
                <a:hlinkClick r:id="rId3"/>
              </a:rPr>
              <a:t>Pancreatic Cancer — Cancer Stat Facts</a:t>
            </a:r>
            <a:endParaRPr/>
          </a:p>
        </p:txBody>
      </p:sp>
      <p:pic>
        <p:nvPicPr>
          <p:cNvPr id="146" name="Google Shape;146;p25"/>
          <p:cNvPicPr preferRelativeResize="0"/>
          <p:nvPr/>
        </p:nvPicPr>
        <p:blipFill>
          <a:blip r:embed="rId4">
            <a:alphaModFix/>
          </a:blip>
          <a:stretch>
            <a:fillRect/>
          </a:stretch>
        </p:blipFill>
        <p:spPr>
          <a:xfrm>
            <a:off x="494523" y="152499"/>
            <a:ext cx="8195137" cy="655300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2017</a:t>
            </a:r>
          </a:p>
        </p:txBody>
      </p:sp>
      <p:sp>
        <p:nvSpPr>
          <p:cNvPr id="3" name="Content Placeholder 2"/>
          <p:cNvSpPr>
            <a:spLocks noGrp="1"/>
          </p:cNvSpPr>
          <p:nvPr>
            <p:ph idx="1"/>
          </p:nvPr>
        </p:nvSpPr>
        <p:spPr/>
        <p:txBody>
          <a:bodyPr>
            <a:normAutofit fontScale="62500" lnSpcReduction="20000"/>
          </a:bodyPr>
          <a:lstStyle/>
          <a:p>
            <a:r>
              <a:rPr lang="en-US" sz="3200" dirty="0"/>
              <a:t>FIT-fecal DNA test (</a:t>
            </a:r>
            <a:r>
              <a:rPr lang="en-US" sz="3200" dirty="0" err="1"/>
              <a:t>Cologuard</a:t>
            </a:r>
            <a:r>
              <a:rPr lang="en-US" sz="3200" dirty="0"/>
              <a:t>) PROS</a:t>
            </a:r>
          </a:p>
          <a:p>
            <a:pPr lvl="1"/>
            <a:r>
              <a:rPr lang="en-US" sz="3000" dirty="0"/>
              <a:t>No prep!</a:t>
            </a:r>
          </a:p>
          <a:p>
            <a:pPr lvl="1"/>
            <a:r>
              <a:rPr lang="en-US" sz="3000" dirty="0"/>
              <a:t>Good sensitivity for CRC (92%)</a:t>
            </a:r>
          </a:p>
          <a:p>
            <a:pPr lvl="1"/>
            <a:r>
              <a:rPr lang="en-US" sz="3000" dirty="0"/>
              <a:t>40% sensitivity for SSPs</a:t>
            </a:r>
          </a:p>
          <a:p>
            <a:pPr lvl="1"/>
            <a:r>
              <a:rPr lang="en-US" sz="3000" dirty="0"/>
              <a:t>Every 3 year testing</a:t>
            </a:r>
          </a:p>
          <a:p>
            <a:r>
              <a:rPr lang="en-US" sz="3200" dirty="0"/>
              <a:t>FIT-fecal DNA test CONS</a:t>
            </a:r>
          </a:p>
          <a:p>
            <a:pPr lvl="1"/>
            <a:r>
              <a:rPr lang="en-US" sz="3000" dirty="0"/>
              <a:t>Decrease in specificity vs FIT alone (86% vs 96%) – New Cologuard Plus is better at 90% specificity.</a:t>
            </a:r>
          </a:p>
          <a:p>
            <a:pPr lvl="1"/>
            <a:r>
              <a:rPr lang="en-US" sz="3000" dirty="0"/>
              <a:t>High cost - $500-600</a:t>
            </a:r>
          </a:p>
          <a:p>
            <a:pPr lvl="1"/>
            <a:r>
              <a:rPr lang="en-US" sz="3000" dirty="0"/>
              <a:t>Higher number of colonoscopies per test</a:t>
            </a:r>
          </a:p>
        </p:txBody>
      </p:sp>
    </p:spTree>
    <p:extLst>
      <p:ext uri="{BB962C8B-B14F-4D97-AF65-F5344CB8AC3E}">
        <p14:creationId xmlns:p14="http://schemas.microsoft.com/office/powerpoint/2010/main" val="1794096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Mstf</a:t>
            </a:r>
            <a:r>
              <a:rPr lang="en-US" dirty="0"/>
              <a:t> 2017</a:t>
            </a:r>
          </a:p>
        </p:txBody>
      </p:sp>
      <p:sp>
        <p:nvSpPr>
          <p:cNvPr id="3" name="Content Placeholder 2"/>
          <p:cNvSpPr>
            <a:spLocks noGrp="1"/>
          </p:cNvSpPr>
          <p:nvPr>
            <p:ph idx="1"/>
          </p:nvPr>
        </p:nvSpPr>
        <p:spPr/>
        <p:txBody>
          <a:bodyPr>
            <a:normAutofit fontScale="70000" lnSpcReduction="20000"/>
          </a:bodyPr>
          <a:lstStyle/>
          <a:p>
            <a:r>
              <a:rPr lang="en-US" sz="3200" dirty="0"/>
              <a:t>CT </a:t>
            </a:r>
            <a:r>
              <a:rPr lang="en-US" sz="3200" dirty="0" err="1"/>
              <a:t>Colonography</a:t>
            </a:r>
            <a:r>
              <a:rPr lang="en-US" sz="3200" dirty="0"/>
              <a:t> PROS</a:t>
            </a:r>
          </a:p>
          <a:p>
            <a:pPr lvl="1"/>
            <a:r>
              <a:rPr lang="en-US" sz="3000" dirty="0"/>
              <a:t>82 – 92% sensitivity for adenomas &gt; 1cm</a:t>
            </a:r>
          </a:p>
          <a:p>
            <a:pPr lvl="1"/>
            <a:r>
              <a:rPr lang="en-US" sz="3000" dirty="0"/>
              <a:t>Lower risk of perforation than colonoscopy</a:t>
            </a:r>
          </a:p>
          <a:p>
            <a:pPr lvl="1"/>
            <a:r>
              <a:rPr lang="en-US" sz="3000" dirty="0"/>
              <a:t>Testing every 5 years</a:t>
            </a:r>
          </a:p>
          <a:p>
            <a:r>
              <a:rPr lang="en-US" sz="3200" dirty="0"/>
              <a:t>CT </a:t>
            </a:r>
            <a:r>
              <a:rPr lang="en-US" sz="3200" dirty="0" err="1"/>
              <a:t>Colonography</a:t>
            </a:r>
            <a:r>
              <a:rPr lang="en-US" sz="3200" dirty="0"/>
              <a:t> CONS</a:t>
            </a:r>
          </a:p>
          <a:p>
            <a:pPr lvl="1"/>
            <a:r>
              <a:rPr lang="en-US" sz="3000" dirty="0"/>
              <a:t>Need for bowel prep (otherwise decreased sensitivity)</a:t>
            </a:r>
          </a:p>
          <a:p>
            <a:pPr lvl="1"/>
            <a:r>
              <a:rPr lang="en-US" sz="3000" dirty="0"/>
              <a:t>Difficult to detect small and flat lesions (SSPs)</a:t>
            </a:r>
          </a:p>
          <a:p>
            <a:pPr lvl="1"/>
            <a:r>
              <a:rPr lang="en-US" sz="3000" dirty="0"/>
              <a:t>Detection of </a:t>
            </a:r>
            <a:r>
              <a:rPr lang="en-US" sz="3000" dirty="0" err="1"/>
              <a:t>extracolonic</a:t>
            </a:r>
            <a:r>
              <a:rPr lang="en-US" sz="3000" dirty="0"/>
              <a:t> incidental findings</a:t>
            </a:r>
          </a:p>
          <a:p>
            <a:pPr lvl="1"/>
            <a:r>
              <a:rPr lang="en-US" sz="3000" dirty="0"/>
              <a:t>Patients with polyps 6 mm or more will need colonoscopy</a:t>
            </a:r>
          </a:p>
        </p:txBody>
      </p:sp>
    </p:spTree>
    <p:extLst>
      <p:ext uri="{BB962C8B-B14F-4D97-AF65-F5344CB8AC3E}">
        <p14:creationId xmlns:p14="http://schemas.microsoft.com/office/powerpoint/2010/main" val="102291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Mstf</a:t>
            </a:r>
            <a:r>
              <a:rPr lang="en-US" dirty="0"/>
              <a:t> 2017</a:t>
            </a:r>
          </a:p>
        </p:txBody>
      </p:sp>
      <p:sp>
        <p:nvSpPr>
          <p:cNvPr id="3" name="Content Placeholder 2"/>
          <p:cNvSpPr>
            <a:spLocks noGrp="1"/>
          </p:cNvSpPr>
          <p:nvPr>
            <p:ph idx="1"/>
          </p:nvPr>
        </p:nvSpPr>
        <p:spPr/>
        <p:txBody>
          <a:bodyPr>
            <a:normAutofit fontScale="92500" lnSpcReduction="20000"/>
          </a:bodyPr>
          <a:lstStyle/>
          <a:p>
            <a:r>
              <a:rPr lang="en-US" sz="3200" dirty="0"/>
              <a:t>Flexible sigmoidoscopy PROS</a:t>
            </a:r>
          </a:p>
          <a:p>
            <a:pPr lvl="1"/>
            <a:r>
              <a:rPr lang="en-US" sz="3000" dirty="0"/>
              <a:t>Decreases DISTAL cancer incidence and mortality</a:t>
            </a:r>
          </a:p>
          <a:p>
            <a:pPr lvl="1"/>
            <a:r>
              <a:rPr lang="en-US" sz="3000" dirty="0"/>
              <a:t>No need for sedation, less bowel prep, less risk than colonoscopy</a:t>
            </a:r>
          </a:p>
          <a:p>
            <a:pPr lvl="1"/>
            <a:r>
              <a:rPr lang="en-US" sz="3000" dirty="0"/>
              <a:t>Screen every 5-10 years (favor 10 years)</a:t>
            </a:r>
          </a:p>
          <a:p>
            <a:r>
              <a:rPr lang="en-US" sz="3200" dirty="0"/>
              <a:t>Flexible sigmoidoscopy CONS</a:t>
            </a:r>
          </a:p>
          <a:p>
            <a:pPr lvl="1"/>
            <a:r>
              <a:rPr lang="en-US" sz="3000" dirty="0"/>
              <a:t>Does not detect proximal disease</a:t>
            </a:r>
          </a:p>
          <a:p>
            <a:pPr lvl="1"/>
            <a:r>
              <a:rPr lang="en-US" sz="3000" dirty="0"/>
              <a:t>Less patient satisfaction due to no sedation</a:t>
            </a:r>
          </a:p>
        </p:txBody>
      </p:sp>
    </p:spTree>
    <p:extLst>
      <p:ext uri="{BB962C8B-B14F-4D97-AF65-F5344CB8AC3E}">
        <p14:creationId xmlns:p14="http://schemas.microsoft.com/office/powerpoint/2010/main" val="235142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2017</a:t>
            </a:r>
          </a:p>
        </p:txBody>
      </p:sp>
      <p:sp>
        <p:nvSpPr>
          <p:cNvPr id="3" name="Content Placeholder 2"/>
          <p:cNvSpPr>
            <a:spLocks noGrp="1"/>
          </p:cNvSpPr>
          <p:nvPr>
            <p:ph idx="1"/>
          </p:nvPr>
        </p:nvSpPr>
        <p:spPr/>
        <p:txBody>
          <a:bodyPr>
            <a:normAutofit fontScale="70000" lnSpcReduction="20000"/>
          </a:bodyPr>
          <a:lstStyle/>
          <a:p>
            <a:r>
              <a:rPr lang="en-US" sz="3200" dirty="0"/>
              <a:t>Capsule colonoscopy PROS</a:t>
            </a:r>
          </a:p>
          <a:p>
            <a:pPr lvl="1"/>
            <a:r>
              <a:rPr lang="en-US" sz="3000" dirty="0"/>
              <a:t>Can be done in patients who should not get sedation</a:t>
            </a:r>
          </a:p>
          <a:p>
            <a:pPr lvl="1"/>
            <a:r>
              <a:rPr lang="en-US" sz="3000" dirty="0"/>
              <a:t>88% sensitivity for adenomas 6 mm or more</a:t>
            </a:r>
          </a:p>
          <a:p>
            <a:pPr lvl="1"/>
            <a:r>
              <a:rPr lang="en-US" sz="3000" dirty="0"/>
              <a:t>May avoid risks of colonoscopy</a:t>
            </a:r>
          </a:p>
          <a:p>
            <a:r>
              <a:rPr lang="en-US" sz="3200" dirty="0"/>
              <a:t>Capsule colonoscopy CONS</a:t>
            </a:r>
          </a:p>
          <a:p>
            <a:pPr lvl="1"/>
            <a:r>
              <a:rPr lang="en-US" sz="3000" dirty="0"/>
              <a:t>Extensive bowel prep required</a:t>
            </a:r>
          </a:p>
          <a:p>
            <a:pPr lvl="1"/>
            <a:r>
              <a:rPr lang="en-US" sz="3000" dirty="0"/>
              <a:t>Cannot detect SSPs</a:t>
            </a:r>
          </a:p>
          <a:p>
            <a:pPr lvl="1"/>
            <a:r>
              <a:rPr lang="en-US" sz="3000" dirty="0"/>
              <a:t>Poor reimbursement</a:t>
            </a:r>
          </a:p>
          <a:p>
            <a:pPr lvl="1"/>
            <a:r>
              <a:rPr lang="en-US" sz="3000" dirty="0"/>
              <a:t>Will need colonoscopy anyway if positive</a:t>
            </a:r>
          </a:p>
          <a:p>
            <a:pPr lvl="1"/>
            <a:endParaRPr lang="en-US" sz="3000" dirty="0"/>
          </a:p>
          <a:p>
            <a:pPr lvl="1"/>
            <a:endParaRPr lang="en-US" sz="3000" dirty="0"/>
          </a:p>
        </p:txBody>
      </p:sp>
    </p:spTree>
    <p:extLst>
      <p:ext uri="{BB962C8B-B14F-4D97-AF65-F5344CB8AC3E}">
        <p14:creationId xmlns:p14="http://schemas.microsoft.com/office/powerpoint/2010/main" val="792178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5EC4-BAE4-7730-A83B-35BA4D04E898}"/>
              </a:ext>
            </a:extLst>
          </p:cNvPr>
          <p:cNvSpPr>
            <a:spLocks noGrp="1"/>
          </p:cNvSpPr>
          <p:nvPr>
            <p:ph type="title"/>
          </p:nvPr>
        </p:nvSpPr>
        <p:spPr/>
        <p:txBody>
          <a:bodyPr>
            <a:normAutofit/>
          </a:bodyPr>
          <a:lstStyle/>
          <a:p>
            <a:r>
              <a:rPr lang="en-US" sz="4000" dirty="0"/>
              <a:t>Why can’t there be a blood test for CRC??</a:t>
            </a:r>
          </a:p>
        </p:txBody>
      </p:sp>
      <p:sp>
        <p:nvSpPr>
          <p:cNvPr id="3" name="Content Placeholder 2">
            <a:extLst>
              <a:ext uri="{FF2B5EF4-FFF2-40B4-BE49-F238E27FC236}">
                <a16:creationId xmlns:a16="http://schemas.microsoft.com/office/drawing/2014/main" id="{A0C134AF-9835-0192-F792-9B365B2A9574}"/>
              </a:ext>
            </a:extLst>
          </p:cNvPr>
          <p:cNvSpPr>
            <a:spLocks noGrp="1"/>
          </p:cNvSpPr>
          <p:nvPr>
            <p:ph idx="1"/>
          </p:nvPr>
        </p:nvSpPr>
        <p:spPr/>
        <p:txBody>
          <a:bodyPr>
            <a:normAutofit/>
          </a:bodyPr>
          <a:lstStyle/>
          <a:p>
            <a:r>
              <a:rPr lang="en-US" sz="2800" dirty="0"/>
              <a:t>Multiple serum markers are under evaluation but have not shown high enough sensitivity or specificity.</a:t>
            </a:r>
          </a:p>
          <a:p>
            <a:pPr lvl="1"/>
            <a:r>
              <a:rPr lang="en-US" sz="2600" dirty="0"/>
              <a:t>SEPT9</a:t>
            </a:r>
          </a:p>
          <a:p>
            <a:pPr lvl="1"/>
            <a:r>
              <a:rPr lang="en-US" sz="2600" dirty="0" err="1"/>
              <a:t>Galactins</a:t>
            </a:r>
            <a:endParaRPr lang="en-US" sz="2600" dirty="0"/>
          </a:p>
          <a:p>
            <a:pPr lvl="1"/>
            <a:r>
              <a:rPr lang="en-US" sz="2600" dirty="0"/>
              <a:t>Cell-free DNA – finding DNA released from cancer cells!</a:t>
            </a:r>
          </a:p>
        </p:txBody>
      </p:sp>
    </p:spTree>
    <p:extLst>
      <p:ext uri="{BB962C8B-B14F-4D97-AF65-F5344CB8AC3E}">
        <p14:creationId xmlns:p14="http://schemas.microsoft.com/office/powerpoint/2010/main" val="2839326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9E81B8-6389-C783-9A90-355B3C7DEAD9}"/>
              </a:ext>
            </a:extLst>
          </p:cNvPr>
          <p:cNvPicPr>
            <a:picLocks noChangeAspect="1"/>
          </p:cNvPicPr>
          <p:nvPr/>
        </p:nvPicPr>
        <p:blipFill>
          <a:blip r:embed="rId2"/>
          <a:stretch>
            <a:fillRect/>
          </a:stretch>
        </p:blipFill>
        <p:spPr>
          <a:xfrm>
            <a:off x="1224394" y="944623"/>
            <a:ext cx="9330472" cy="5505401"/>
          </a:xfrm>
          <a:prstGeom prst="rect">
            <a:avLst/>
          </a:prstGeom>
        </p:spPr>
      </p:pic>
      <p:sp>
        <p:nvSpPr>
          <p:cNvPr id="4" name="Rectangle 3">
            <a:extLst>
              <a:ext uri="{FF2B5EF4-FFF2-40B4-BE49-F238E27FC236}">
                <a16:creationId xmlns:a16="http://schemas.microsoft.com/office/drawing/2014/main" id="{BACDC031-B702-06A9-B22C-D60191137D7F}"/>
              </a:ext>
            </a:extLst>
          </p:cNvPr>
          <p:cNvSpPr/>
          <p:nvPr/>
        </p:nvSpPr>
        <p:spPr>
          <a:xfrm>
            <a:off x="1479179" y="21293"/>
            <a:ext cx="897239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CRC Biomarker Screening Tests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extBox 5">
            <a:extLst>
              <a:ext uri="{FF2B5EF4-FFF2-40B4-BE49-F238E27FC236}">
                <a16:creationId xmlns:a16="http://schemas.microsoft.com/office/drawing/2014/main" id="{19F62922-F982-97B3-E25D-EBEDCFE1E369}"/>
              </a:ext>
            </a:extLst>
          </p:cNvPr>
          <p:cNvSpPr txBox="1"/>
          <p:nvPr/>
        </p:nvSpPr>
        <p:spPr>
          <a:xfrm>
            <a:off x="6753031" y="6450024"/>
            <a:ext cx="6097554" cy="369332"/>
          </a:xfrm>
          <a:prstGeom prst="rect">
            <a:avLst/>
          </a:prstGeom>
          <a:noFill/>
        </p:spPr>
        <p:txBody>
          <a:bodyPr wrap="square">
            <a:spAutoFit/>
          </a:bodyPr>
          <a:lstStyle/>
          <a:p>
            <a:r>
              <a:rPr lang="en-US" sz="1800" b="0" i="0" u="none" strike="noStrike" baseline="0" dirty="0">
                <a:latin typeface="URWPalladioL-Ital"/>
              </a:rPr>
              <a:t>Int. J. Mol. Sci. </a:t>
            </a:r>
            <a:r>
              <a:rPr lang="en-US" sz="1800" b="1" i="0" u="none" strike="noStrike" baseline="0" dirty="0">
                <a:latin typeface="URWPalladioL-Bold"/>
              </a:rPr>
              <a:t>2024</a:t>
            </a:r>
            <a:r>
              <a:rPr lang="en-US" sz="1800" b="0" i="0" u="none" strike="noStrike" baseline="0" dirty="0">
                <a:latin typeface="URWPalladioL-Roma"/>
              </a:rPr>
              <a:t>, </a:t>
            </a:r>
            <a:r>
              <a:rPr lang="en-US" sz="1800" b="0" i="0" u="none" strike="noStrike" baseline="0" dirty="0">
                <a:latin typeface="URWPalladioL-Ital"/>
              </a:rPr>
              <a:t>25</a:t>
            </a:r>
            <a:r>
              <a:rPr lang="en-US" sz="1800" b="0" i="0" u="none" strike="noStrike" baseline="0" dirty="0">
                <a:latin typeface="URWPalladioL-Roma"/>
              </a:rPr>
              <a:t>, 11535</a:t>
            </a:r>
            <a:endParaRPr lang="en-US" dirty="0"/>
          </a:p>
        </p:txBody>
      </p:sp>
    </p:spTree>
    <p:extLst>
      <p:ext uri="{BB962C8B-B14F-4D97-AF65-F5344CB8AC3E}">
        <p14:creationId xmlns:p14="http://schemas.microsoft.com/office/powerpoint/2010/main" val="3195334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Mstf</a:t>
            </a:r>
            <a:r>
              <a:rPr lang="en-US" dirty="0"/>
              <a:t> Guidelines</a:t>
            </a:r>
          </a:p>
        </p:txBody>
      </p:sp>
      <p:sp>
        <p:nvSpPr>
          <p:cNvPr id="3" name="Content Placeholder 2"/>
          <p:cNvSpPr>
            <a:spLocks noGrp="1"/>
          </p:cNvSpPr>
          <p:nvPr>
            <p:ph idx="1"/>
          </p:nvPr>
        </p:nvSpPr>
        <p:spPr/>
        <p:txBody>
          <a:bodyPr>
            <a:normAutofit fontScale="62500" lnSpcReduction="20000"/>
          </a:bodyPr>
          <a:lstStyle/>
          <a:p>
            <a:r>
              <a:rPr lang="en-US" sz="3200" dirty="0"/>
              <a:t>3 Tiers</a:t>
            </a:r>
          </a:p>
          <a:p>
            <a:pPr lvl="1"/>
            <a:r>
              <a:rPr lang="en-US" sz="3000" dirty="0"/>
              <a:t>Tier 1</a:t>
            </a:r>
          </a:p>
          <a:p>
            <a:pPr lvl="2"/>
            <a:r>
              <a:rPr lang="en-US" sz="2800" dirty="0"/>
              <a:t>Colonoscopy every 10 years  OR</a:t>
            </a:r>
          </a:p>
          <a:p>
            <a:pPr lvl="2"/>
            <a:r>
              <a:rPr lang="en-US" sz="2800" dirty="0"/>
              <a:t>Annual FIT</a:t>
            </a:r>
          </a:p>
          <a:p>
            <a:pPr lvl="1"/>
            <a:r>
              <a:rPr lang="en-US" sz="3000" dirty="0"/>
              <a:t>Tier 2</a:t>
            </a:r>
          </a:p>
          <a:p>
            <a:pPr lvl="2"/>
            <a:r>
              <a:rPr lang="en-US" sz="2800" dirty="0"/>
              <a:t>CT colonography every 5 years  OR</a:t>
            </a:r>
          </a:p>
          <a:p>
            <a:pPr lvl="2"/>
            <a:r>
              <a:rPr lang="en-US" sz="2800" dirty="0"/>
              <a:t>FIT-fecal DNA every 3 years  OR</a:t>
            </a:r>
          </a:p>
          <a:p>
            <a:pPr lvl="2"/>
            <a:r>
              <a:rPr lang="en-US" sz="2800" dirty="0"/>
              <a:t>Flex sig every 10 years (or every 5 years)</a:t>
            </a:r>
          </a:p>
          <a:p>
            <a:pPr lvl="1"/>
            <a:r>
              <a:rPr lang="en-US" sz="3000" dirty="0"/>
              <a:t>Tier 3</a:t>
            </a:r>
          </a:p>
          <a:p>
            <a:pPr lvl="2"/>
            <a:r>
              <a:rPr lang="en-US" sz="2800" dirty="0"/>
              <a:t>Capsule colonoscopy every 5 years</a:t>
            </a:r>
          </a:p>
        </p:txBody>
      </p:sp>
      <p:pic>
        <p:nvPicPr>
          <p:cNvPr id="5" name="Picture 4">
            <a:extLst>
              <a:ext uri="{FF2B5EF4-FFF2-40B4-BE49-F238E27FC236}">
                <a16:creationId xmlns:a16="http://schemas.microsoft.com/office/drawing/2014/main" id="{FF56788D-B387-6D52-64BC-660E068348F9}"/>
              </a:ext>
            </a:extLst>
          </p:cNvPr>
          <p:cNvPicPr>
            <a:picLocks noChangeAspect="1"/>
          </p:cNvPicPr>
          <p:nvPr/>
        </p:nvPicPr>
        <p:blipFill>
          <a:blip r:embed="rId2"/>
          <a:stretch>
            <a:fillRect/>
          </a:stretch>
        </p:blipFill>
        <p:spPr>
          <a:xfrm>
            <a:off x="7784404" y="1961536"/>
            <a:ext cx="4115374" cy="2781688"/>
          </a:xfrm>
          <a:prstGeom prst="rect">
            <a:avLst/>
          </a:prstGeom>
        </p:spPr>
      </p:pic>
      <p:sp>
        <p:nvSpPr>
          <p:cNvPr id="6" name="Rectangle 5">
            <a:extLst>
              <a:ext uri="{FF2B5EF4-FFF2-40B4-BE49-F238E27FC236}">
                <a16:creationId xmlns:a16="http://schemas.microsoft.com/office/drawing/2014/main" id="{CEA5FB6D-553B-54AF-29E1-A7DDEE6BE35D}"/>
              </a:ext>
            </a:extLst>
          </p:cNvPr>
          <p:cNvSpPr/>
          <p:nvPr/>
        </p:nvSpPr>
        <p:spPr>
          <a:xfrm>
            <a:off x="8361629" y="4743224"/>
            <a:ext cx="353814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AGA 2021</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15988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5190-2A68-CE47-82F8-3B65FAA5BA25}"/>
              </a:ext>
            </a:extLst>
          </p:cNvPr>
          <p:cNvSpPr>
            <a:spLocks noGrp="1"/>
          </p:cNvSpPr>
          <p:nvPr>
            <p:ph type="title"/>
          </p:nvPr>
        </p:nvSpPr>
        <p:spPr/>
        <p:txBody>
          <a:bodyPr/>
          <a:lstStyle/>
          <a:p>
            <a:r>
              <a:rPr lang="en-US" dirty="0"/>
              <a:t>When to start and stop CRC screening</a:t>
            </a:r>
          </a:p>
        </p:txBody>
      </p:sp>
      <p:sp>
        <p:nvSpPr>
          <p:cNvPr id="3" name="Text Placeholder 2">
            <a:extLst>
              <a:ext uri="{FF2B5EF4-FFF2-40B4-BE49-F238E27FC236}">
                <a16:creationId xmlns:a16="http://schemas.microsoft.com/office/drawing/2014/main" id="{C6D65346-9FBB-606B-6024-46EC448D28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7648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Guidelines</a:t>
            </a:r>
          </a:p>
        </p:txBody>
      </p:sp>
      <p:sp>
        <p:nvSpPr>
          <p:cNvPr id="3" name="Content Placeholder 2"/>
          <p:cNvSpPr>
            <a:spLocks noGrp="1"/>
          </p:cNvSpPr>
          <p:nvPr>
            <p:ph idx="1"/>
          </p:nvPr>
        </p:nvSpPr>
        <p:spPr/>
        <p:txBody>
          <a:bodyPr>
            <a:normAutofit fontScale="85000" lnSpcReduction="10000"/>
          </a:bodyPr>
          <a:lstStyle/>
          <a:p>
            <a:r>
              <a:rPr lang="en-US" sz="3200" dirty="0"/>
              <a:t>Average risk patients should be offered screening at age 50   (Strong)</a:t>
            </a:r>
          </a:p>
          <a:p>
            <a:r>
              <a:rPr lang="en-US" sz="3200" dirty="0"/>
              <a:t>What about higher risk patients?</a:t>
            </a:r>
          </a:p>
          <a:p>
            <a:pPr lvl="1"/>
            <a:r>
              <a:rPr lang="en-US" sz="3000" dirty="0"/>
              <a:t>Family history of CRC or advanced adenomas</a:t>
            </a:r>
          </a:p>
          <a:p>
            <a:pPr lvl="1"/>
            <a:r>
              <a:rPr lang="en-US" sz="3000" dirty="0"/>
              <a:t>Cig smoking</a:t>
            </a:r>
          </a:p>
          <a:p>
            <a:pPr lvl="1"/>
            <a:r>
              <a:rPr lang="en-US" sz="3000" dirty="0"/>
              <a:t>Diabetes</a:t>
            </a:r>
          </a:p>
          <a:p>
            <a:pPr lvl="1"/>
            <a:r>
              <a:rPr lang="en-US" sz="3000" dirty="0"/>
              <a:t>Obesity</a:t>
            </a:r>
          </a:p>
          <a:p>
            <a:pPr lvl="1"/>
            <a:r>
              <a:rPr lang="en-US" sz="3000" dirty="0"/>
              <a:t>African American</a:t>
            </a:r>
          </a:p>
        </p:txBody>
      </p:sp>
    </p:spTree>
    <p:extLst>
      <p:ext uri="{BB962C8B-B14F-4D97-AF65-F5344CB8AC3E}">
        <p14:creationId xmlns:p14="http://schemas.microsoft.com/office/powerpoint/2010/main" val="703075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Guidelines 2017</a:t>
            </a:r>
          </a:p>
        </p:txBody>
      </p:sp>
      <p:sp>
        <p:nvSpPr>
          <p:cNvPr id="3" name="Content Placeholder 2"/>
          <p:cNvSpPr>
            <a:spLocks noGrp="1"/>
          </p:cNvSpPr>
          <p:nvPr>
            <p:ph idx="1"/>
          </p:nvPr>
        </p:nvSpPr>
        <p:spPr/>
        <p:txBody>
          <a:bodyPr>
            <a:normAutofit/>
          </a:bodyPr>
          <a:lstStyle/>
          <a:p>
            <a:r>
              <a:rPr lang="en-US" sz="3200" dirty="0"/>
              <a:t>One first degree relative with CRC or a documented advanced adenoma at age &lt; 60 OR two first degree relatives at any age</a:t>
            </a:r>
          </a:p>
          <a:p>
            <a:pPr lvl="1"/>
            <a:r>
              <a:rPr lang="en-US" sz="3000" dirty="0"/>
              <a:t>Colonoscopy every 5 years beginning 10 years prior to diagnosis of family member or age 40, whichever is earlier.   (Weak)</a:t>
            </a:r>
          </a:p>
        </p:txBody>
      </p:sp>
    </p:spTree>
    <p:extLst>
      <p:ext uri="{BB962C8B-B14F-4D97-AF65-F5344CB8AC3E}">
        <p14:creationId xmlns:p14="http://schemas.microsoft.com/office/powerpoint/2010/main" val="215465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Non-Modifiable Risk Factors </a:t>
            </a:r>
            <a:endParaRPr/>
          </a:p>
        </p:txBody>
      </p:sp>
      <p:sp>
        <p:nvSpPr>
          <p:cNvPr id="164" name="Google Shape;164;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25000" lnSpcReduction="20000"/>
          </a:bodyPr>
          <a:lstStyle/>
          <a:p>
            <a:pPr indent="-425764">
              <a:buSzPct val="100000"/>
            </a:pPr>
            <a:r>
              <a:rPr lang="en" sz="7620"/>
              <a:t>Age </a:t>
            </a:r>
            <a:endParaRPr sz="7620"/>
          </a:p>
          <a:p>
            <a:pPr lvl="1" indent="-425764">
              <a:buSzPct val="100000"/>
            </a:pPr>
            <a:r>
              <a:rPr lang="en" sz="7620"/>
              <a:t>90% of cases occur in people &gt;55</a:t>
            </a:r>
            <a:endParaRPr sz="7620"/>
          </a:p>
          <a:p>
            <a:pPr lvl="1" indent="-425764">
              <a:buSzPct val="100000"/>
            </a:pPr>
            <a:r>
              <a:rPr lang="en" sz="7620"/>
              <a:t>Median age of diagnosis is 70  </a:t>
            </a:r>
            <a:endParaRPr sz="7620"/>
          </a:p>
          <a:p>
            <a:pPr indent="-425764">
              <a:buSzPct val="100000"/>
            </a:pPr>
            <a:r>
              <a:rPr lang="en" sz="7620"/>
              <a:t>Gender</a:t>
            </a:r>
            <a:endParaRPr sz="7620"/>
          </a:p>
          <a:p>
            <a:pPr lvl="1" indent="-425764">
              <a:buSzPct val="100000"/>
            </a:pPr>
            <a:r>
              <a:rPr lang="en" sz="7620"/>
              <a:t>Slightly increased in males</a:t>
            </a:r>
            <a:endParaRPr sz="7620"/>
          </a:p>
          <a:p>
            <a:pPr indent="-425764">
              <a:buSzPct val="100000"/>
            </a:pPr>
            <a:r>
              <a:rPr lang="en" sz="7620"/>
              <a:t>ABO blood group </a:t>
            </a:r>
            <a:endParaRPr sz="7620"/>
          </a:p>
          <a:p>
            <a:pPr lvl="1" indent="-425764">
              <a:buSzPct val="100000"/>
            </a:pPr>
            <a:r>
              <a:rPr lang="en" sz="7620"/>
              <a:t>Non-O blood group have an increased risk </a:t>
            </a:r>
            <a:endParaRPr sz="7620"/>
          </a:p>
          <a:p>
            <a:pPr indent="-425764">
              <a:buSzPct val="100000"/>
            </a:pPr>
            <a:r>
              <a:rPr lang="en" sz="7620"/>
              <a:t>Ethnicity </a:t>
            </a:r>
            <a:endParaRPr sz="7620"/>
          </a:p>
          <a:p>
            <a:pPr lvl="1" indent="-425764">
              <a:buSzPct val="100000"/>
            </a:pPr>
            <a:r>
              <a:rPr lang="en" sz="7620"/>
              <a:t>African American and indigenous people have an increased risk</a:t>
            </a:r>
            <a:endParaRPr sz="7620"/>
          </a:p>
          <a:p>
            <a:pPr indent="-425764">
              <a:buSzPct val="100000"/>
            </a:pPr>
            <a:r>
              <a:rPr lang="en" sz="7620"/>
              <a:t>Oral and gut microbiota </a:t>
            </a:r>
            <a:endParaRPr sz="7620"/>
          </a:p>
          <a:p>
            <a:pPr lvl="1" indent="-425764">
              <a:buSzPct val="100000"/>
            </a:pPr>
            <a:r>
              <a:rPr lang="en" sz="7620"/>
              <a:t>Lower levels of Neisseria elongate and Steptococcus mitis in the mouth</a:t>
            </a:r>
            <a:endParaRPr sz="7620"/>
          </a:p>
          <a:p>
            <a:pPr lvl="1" indent="-425764">
              <a:buSzPct val="100000"/>
            </a:pPr>
            <a:r>
              <a:rPr lang="en" sz="7620"/>
              <a:t>Gut levels of Porphyromonas gingivalis and Aggregratibacter actinomycetemcomitans were associated with an increase risk of pancreatic cancer</a:t>
            </a:r>
            <a:endParaRPr sz="7620"/>
          </a:p>
          <a:p>
            <a:pPr lvl="1" indent="-425764">
              <a:buSzPct val="100000"/>
            </a:pPr>
            <a:r>
              <a:rPr lang="en" sz="7620"/>
              <a:t>Gut levels of Fusbacteria and Leptotrichia were associated with a decrease risk of pancreatic cancer</a:t>
            </a:r>
            <a:endParaRPr sz="7620"/>
          </a:p>
          <a:p>
            <a:pPr indent="-425764">
              <a:buSzPct val="100000"/>
            </a:pPr>
            <a:r>
              <a:rPr lang="en" sz="7620"/>
              <a:t>Genetic syndromes: Peutz-Jeghers, hereditary pancreatitis, CDKN2A gene mutation, Lynch syndrome, mutations in BRCA1, BRCA2, PALB2 and ATM gene mutations </a:t>
            </a:r>
            <a:endParaRPr sz="7620"/>
          </a:p>
          <a:p>
            <a:pPr indent="0">
              <a:spcBef>
                <a:spcPts val="1600"/>
              </a:spcBef>
              <a:spcAft>
                <a:spcPts val="160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Guidelines 2017</a:t>
            </a:r>
          </a:p>
        </p:txBody>
      </p:sp>
      <p:sp>
        <p:nvSpPr>
          <p:cNvPr id="3" name="Content Placeholder 2"/>
          <p:cNvSpPr>
            <a:spLocks noGrp="1"/>
          </p:cNvSpPr>
          <p:nvPr>
            <p:ph idx="1"/>
          </p:nvPr>
        </p:nvSpPr>
        <p:spPr/>
        <p:txBody>
          <a:bodyPr>
            <a:normAutofit/>
          </a:bodyPr>
          <a:lstStyle/>
          <a:p>
            <a:r>
              <a:rPr lang="en-US" sz="3200" dirty="0"/>
              <a:t>One first degree relative diagnosed at age 60 or greater with CRC or advanced adenoma</a:t>
            </a:r>
          </a:p>
          <a:p>
            <a:pPr lvl="1"/>
            <a:r>
              <a:rPr lang="en-US" sz="3000" dirty="0"/>
              <a:t>Colonoscopy every 10 years, starting at age 40  (Weak)</a:t>
            </a:r>
          </a:p>
          <a:p>
            <a:r>
              <a:rPr lang="en-US" sz="3200" dirty="0"/>
              <a:t>One or more first degree relatives with an advanced serrated lesion</a:t>
            </a:r>
          </a:p>
          <a:p>
            <a:pPr lvl="1"/>
            <a:r>
              <a:rPr lang="en-US" sz="3000" dirty="0"/>
              <a:t>Same as for advanced adenomas   (Weak)</a:t>
            </a:r>
          </a:p>
          <a:p>
            <a:pPr lvl="1"/>
            <a:endParaRPr lang="en-US" sz="3000" dirty="0"/>
          </a:p>
        </p:txBody>
      </p:sp>
    </p:spTree>
    <p:extLst>
      <p:ext uri="{BB962C8B-B14F-4D97-AF65-F5344CB8AC3E}">
        <p14:creationId xmlns:p14="http://schemas.microsoft.com/office/powerpoint/2010/main" val="1013064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Guidelines 2017</a:t>
            </a:r>
          </a:p>
        </p:txBody>
      </p:sp>
      <p:sp>
        <p:nvSpPr>
          <p:cNvPr id="3" name="Content Placeholder 2"/>
          <p:cNvSpPr>
            <a:spLocks noGrp="1"/>
          </p:cNvSpPr>
          <p:nvPr>
            <p:ph idx="1"/>
          </p:nvPr>
        </p:nvSpPr>
        <p:spPr/>
        <p:txBody>
          <a:bodyPr>
            <a:normAutofit lnSpcReduction="10000"/>
          </a:bodyPr>
          <a:lstStyle/>
          <a:p>
            <a:r>
              <a:rPr lang="en-US" sz="3200" dirty="0"/>
              <a:t>Need additional study to know what to do with diabetics, smokers or obese patients</a:t>
            </a:r>
          </a:p>
          <a:p>
            <a:r>
              <a:rPr lang="en-US" sz="3200" dirty="0"/>
              <a:t>African American  (CRC at younger age, increased incidence)</a:t>
            </a:r>
          </a:p>
          <a:p>
            <a:pPr lvl="1"/>
            <a:r>
              <a:rPr lang="en-US" sz="3000" dirty="0"/>
              <a:t>2 of the member organizations endorse screening at age 45 even if average risk</a:t>
            </a:r>
          </a:p>
          <a:p>
            <a:pPr lvl="1"/>
            <a:r>
              <a:rPr lang="en-US" sz="3000" dirty="0"/>
              <a:t>American College of Physicians endorse screening at age 40</a:t>
            </a:r>
          </a:p>
          <a:p>
            <a:endParaRPr lang="en-US" sz="3200" dirty="0"/>
          </a:p>
        </p:txBody>
      </p:sp>
    </p:spTree>
    <p:extLst>
      <p:ext uri="{BB962C8B-B14F-4D97-AF65-F5344CB8AC3E}">
        <p14:creationId xmlns:p14="http://schemas.microsoft.com/office/powerpoint/2010/main" val="2319562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EAE9D-9E54-52C6-183A-09F19F30F635}"/>
              </a:ext>
            </a:extLst>
          </p:cNvPr>
          <p:cNvPicPr>
            <a:picLocks noChangeAspect="1"/>
          </p:cNvPicPr>
          <p:nvPr/>
        </p:nvPicPr>
        <p:blipFill>
          <a:blip r:embed="rId2"/>
          <a:stretch>
            <a:fillRect/>
          </a:stretch>
        </p:blipFill>
        <p:spPr>
          <a:xfrm>
            <a:off x="503852" y="65660"/>
            <a:ext cx="11007295" cy="6726680"/>
          </a:xfrm>
          <a:prstGeom prst="rect">
            <a:avLst/>
          </a:prstGeom>
        </p:spPr>
      </p:pic>
    </p:spTree>
    <p:extLst>
      <p:ext uri="{BB962C8B-B14F-4D97-AF65-F5344CB8AC3E}">
        <p14:creationId xmlns:p14="http://schemas.microsoft.com/office/powerpoint/2010/main" val="4281359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931" y="431880"/>
            <a:ext cx="6091707" cy="5994240"/>
          </a:xfrm>
          <a:prstGeom prst="rect">
            <a:avLst/>
          </a:prstGeom>
        </p:spPr>
      </p:pic>
      <p:sp>
        <p:nvSpPr>
          <p:cNvPr id="3" name="Rectangle 2">
            <a:extLst>
              <a:ext uri="{FF2B5EF4-FFF2-40B4-BE49-F238E27FC236}">
                <a16:creationId xmlns:a16="http://schemas.microsoft.com/office/drawing/2014/main" id="{94D7BBFC-940E-5098-B5A6-835C3F3EA8FF}"/>
              </a:ext>
            </a:extLst>
          </p:cNvPr>
          <p:cNvSpPr/>
          <p:nvPr/>
        </p:nvSpPr>
        <p:spPr>
          <a:xfrm rot="20227215">
            <a:off x="252878" y="1754356"/>
            <a:ext cx="4557658" cy="1754326"/>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Increase in CRC</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 people &lt; 50</a:t>
            </a:r>
          </a:p>
        </p:txBody>
      </p:sp>
    </p:spTree>
    <p:extLst>
      <p:ext uri="{BB962C8B-B14F-4D97-AF65-F5344CB8AC3E}">
        <p14:creationId xmlns:p14="http://schemas.microsoft.com/office/powerpoint/2010/main" val="3336034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MSTF Guidelines</a:t>
            </a:r>
          </a:p>
        </p:txBody>
      </p:sp>
      <p:sp>
        <p:nvSpPr>
          <p:cNvPr id="3" name="Content Placeholder 2"/>
          <p:cNvSpPr>
            <a:spLocks noGrp="1"/>
          </p:cNvSpPr>
          <p:nvPr>
            <p:ph idx="1"/>
          </p:nvPr>
        </p:nvSpPr>
        <p:spPr/>
        <p:txBody>
          <a:bodyPr>
            <a:normAutofit fontScale="85000" lnSpcReduction="10000"/>
          </a:bodyPr>
          <a:lstStyle/>
          <a:p>
            <a:r>
              <a:rPr lang="en-US" sz="3200" dirty="0"/>
              <a:t>Increasing incidence of CRC in people &lt; 50</a:t>
            </a:r>
          </a:p>
          <a:p>
            <a:pPr lvl="1"/>
            <a:r>
              <a:rPr lang="en-US" sz="3000" dirty="0"/>
              <a:t>Aggressive evaluation of patients with colorectal symptoms, especially bleeding  (Strong)</a:t>
            </a:r>
          </a:p>
          <a:p>
            <a:r>
              <a:rPr lang="en-US" sz="3200" dirty="0"/>
              <a:t>When to stop?</a:t>
            </a:r>
          </a:p>
          <a:p>
            <a:pPr lvl="1"/>
            <a:r>
              <a:rPr lang="en-US" sz="3000" dirty="0"/>
              <a:t>Screening may be beneficial up to age 86 if there has not been previous screening but must consider comorbidities and life expectancy.   (Weak)</a:t>
            </a:r>
          </a:p>
          <a:p>
            <a:pPr lvl="1"/>
            <a:r>
              <a:rPr lang="en-US" sz="3000" dirty="0"/>
              <a:t>Consider stopping at age 75 if </a:t>
            </a:r>
            <a:r>
              <a:rPr lang="en-US" sz="3000" dirty="0" err="1"/>
              <a:t>pt</a:t>
            </a:r>
            <a:r>
              <a:rPr lang="en-US" sz="3000" dirty="0"/>
              <a:t> has had previous screening   (Weak)</a:t>
            </a:r>
          </a:p>
        </p:txBody>
      </p:sp>
    </p:spTree>
    <p:extLst>
      <p:ext uri="{BB962C8B-B14F-4D97-AF65-F5344CB8AC3E}">
        <p14:creationId xmlns:p14="http://schemas.microsoft.com/office/powerpoint/2010/main" val="1137842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C6FE-BD4D-B4F5-87DE-E879D579E79E}"/>
              </a:ext>
            </a:extLst>
          </p:cNvPr>
          <p:cNvSpPr>
            <a:spLocks noGrp="1"/>
          </p:cNvSpPr>
          <p:nvPr>
            <p:ph type="title"/>
          </p:nvPr>
        </p:nvSpPr>
        <p:spPr/>
        <p:txBody>
          <a:bodyPr>
            <a:normAutofit/>
          </a:bodyPr>
          <a:lstStyle/>
          <a:p>
            <a:r>
              <a:rPr lang="en-US" sz="4000" dirty="0"/>
              <a:t>Case finding – patients with minor rectal bleeding</a:t>
            </a:r>
          </a:p>
        </p:txBody>
      </p:sp>
      <p:sp>
        <p:nvSpPr>
          <p:cNvPr id="3" name="Content Placeholder 2">
            <a:extLst>
              <a:ext uri="{FF2B5EF4-FFF2-40B4-BE49-F238E27FC236}">
                <a16:creationId xmlns:a16="http://schemas.microsoft.com/office/drawing/2014/main" id="{DC1065A1-9F28-04A0-0D92-65D36672736F}"/>
              </a:ext>
            </a:extLst>
          </p:cNvPr>
          <p:cNvSpPr>
            <a:spLocks noGrp="1"/>
          </p:cNvSpPr>
          <p:nvPr>
            <p:ph idx="1"/>
          </p:nvPr>
        </p:nvSpPr>
        <p:spPr/>
        <p:txBody>
          <a:bodyPr>
            <a:normAutofit lnSpcReduction="10000"/>
          </a:bodyPr>
          <a:lstStyle/>
          <a:p>
            <a:r>
              <a:rPr lang="en-US" sz="2800" dirty="0"/>
              <a:t>Patients 50 or older should get colonoscopy if not already done, even if they have hemorrhoids.</a:t>
            </a:r>
          </a:p>
          <a:p>
            <a:r>
              <a:rPr lang="en-US" sz="2800" dirty="0"/>
              <a:t>Patients 40-49 should get at least a sigmoidoscopy, if not a colonoscopy, even if they have hemorrhoids.</a:t>
            </a:r>
          </a:p>
          <a:p>
            <a:r>
              <a:rPr lang="en-US" sz="2800" dirty="0"/>
              <a:t>Patients &lt; 40 who have hemorrhoids or a fissure that accounts for the bleeding do NOT need further eval.</a:t>
            </a:r>
          </a:p>
          <a:p>
            <a:r>
              <a:rPr lang="en-US" sz="2800" dirty="0"/>
              <a:t>Patients &lt; 40 who have NO clear source for their bleeding should get a sigmoidoscopy or a colonoscopy.</a:t>
            </a:r>
          </a:p>
        </p:txBody>
      </p:sp>
      <p:sp>
        <p:nvSpPr>
          <p:cNvPr id="4" name="TextBox 3">
            <a:extLst>
              <a:ext uri="{FF2B5EF4-FFF2-40B4-BE49-F238E27FC236}">
                <a16:creationId xmlns:a16="http://schemas.microsoft.com/office/drawing/2014/main" id="{E04D6B66-CC74-AAE7-AAF6-160CD635ACBB}"/>
              </a:ext>
            </a:extLst>
          </p:cNvPr>
          <p:cNvSpPr txBox="1"/>
          <p:nvPr/>
        </p:nvSpPr>
        <p:spPr>
          <a:xfrm>
            <a:off x="9591869" y="5868955"/>
            <a:ext cx="1380931" cy="369332"/>
          </a:xfrm>
          <a:prstGeom prst="rect">
            <a:avLst/>
          </a:prstGeom>
          <a:noFill/>
        </p:spPr>
        <p:txBody>
          <a:bodyPr wrap="square" rtlCol="0">
            <a:spAutoFit/>
          </a:bodyPr>
          <a:lstStyle/>
          <a:p>
            <a:r>
              <a:rPr lang="en-US" dirty="0"/>
              <a:t>Up-To-Date</a:t>
            </a:r>
          </a:p>
        </p:txBody>
      </p:sp>
    </p:spTree>
    <p:extLst>
      <p:ext uri="{BB962C8B-B14F-4D97-AF65-F5344CB8AC3E}">
        <p14:creationId xmlns:p14="http://schemas.microsoft.com/office/powerpoint/2010/main" val="3440255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Cancer society 2018</a:t>
            </a:r>
          </a:p>
        </p:txBody>
      </p:sp>
      <p:sp>
        <p:nvSpPr>
          <p:cNvPr id="3" name="Content Placeholder 2"/>
          <p:cNvSpPr>
            <a:spLocks noGrp="1"/>
          </p:cNvSpPr>
          <p:nvPr>
            <p:ph idx="1"/>
          </p:nvPr>
        </p:nvSpPr>
        <p:spPr/>
        <p:txBody>
          <a:bodyPr>
            <a:normAutofit/>
          </a:bodyPr>
          <a:lstStyle/>
          <a:p>
            <a:r>
              <a:rPr lang="en-US" sz="3200" dirty="0"/>
              <a:t>Now recommend screening AVERAGE risk people 45 and older for colorectal CA!</a:t>
            </a:r>
          </a:p>
          <a:p>
            <a:r>
              <a:rPr lang="en-US" sz="3200" dirty="0"/>
              <a:t>Rationale </a:t>
            </a:r>
          </a:p>
          <a:p>
            <a:pPr lvl="1"/>
            <a:r>
              <a:rPr lang="en-US" sz="3000" dirty="0"/>
              <a:t>Incidence of colorectal CA in people 40-50 is steadily increasing</a:t>
            </a:r>
          </a:p>
          <a:p>
            <a:r>
              <a:rPr lang="en-US" sz="3200" dirty="0"/>
              <a:t>Are insurance companies paying for this??</a:t>
            </a:r>
          </a:p>
        </p:txBody>
      </p:sp>
    </p:spTree>
    <p:extLst>
      <p:ext uri="{BB962C8B-B14F-4D97-AF65-F5344CB8AC3E}">
        <p14:creationId xmlns:p14="http://schemas.microsoft.com/office/powerpoint/2010/main" val="328784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F524EC-E143-4763-A2E9-670512627C88}"/>
              </a:ext>
            </a:extLst>
          </p:cNvPr>
          <p:cNvPicPr>
            <a:picLocks noChangeAspect="1"/>
          </p:cNvPicPr>
          <p:nvPr/>
        </p:nvPicPr>
        <p:blipFill>
          <a:blip r:embed="rId2"/>
          <a:stretch>
            <a:fillRect/>
          </a:stretch>
        </p:blipFill>
        <p:spPr>
          <a:xfrm>
            <a:off x="755374" y="481912"/>
            <a:ext cx="4916556" cy="1551973"/>
          </a:xfrm>
          <a:prstGeom prst="rect">
            <a:avLst/>
          </a:prstGeom>
        </p:spPr>
      </p:pic>
      <p:pic>
        <p:nvPicPr>
          <p:cNvPr id="5" name="Picture 4">
            <a:extLst>
              <a:ext uri="{FF2B5EF4-FFF2-40B4-BE49-F238E27FC236}">
                <a16:creationId xmlns:a16="http://schemas.microsoft.com/office/drawing/2014/main" id="{45E87EA1-E2F3-4E0E-AB1E-FE53ECACAA9F}"/>
              </a:ext>
            </a:extLst>
          </p:cNvPr>
          <p:cNvPicPr>
            <a:picLocks noChangeAspect="1"/>
          </p:cNvPicPr>
          <p:nvPr/>
        </p:nvPicPr>
        <p:blipFill>
          <a:blip r:embed="rId3"/>
          <a:stretch>
            <a:fillRect/>
          </a:stretch>
        </p:blipFill>
        <p:spPr>
          <a:xfrm>
            <a:off x="588893" y="2347428"/>
            <a:ext cx="11014214" cy="3788329"/>
          </a:xfrm>
          <a:prstGeom prst="rect">
            <a:avLst/>
          </a:prstGeom>
        </p:spPr>
      </p:pic>
    </p:spTree>
    <p:extLst>
      <p:ext uri="{BB962C8B-B14F-4D97-AF65-F5344CB8AC3E}">
        <p14:creationId xmlns:p14="http://schemas.microsoft.com/office/powerpoint/2010/main" val="2134284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63E5-A42A-827F-D65C-5EF30C3B16A1}"/>
              </a:ext>
            </a:extLst>
          </p:cNvPr>
          <p:cNvSpPr>
            <a:spLocks noGrp="1"/>
          </p:cNvSpPr>
          <p:nvPr>
            <p:ph type="title"/>
          </p:nvPr>
        </p:nvSpPr>
        <p:spPr/>
        <p:txBody>
          <a:bodyPr/>
          <a:lstStyle/>
          <a:p>
            <a:r>
              <a:rPr lang="en-US" dirty="0"/>
              <a:t>Colorectal Cancer Summary</a:t>
            </a:r>
          </a:p>
        </p:txBody>
      </p:sp>
      <p:sp>
        <p:nvSpPr>
          <p:cNvPr id="3" name="Content Placeholder 2">
            <a:extLst>
              <a:ext uri="{FF2B5EF4-FFF2-40B4-BE49-F238E27FC236}">
                <a16:creationId xmlns:a16="http://schemas.microsoft.com/office/drawing/2014/main" id="{4F11840F-D539-155E-A4E3-15EC6EDF1FAF}"/>
              </a:ext>
            </a:extLst>
          </p:cNvPr>
          <p:cNvSpPr>
            <a:spLocks noGrp="1"/>
          </p:cNvSpPr>
          <p:nvPr>
            <p:ph idx="1"/>
          </p:nvPr>
        </p:nvSpPr>
        <p:spPr/>
        <p:txBody>
          <a:bodyPr>
            <a:normAutofit fontScale="92500" lnSpcReduction="10000"/>
          </a:bodyPr>
          <a:lstStyle/>
          <a:p>
            <a:r>
              <a:rPr lang="en-US" sz="2800" dirty="0"/>
              <a:t>Screening should be discussed with patients at age 50 FOR SURE.</a:t>
            </a:r>
          </a:p>
          <a:p>
            <a:r>
              <a:rPr lang="en-US" sz="2800" dirty="0"/>
              <a:t>Consider screening at age 45 if ANY risk factors.</a:t>
            </a:r>
          </a:p>
          <a:p>
            <a:r>
              <a:rPr lang="en-US" sz="2800" dirty="0"/>
              <a:t>Recommended initial screening is either FIT test or colonoscopy.</a:t>
            </a:r>
          </a:p>
          <a:p>
            <a:pPr lvl="1"/>
            <a:r>
              <a:rPr lang="en-US" sz="2600" dirty="0"/>
              <a:t>FIT test is done every year</a:t>
            </a:r>
          </a:p>
          <a:p>
            <a:pPr lvl="1"/>
            <a:r>
              <a:rPr lang="en-US" sz="2600" dirty="0"/>
              <a:t>Cologuard is done every 3 years</a:t>
            </a:r>
          </a:p>
          <a:p>
            <a:pPr lvl="1"/>
            <a:r>
              <a:rPr lang="en-US" sz="2600" dirty="0"/>
              <a:t>Colonoscopy (if no polyps and no sig fam </a:t>
            </a:r>
            <a:r>
              <a:rPr lang="en-US" sz="2600" dirty="0" err="1"/>
              <a:t>hx</a:t>
            </a:r>
            <a:r>
              <a:rPr lang="en-US" sz="2600" dirty="0"/>
              <a:t>) is done every 10 years.</a:t>
            </a:r>
          </a:p>
          <a:p>
            <a:r>
              <a:rPr lang="en-US" sz="2800" dirty="0"/>
              <a:t>Hard stop for screening is &gt; age 85.  Shared decision-making for those 75-85.</a:t>
            </a:r>
          </a:p>
        </p:txBody>
      </p:sp>
    </p:spTree>
    <p:extLst>
      <p:ext uri="{BB962C8B-B14F-4D97-AF65-F5344CB8AC3E}">
        <p14:creationId xmlns:p14="http://schemas.microsoft.com/office/powerpoint/2010/main" val="134101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en"/>
              <a:t>Modifiable Risk Factors </a:t>
            </a:r>
            <a:endParaRPr/>
          </a:p>
        </p:txBody>
      </p:sp>
      <p:sp>
        <p:nvSpPr>
          <p:cNvPr id="176" name="Google Shape;176;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499521">
              <a:buSzPts val="2300"/>
            </a:pPr>
            <a:r>
              <a:rPr lang="en" sz="3067"/>
              <a:t>Uncontrolled Type II Diabetes increases relative risk to 1.5 - 2.0 </a:t>
            </a:r>
            <a:endParaRPr sz="3067"/>
          </a:p>
          <a:p>
            <a:pPr indent="-499521">
              <a:buSzPts val="2300"/>
            </a:pPr>
            <a:r>
              <a:rPr lang="en" sz="3067"/>
              <a:t>Tobacco abuse increases relative risk to 1.7 - 2.6</a:t>
            </a:r>
            <a:endParaRPr sz="3067"/>
          </a:p>
          <a:p>
            <a:pPr indent="-499521">
              <a:buSzPts val="2300"/>
            </a:pPr>
            <a:r>
              <a:rPr lang="en" sz="3067"/>
              <a:t>Heavy alcohol usage increases risk by up to 15%</a:t>
            </a:r>
            <a:endParaRPr sz="3067"/>
          </a:p>
          <a:p>
            <a:pPr lvl="1" indent="-465655">
              <a:buSzPts val="1900"/>
            </a:pPr>
            <a:r>
              <a:rPr lang="en" sz="2533"/>
              <a:t>16 times more likely to develop pancreatic cancer in the 2 years following chronic pancreatitis</a:t>
            </a:r>
            <a:endParaRPr sz="2533"/>
          </a:p>
          <a:p>
            <a:pPr lvl="1" indent="-465655">
              <a:buSzPts val="1900"/>
            </a:pPr>
            <a:r>
              <a:rPr lang="en" sz="2533"/>
              <a:t>8 times more likely to develop pancreatic cancer in the 5 year period following chronic pancreatitis  </a:t>
            </a:r>
            <a:endParaRPr sz="2533"/>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Family History and Genetics </a:t>
            </a:r>
            <a:endParaRPr/>
          </a:p>
        </p:txBody>
      </p:sp>
      <p:sp>
        <p:nvSpPr>
          <p:cNvPr id="170" name="Google Shape;170;p2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n"/>
              <a:t>                                                     </a:t>
            </a:r>
            <a:r>
              <a:rPr lang="en" sz="2667"/>
              <a:t>         10% vs 90% </a:t>
            </a:r>
            <a:endParaRPr sz="2667"/>
          </a:p>
          <a:p>
            <a:pPr marL="0" indent="0">
              <a:spcBef>
                <a:spcPts val="1600"/>
              </a:spcBef>
              <a:buNone/>
            </a:pPr>
            <a:r>
              <a:rPr lang="en"/>
              <a:t>-Hereditary and Familial pancreatic cancer account for only 10% of cases</a:t>
            </a:r>
            <a:endParaRPr/>
          </a:p>
          <a:p>
            <a:pPr marL="0" indent="0">
              <a:spcBef>
                <a:spcPts val="1600"/>
              </a:spcBef>
              <a:buNone/>
            </a:pPr>
            <a:r>
              <a:rPr lang="en"/>
              <a:t>-AGA guidelines and commercially available screening products focus mainly on hereditary pancreatic cancer </a:t>
            </a:r>
            <a:endParaRPr/>
          </a:p>
          <a:p>
            <a:pPr marL="0" indent="0">
              <a:spcBef>
                <a:spcPts val="1600"/>
              </a:spcBef>
              <a:buNone/>
            </a:pPr>
            <a:r>
              <a:rPr lang="en"/>
              <a:t> One first degree relative with FAMILIAL Pancreatic Cancer— 9 fold increased risk </a:t>
            </a:r>
            <a:endParaRPr/>
          </a:p>
          <a:p>
            <a:pPr marL="0" indent="0">
              <a:spcBef>
                <a:spcPts val="1600"/>
              </a:spcBef>
              <a:buNone/>
            </a:pPr>
            <a:r>
              <a:rPr lang="en"/>
              <a:t>                                                                      vs </a:t>
            </a:r>
            <a:endParaRPr/>
          </a:p>
          <a:p>
            <a:pPr marL="0" indent="0">
              <a:spcBef>
                <a:spcPts val="1600"/>
              </a:spcBef>
              <a:spcAft>
                <a:spcPts val="1600"/>
              </a:spcAft>
              <a:buNone/>
            </a:pPr>
            <a:r>
              <a:rPr lang="en"/>
              <a:t>-One first degree relative with SPORADIC Pancreatic Cancer-no obvious increased risk over general population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en"/>
              <a:t>American Gastroenterological Association Guidelines </a:t>
            </a:r>
            <a:endParaRPr/>
          </a:p>
        </p:txBody>
      </p:sp>
      <p:sp>
        <p:nvSpPr>
          <p:cNvPr id="202" name="Google Shape;202;p3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lgn="ctr">
              <a:buNone/>
            </a:pPr>
            <a:r>
              <a:rPr lang="en" sz="3333"/>
              <a:t>Only the high risk!</a:t>
            </a:r>
            <a:endParaRPr sz="3333"/>
          </a:p>
          <a:p>
            <a:pPr indent="-516454">
              <a:spcBef>
                <a:spcPts val="1600"/>
              </a:spcBef>
              <a:buSzPts val="2500"/>
            </a:pPr>
            <a:r>
              <a:rPr lang="en" sz="3333"/>
              <a:t>Patient’s with two or more 1st degree relatives with pancreatic cancer</a:t>
            </a:r>
            <a:endParaRPr sz="3333"/>
          </a:p>
          <a:p>
            <a:pPr lvl="1" indent="-516454">
              <a:buSzPts val="2500"/>
            </a:pPr>
            <a:r>
              <a:rPr lang="en" sz="3333"/>
              <a:t>8-12% increase risk with 2 first degree relatives</a:t>
            </a:r>
            <a:endParaRPr sz="3333"/>
          </a:p>
          <a:p>
            <a:pPr lvl="1" indent="-516454">
              <a:buSzPts val="2500"/>
            </a:pPr>
            <a:r>
              <a:rPr lang="en" sz="3333"/>
              <a:t>40% increase with 3 or more first degree relatives </a:t>
            </a:r>
            <a:endParaRPr sz="3333"/>
          </a:p>
          <a:p>
            <a:pPr indent="-516454">
              <a:buSzPts val="2500"/>
            </a:pPr>
            <a:r>
              <a:rPr lang="en" sz="3333"/>
              <a:t>Genetic syndromes: Peutz-Jeghers, hereditary pancreatitis, CDKN2A gene mutation, Lynch syndrome, mutations in BRCA1, BRCA2, PALB2 and ATM gene mutations  </a:t>
            </a:r>
            <a:endParaRPr sz="3333"/>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a150e9-571f-46dd-be5f-b16145ef198d">
      <Terms xmlns="http://schemas.microsoft.com/office/infopath/2007/PartnerControls"/>
    </lcf76f155ced4ddcb4097134ff3c332f>
    <PHIConfidential xmlns="c6a150e9-571f-46dd-be5f-b16145ef198d" xsi:nil="true"/>
    <TaxCatchAll xmlns="d2cccd37-1529-4bdb-80e4-007982c42467" xsi:nil="true"/>
    <CertFile xmlns="c6a150e9-571f-46dd-be5f-b16145ef198d" xsi:nil="true"/>
    <PHIConfidentialHighSev xmlns="c6a150e9-571f-46dd-be5f-b16145ef198d" xsi:nil="true"/>
    <PCI_Doc xmlns="c6a150e9-571f-46dd-be5f-b16145ef19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8" ma:contentTypeDescription="Create a new document." ma:contentTypeScope="" ma:versionID="b69bea23c14d4f12d3f7b91d8902ac0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61f3ba138943ed813d333ee7f44d2c47"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4B0D9-7400-498D-9B94-B02A0236E3C7}">
  <ds:schemaRefs>
    <ds:schemaRef ds:uri="http://schemas.microsoft.com/sharepoint/v3/contenttype/forms"/>
  </ds:schemaRefs>
</ds:datastoreItem>
</file>

<file path=customXml/itemProps2.xml><?xml version="1.0" encoding="utf-8"?>
<ds:datastoreItem xmlns:ds="http://schemas.openxmlformats.org/officeDocument/2006/customXml" ds:itemID="{8B25A9C9-79C0-40FE-9C1A-DD8FD2A35D55}">
  <ds:schemaRefs>
    <ds:schemaRef ds:uri="c6a150e9-571f-46dd-be5f-b16145ef198d"/>
    <ds:schemaRef ds:uri="http://www.w3.org/XML/1998/namespace"/>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d2cccd37-1529-4bdb-80e4-007982c42467"/>
  </ds:schemaRefs>
</ds:datastoreItem>
</file>

<file path=customXml/itemProps3.xml><?xml version="1.0" encoding="utf-8"?>
<ds:datastoreItem xmlns:ds="http://schemas.openxmlformats.org/officeDocument/2006/customXml" ds:itemID="{36824269-46A3-447B-B340-036E3DEF2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150e9-571f-46dd-be5f-b16145ef198d"/>
    <ds:schemaRef ds:uri="d2cccd37-1529-4bdb-80e4-007982c42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473</TotalTime>
  <Words>3326</Words>
  <Application>Microsoft Office PowerPoint</Application>
  <PresentationFormat>Widescreen</PresentationFormat>
  <Paragraphs>375</Paragraphs>
  <Slides>68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Aptos</vt:lpstr>
      <vt:lpstr>Arial</vt:lpstr>
      <vt:lpstr>Average</vt:lpstr>
      <vt:lpstr>Calibri</vt:lpstr>
      <vt:lpstr>Calibri Light</vt:lpstr>
      <vt:lpstr>Cambria</vt:lpstr>
      <vt:lpstr>URWPalladioL-Bold</vt:lpstr>
      <vt:lpstr>URWPalladioL-Ital</vt:lpstr>
      <vt:lpstr>URWPalladioL-Roma</vt:lpstr>
      <vt:lpstr>Celestial</vt:lpstr>
      <vt:lpstr>GI Cancer Screening</vt:lpstr>
      <vt:lpstr>Objectives</vt:lpstr>
      <vt:lpstr>Pancreatic cancer</vt:lpstr>
      <vt:lpstr>Pancreatic Cancer</vt:lpstr>
      <vt:lpstr>PowerPoint Presentation</vt:lpstr>
      <vt:lpstr>Non-Modifiable Risk Factors </vt:lpstr>
      <vt:lpstr>Modifiable Risk Factors </vt:lpstr>
      <vt:lpstr>Family History and Genetics </vt:lpstr>
      <vt:lpstr>American Gastroenterological Association Guidelines </vt:lpstr>
      <vt:lpstr>American Gastroenterological Association Guidelines </vt:lpstr>
      <vt:lpstr>American Gastroenterological Association Guidelines </vt:lpstr>
      <vt:lpstr>American Gastroenterological Association Guidelines </vt:lpstr>
      <vt:lpstr>American Gastroenterological Association Guidelines </vt:lpstr>
      <vt:lpstr>FUTURE SCREENING </vt:lpstr>
      <vt:lpstr>References  </vt:lpstr>
      <vt:lpstr>Hepatocellular cancer</vt:lpstr>
      <vt:lpstr>Resource</vt:lpstr>
      <vt:lpstr>Why should we know about liver cancer screening?</vt:lpstr>
      <vt:lpstr>Major Risk factors for HCC</vt:lpstr>
      <vt:lpstr>Other risk factors for hcc</vt:lpstr>
      <vt:lpstr>Primary Prevention for hcc</vt:lpstr>
      <vt:lpstr>PowerPoint Presentation</vt:lpstr>
      <vt:lpstr>Secondary Prevention for HCC</vt:lpstr>
      <vt:lpstr>PowerPoint Presentation</vt:lpstr>
      <vt:lpstr>Page-B score</vt:lpstr>
      <vt:lpstr>PowerPoint Presentation</vt:lpstr>
      <vt:lpstr>Secondary Prevention for HCC</vt:lpstr>
      <vt:lpstr>How do we figure out if there is cirrhosis??</vt:lpstr>
      <vt:lpstr>How do we figure out if there is cirrhosis??</vt:lpstr>
      <vt:lpstr>Non-invasive cirrhosis/fibrosis tests</vt:lpstr>
      <vt:lpstr>How do we screen for HCC?</vt:lpstr>
      <vt:lpstr>PowerPoint Presentation</vt:lpstr>
      <vt:lpstr>PowerPoint Presentation</vt:lpstr>
      <vt:lpstr>PowerPoint Presentation</vt:lpstr>
      <vt:lpstr>Hepatocellular Summary</vt:lpstr>
      <vt:lpstr>Colorectal cancer</vt:lpstr>
      <vt:lpstr>Major Risk Factors</vt:lpstr>
      <vt:lpstr>Minor Risk factors</vt:lpstr>
      <vt:lpstr>Primary Prevention</vt:lpstr>
      <vt:lpstr>Us MULTI-SOCIETY TASK FORCE 2017</vt:lpstr>
      <vt:lpstr>MSTF 2017</vt:lpstr>
      <vt:lpstr>PowerPoint Presentation</vt:lpstr>
      <vt:lpstr>Mstf 2017</vt:lpstr>
      <vt:lpstr>MSTF 2017</vt:lpstr>
      <vt:lpstr>MSTF 2017</vt:lpstr>
      <vt:lpstr>Mstf 2017</vt:lpstr>
      <vt:lpstr>PowerPoint Presentation</vt:lpstr>
      <vt:lpstr>MSTF 2017</vt:lpstr>
      <vt:lpstr>PowerPoint Presentation</vt:lpstr>
      <vt:lpstr>MSTF 2017</vt:lpstr>
      <vt:lpstr>Mstf 2017</vt:lpstr>
      <vt:lpstr>Mstf 2017</vt:lpstr>
      <vt:lpstr>MSTF 2017</vt:lpstr>
      <vt:lpstr>Why can’t there be a blood test for CRC??</vt:lpstr>
      <vt:lpstr>PowerPoint Presentation</vt:lpstr>
      <vt:lpstr>Mstf Guidelines</vt:lpstr>
      <vt:lpstr>When to start and stop CRC screening</vt:lpstr>
      <vt:lpstr>MSTF Guidelines</vt:lpstr>
      <vt:lpstr>MSTF Guidelines 2017</vt:lpstr>
      <vt:lpstr>MSTF Guidelines 2017</vt:lpstr>
      <vt:lpstr>MSTF Guidelines 2017</vt:lpstr>
      <vt:lpstr>PowerPoint Presentation</vt:lpstr>
      <vt:lpstr>PowerPoint Presentation</vt:lpstr>
      <vt:lpstr>MSTF Guidelines</vt:lpstr>
      <vt:lpstr>Case finding – patients with minor rectal bleeding</vt:lpstr>
      <vt:lpstr>American Cancer society 2018</vt:lpstr>
      <vt:lpstr>PowerPoint Presentation</vt:lpstr>
      <vt:lpstr>Colorectal Cancer Summary</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Deann Cummings</dc:creator>
  <cp:lastModifiedBy>Rachael Jones</cp:lastModifiedBy>
  <cp:revision>3</cp:revision>
  <cp:lastPrinted>2025-03-26T13:38:26Z</cp:lastPrinted>
  <dcterms:created xsi:type="dcterms:W3CDTF">2025-03-21T15:56:58Z</dcterms:created>
  <dcterms:modified xsi:type="dcterms:W3CDTF">2025-03-26T13:43:53Z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y fmtid="{D5CDD505-2E9C-101B-9397-08002B2CF9AE}" pid="3" name="MediaServiceImageTags">
    <vt:lpwstr/>
  </property>
</Properties>
</file>