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321" r:id="rId3"/>
    <p:sldId id="258" r:id="rId4"/>
    <p:sldId id="268" r:id="rId5"/>
    <p:sldId id="392" r:id="rId6"/>
    <p:sldId id="393" r:id="rId7"/>
    <p:sldId id="264" r:id="rId8"/>
    <p:sldId id="267" r:id="rId9"/>
    <p:sldId id="394" r:id="rId10"/>
    <p:sldId id="395" r:id="rId11"/>
    <p:sldId id="396" r:id="rId12"/>
    <p:sldId id="387" r:id="rId13"/>
    <p:sldId id="391" r:id="rId14"/>
    <p:sldId id="260" r:id="rId15"/>
    <p:sldId id="389" r:id="rId16"/>
    <p:sldId id="390" r:id="rId17"/>
    <p:sldId id="388" r:id="rId18"/>
    <p:sldId id="324" r:id="rId19"/>
    <p:sldId id="326" r:id="rId20"/>
    <p:sldId id="397" r:id="rId21"/>
    <p:sldId id="398" r:id="rId22"/>
    <p:sldId id="265" r:id="rId23"/>
    <p:sldId id="399" r:id="rId24"/>
    <p:sldId id="400" r:id="rId25"/>
    <p:sldId id="273" r:id="rId26"/>
    <p:sldId id="274" r:id="rId27"/>
    <p:sldId id="332" r:id="rId28"/>
    <p:sldId id="276" r:id="rId29"/>
    <p:sldId id="277" r:id="rId30"/>
    <p:sldId id="278" r:id="rId31"/>
    <p:sldId id="442" r:id="rId32"/>
    <p:sldId id="443" r:id="rId33"/>
    <p:sldId id="444" r:id="rId34"/>
    <p:sldId id="280" r:id="rId35"/>
    <p:sldId id="283" r:id="rId36"/>
    <p:sldId id="282" r:id="rId37"/>
    <p:sldId id="284" r:id="rId38"/>
    <p:sldId id="286" r:id="rId39"/>
    <p:sldId id="288" r:id="rId40"/>
    <p:sldId id="285" r:id="rId41"/>
    <p:sldId id="289" r:id="rId42"/>
    <p:sldId id="290" r:id="rId43"/>
    <p:sldId id="291" r:id="rId44"/>
    <p:sldId id="292" r:id="rId45"/>
    <p:sldId id="293" r:id="rId46"/>
    <p:sldId id="294" r:id="rId47"/>
    <p:sldId id="295" r:id="rId48"/>
    <p:sldId id="296" r:id="rId49"/>
    <p:sldId id="297" r:id="rId50"/>
    <p:sldId id="298" r:id="rId51"/>
    <p:sldId id="401" r:id="rId52"/>
    <p:sldId id="281" r:id="rId53"/>
    <p:sldId id="450" r:id="rId54"/>
    <p:sldId id="299" r:id="rId55"/>
    <p:sldId id="451" r:id="rId56"/>
    <p:sldId id="301" r:id="rId57"/>
    <p:sldId id="452" r:id="rId58"/>
    <p:sldId id="303" r:id="rId59"/>
    <p:sldId id="453" r:id="rId60"/>
    <p:sldId id="305" r:id="rId61"/>
    <p:sldId id="454" r:id="rId62"/>
    <p:sldId id="307" r:id="rId63"/>
    <p:sldId id="455" r:id="rId64"/>
    <p:sldId id="309" r:id="rId65"/>
    <p:sldId id="456" r:id="rId66"/>
    <p:sldId id="311" r:id="rId67"/>
    <p:sldId id="457" r:id="rId68"/>
    <p:sldId id="313" r:id="rId69"/>
    <p:sldId id="458" r:id="rId70"/>
    <p:sldId id="334" r:id="rId71"/>
    <p:sldId id="335" r:id="rId72"/>
    <p:sldId id="341" r:id="rId73"/>
    <p:sldId id="350" r:id="rId74"/>
    <p:sldId id="347" r:id="rId75"/>
    <p:sldId id="351" r:id="rId76"/>
    <p:sldId id="360" r:id="rId77"/>
    <p:sldId id="359" r:id="rId78"/>
    <p:sldId id="344" r:id="rId79"/>
    <p:sldId id="353" r:id="rId80"/>
    <p:sldId id="361" r:id="rId81"/>
    <p:sldId id="362" r:id="rId82"/>
    <p:sldId id="349" r:id="rId83"/>
    <p:sldId id="354" r:id="rId84"/>
    <p:sldId id="355" r:id="rId85"/>
    <p:sldId id="342" r:id="rId86"/>
    <p:sldId id="343" r:id="rId87"/>
    <p:sldId id="356" r:id="rId88"/>
    <p:sldId id="345" r:id="rId89"/>
    <p:sldId id="358" r:id="rId90"/>
    <p:sldId id="369" r:id="rId91"/>
    <p:sldId id="363" r:id="rId92"/>
    <p:sldId id="371" r:id="rId93"/>
    <p:sldId id="373" r:id="rId94"/>
    <p:sldId id="374" r:id="rId95"/>
    <p:sldId id="382" r:id="rId96"/>
    <p:sldId id="376" r:id="rId97"/>
    <p:sldId id="383" r:id="rId98"/>
    <p:sldId id="377" r:id="rId99"/>
    <p:sldId id="384" r:id="rId100"/>
    <p:sldId id="379" r:id="rId101"/>
    <p:sldId id="385" r:id="rId102"/>
    <p:sldId id="380" r:id="rId103"/>
    <p:sldId id="386" r:id="rId104"/>
    <p:sldId id="316" r:id="rId105"/>
    <p:sldId id="319" r:id="rId106"/>
    <p:sldId id="322" r:id="rId107"/>
    <p:sldId id="323" r:id="rId108"/>
    <p:sldId id="318" r:id="rId109"/>
    <p:sldId id="340" r:id="rId110"/>
    <p:sldId id="402" r:id="rId111"/>
    <p:sldId id="403" r:id="rId112"/>
    <p:sldId id="404" r:id="rId113"/>
    <p:sldId id="408" r:id="rId114"/>
    <p:sldId id="405" r:id="rId115"/>
    <p:sldId id="406" r:id="rId116"/>
    <p:sldId id="269" r:id="rId117"/>
    <p:sldId id="270" r:id="rId118"/>
    <p:sldId id="271" r:id="rId119"/>
    <p:sldId id="272" r:id="rId120"/>
    <p:sldId id="407" r:id="rId121"/>
    <p:sldId id="409" r:id="rId122"/>
    <p:sldId id="410" r:id="rId123"/>
    <p:sldId id="411" r:id="rId124"/>
    <p:sldId id="412" r:id="rId125"/>
    <p:sldId id="413" r:id="rId126"/>
    <p:sldId id="414" r:id="rId127"/>
    <p:sldId id="415" r:id="rId128"/>
    <p:sldId id="420" r:id="rId129"/>
    <p:sldId id="421" r:id="rId130"/>
    <p:sldId id="423" r:id="rId131"/>
    <p:sldId id="424" r:id="rId132"/>
    <p:sldId id="422" r:id="rId133"/>
    <p:sldId id="425" r:id="rId134"/>
    <p:sldId id="416" r:id="rId135"/>
    <p:sldId id="426" r:id="rId136"/>
    <p:sldId id="417" r:id="rId137"/>
    <p:sldId id="427" r:id="rId138"/>
    <p:sldId id="418" r:id="rId139"/>
    <p:sldId id="428" r:id="rId140"/>
    <p:sldId id="419" r:id="rId141"/>
    <p:sldId id="429" r:id="rId142"/>
    <p:sldId id="430" r:id="rId143"/>
    <p:sldId id="431" r:id="rId144"/>
    <p:sldId id="432" r:id="rId145"/>
    <p:sldId id="433" r:id="rId146"/>
    <p:sldId id="434" r:id="rId147"/>
    <p:sldId id="435" r:id="rId148"/>
    <p:sldId id="440" r:id="rId149"/>
    <p:sldId id="436" r:id="rId150"/>
    <p:sldId id="437" r:id="rId151"/>
    <p:sldId id="438" r:id="rId152"/>
    <p:sldId id="439" r:id="rId153"/>
    <p:sldId id="441" r:id="rId154"/>
    <p:sldId id="445" r:id="rId155"/>
    <p:sldId id="446" r:id="rId156"/>
    <p:sldId id="447" r:id="rId157"/>
    <p:sldId id="448" r:id="rId158"/>
    <p:sldId id="261" r:id="rId159"/>
    <p:sldId id="449" r:id="rId160"/>
    <p:sldId id="327" r:id="rId161"/>
    <p:sldId id="370" r:id="rId162"/>
    <p:sldId id="333" r:id="rId1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DFF0B-ECF5-4CA6-8D3B-BDED774171CE}" v="88" dt="2025-03-22T23:57:43.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2" autoAdjust="0"/>
    <p:restoredTop sz="95846"/>
  </p:normalViewPr>
  <p:slideViewPr>
    <p:cSldViewPr snapToGrid="0">
      <p:cViewPr varScale="1">
        <p:scale>
          <a:sx n="91" d="100"/>
          <a:sy n="91" d="100"/>
        </p:scale>
        <p:origin x="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customXml" Target="../customXml/item2.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customXml" Target="../customXml/item3.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16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3/24/2025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9623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3/24/2025</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9604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3/24/2025</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70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3/24/2025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355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3/24/2025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947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3/24/2025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40565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3/24/2025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18564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3/24/2025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5053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3/24/2025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31249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3/24/2025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03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3/24/2025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87808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3/24/2025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77711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2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1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1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 Id="rId5" Type="http://schemas.openxmlformats.org/officeDocument/2006/relationships/image" Target="../media/image172.png"/><Relationship Id="rId4" Type="http://schemas.openxmlformats.org/officeDocument/2006/relationships/image" Target="../media/image17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0.xml.rels><?xml version="1.0" encoding="UTF-8" standalone="yes"?>
<Relationships xmlns="http://schemas.openxmlformats.org/package/2006/relationships"><Relationship Id="rId3" Type="http://schemas.openxmlformats.org/officeDocument/2006/relationships/hyperlink" Target="https://dermnetnz.org/topics/dermoscopy" TargetMode="External"/><Relationship Id="rId2" Type="http://schemas.openxmlformats.org/officeDocument/2006/relationships/hyperlink" Target="https://www.learndermoscopy.com/important-for-primary-care-doctors?submissionGuid=c0bf77ff-80f5-448b-a4a4-82851c9660b4"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s://dermnetnz.org/cme/dermoscopy-course/three-point-checklist" TargetMode="External"/><Relationship Id="rId7" Type="http://schemas.openxmlformats.org/officeDocument/2006/relationships/hyperlink" Target="https://dermnetnz.org/images/melanoma-in-situ-images" TargetMode="External"/><Relationship Id="rId2" Type="http://schemas.openxmlformats.org/officeDocument/2006/relationships/hyperlink" Target="https://dermnetnz.org/topics/dermoscopy" TargetMode="External"/><Relationship Id="rId1" Type="http://schemas.openxmlformats.org/officeDocument/2006/relationships/slideLayout" Target="../slideLayouts/slideLayout2.xml"/><Relationship Id="rId6" Type="http://schemas.openxmlformats.org/officeDocument/2006/relationships/hyperlink" Target="https://dermnetnz.org/imagedetail/20085-dermoscopy-melanoma-with-regression-structures" TargetMode="External"/><Relationship Id="rId5" Type="http://schemas.openxmlformats.org/officeDocument/2006/relationships/hyperlink" Target="https://dermnetnz.org/cme/dermoscopy-course/dermoscopic-features#:~:text='Negative%20pigment%20network'%20refers%20to,lower%20leg%20(atrophie%20blanche)" TargetMode="External"/><Relationship Id="rId4" Type="http://schemas.openxmlformats.org/officeDocument/2006/relationships/hyperlink" Target="https://doi.org/10.1111/j.1365-2133.2005.06983.x"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s://dermoscopedia.org/Seven_Point_Checklist" TargetMode="External"/><Relationship Id="rId3" Type="http://schemas.openxmlformats.org/officeDocument/2006/relationships/hyperlink" Target="https://dermnetnz.org/quizzes/dermoscopy-quiz-1-of-3/case/1" TargetMode="External"/><Relationship Id="rId7" Type="http://schemas.openxmlformats.org/officeDocument/2006/relationships/hyperlink" Target="https://dx.doi.org/10.1016/j.jaad.2015.12.038" TargetMode="External"/><Relationship Id="rId2" Type="http://schemas.openxmlformats.org/officeDocument/2006/relationships/hyperlink" Target="https://dermoscopedia.org/Blue_white_veil" TargetMode="External"/><Relationship Id="rId1" Type="http://schemas.openxmlformats.org/officeDocument/2006/relationships/slideLayout" Target="../slideLayouts/slideLayout2.xml"/><Relationship Id="rId6" Type="http://schemas.openxmlformats.org/officeDocument/2006/relationships/hyperlink" Target="https://www.ncbi.nlm.nih.gov/pubmed/26896294" TargetMode="External"/><Relationship Id="rId5" Type="http://schemas.openxmlformats.org/officeDocument/2006/relationships/hyperlink" Target="https://www.ncbi.nlm.nih.gov/pubmed/9875194" TargetMode="External"/><Relationship Id="rId10" Type="http://schemas.openxmlformats.org/officeDocument/2006/relationships/image" Target="../media/image173.png"/><Relationship Id="rId4" Type="http://schemas.openxmlformats.org/officeDocument/2006/relationships/hyperlink" Target="https://www.learndermoscopy.com/algorithms" TargetMode="External"/><Relationship Id="rId9" Type="http://schemas.openxmlformats.org/officeDocument/2006/relationships/hyperlink" Target="https://www.scribd.com/document/763494406/Case-discussions-ebook-2024-Health-Cert-Education"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Pastel colors in gradient surface design">
            <a:extLst>
              <a:ext uri="{FF2B5EF4-FFF2-40B4-BE49-F238E27FC236}">
                <a16:creationId xmlns:a16="http://schemas.microsoft.com/office/drawing/2014/main" id="{1EDA03DF-91C3-689C-7DB0-709219DD0FC7}"/>
              </a:ext>
            </a:extLst>
          </p:cNvPr>
          <p:cNvPicPr>
            <a:picLocks noChangeAspect="1"/>
          </p:cNvPicPr>
          <p:nvPr/>
        </p:nvPicPr>
        <p:blipFill rotWithShape="1">
          <a:blip r:embed="rId2"/>
          <a:srcRect t="5835" b="9895"/>
          <a:stretch/>
        </p:blipFill>
        <p:spPr>
          <a:xfrm>
            <a:off x="-1" y="10"/>
            <a:ext cx="12191999" cy="6857990"/>
          </a:xfrm>
          <a:prstGeom prst="rect">
            <a:avLst/>
          </a:prstGeom>
        </p:spPr>
      </p:pic>
      <p:sp>
        <p:nvSpPr>
          <p:cNvPr id="17" name="Rectangle 16">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2216B8-BDD8-113B-D620-C28F4FC79149}"/>
              </a:ext>
            </a:extLst>
          </p:cNvPr>
          <p:cNvSpPr>
            <a:spLocks noGrp="1"/>
          </p:cNvSpPr>
          <p:nvPr>
            <p:ph type="ctrTitle"/>
          </p:nvPr>
        </p:nvSpPr>
        <p:spPr>
          <a:xfrm>
            <a:off x="735791" y="3331444"/>
            <a:ext cx="6470692" cy="1229306"/>
          </a:xfrm>
        </p:spPr>
        <p:txBody>
          <a:bodyPr>
            <a:normAutofit fontScale="90000"/>
          </a:bodyPr>
          <a:lstStyle/>
          <a:p>
            <a:r>
              <a:rPr lang="en-US" sz="5400" dirty="0">
                <a:solidFill>
                  <a:schemeClr val="tx1"/>
                </a:solidFill>
              </a:rPr>
              <a:t>Dermoscopy for Beginners</a:t>
            </a:r>
          </a:p>
        </p:txBody>
      </p:sp>
      <p:sp>
        <p:nvSpPr>
          <p:cNvPr id="3" name="Subtitle 2">
            <a:extLst>
              <a:ext uri="{FF2B5EF4-FFF2-40B4-BE49-F238E27FC236}">
                <a16:creationId xmlns:a16="http://schemas.microsoft.com/office/drawing/2014/main" id="{3612907B-9BB3-0660-37FB-878F4E15EF4A}"/>
              </a:ext>
            </a:extLst>
          </p:cNvPr>
          <p:cNvSpPr>
            <a:spLocks noGrp="1"/>
          </p:cNvSpPr>
          <p:nvPr>
            <p:ph type="subTitle" idx="1"/>
          </p:nvPr>
        </p:nvSpPr>
        <p:spPr>
          <a:xfrm>
            <a:off x="735791" y="4735799"/>
            <a:ext cx="6470693" cy="605256"/>
          </a:xfrm>
        </p:spPr>
        <p:txBody>
          <a:bodyPr>
            <a:normAutofit fontScale="47500" lnSpcReduction="20000"/>
          </a:bodyPr>
          <a:lstStyle/>
          <a:p>
            <a:r>
              <a:rPr lang="en-US" dirty="0"/>
              <a:t>Deann Cummings, MD &amp; Lyana Mahmoudi, MD, MPH</a:t>
            </a:r>
          </a:p>
          <a:p>
            <a:r>
              <a:rPr lang="en-US" dirty="0" err="1"/>
              <a:t>MaRch</a:t>
            </a:r>
            <a:r>
              <a:rPr lang="en-US" dirty="0"/>
              <a:t> 2025</a:t>
            </a:r>
          </a:p>
        </p:txBody>
      </p:sp>
      <p:cxnSp>
        <p:nvCxnSpPr>
          <p:cNvPr id="18" name="!!Straight Connector">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639751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1DFDB9-B82C-788B-CF59-125D16D1A4E7}"/>
              </a:ext>
            </a:extLst>
          </p:cNvPr>
          <p:cNvPicPr>
            <a:picLocks noChangeAspect="1"/>
          </p:cNvPicPr>
          <p:nvPr/>
        </p:nvPicPr>
        <p:blipFill>
          <a:blip r:embed="rId2"/>
          <a:stretch>
            <a:fillRect/>
          </a:stretch>
        </p:blipFill>
        <p:spPr>
          <a:xfrm>
            <a:off x="846992" y="937865"/>
            <a:ext cx="10498015" cy="4982270"/>
          </a:xfrm>
          <a:prstGeom prst="rect">
            <a:avLst/>
          </a:prstGeom>
        </p:spPr>
      </p:pic>
    </p:spTree>
    <p:extLst>
      <p:ext uri="{BB962C8B-B14F-4D97-AF65-F5344CB8AC3E}">
        <p14:creationId xmlns:p14="http://schemas.microsoft.com/office/powerpoint/2010/main" val="32873276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225" name="Straight Connector 922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218" name="Picture 2" descr="Compound naevus">
            <a:extLst>
              <a:ext uri="{FF2B5EF4-FFF2-40B4-BE49-F238E27FC236}">
                <a16:creationId xmlns:a16="http://schemas.microsoft.com/office/drawing/2014/main" id="{1C7CBF8E-0D9C-1090-024E-0D868FC8FC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356" r="13001"/>
          <a:stretch/>
        </p:blipFill>
        <p:spPr bwMode="auto">
          <a:xfrm>
            <a:off x="16" y="10"/>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7" name="Rectangle 9226">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5EA0DB9-711A-DC71-CBCF-4659F4AD1817}"/>
              </a:ext>
            </a:extLst>
          </p:cNvPr>
          <p:cNvSpPr>
            <a:spLocks noGrp="1"/>
          </p:cNvSpPr>
          <p:nvPr>
            <p:ph type="title"/>
          </p:nvPr>
        </p:nvSpPr>
        <p:spPr>
          <a:xfrm>
            <a:off x="8047939" y="640080"/>
            <a:ext cx="3659246" cy="2850320"/>
          </a:xfrm>
        </p:spPr>
        <p:txBody>
          <a:bodyPr vert="horz" lIns="91440" tIns="45720" rIns="91440" bIns="45720" rtlCol="0" anchor="b">
            <a:normAutofit/>
          </a:bodyPr>
          <a:lstStyle/>
          <a:p>
            <a:r>
              <a:rPr lang="en-US" sz="5400" dirty="0">
                <a:solidFill>
                  <a:srgbClr val="FFFFFF"/>
                </a:solidFill>
              </a:rPr>
              <a:t>Benign or malignant? </a:t>
            </a:r>
          </a:p>
        </p:txBody>
      </p:sp>
      <p:cxnSp>
        <p:nvCxnSpPr>
          <p:cNvPr id="9229" name="Straight Connector 9228">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23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8CE4-BA64-7F9A-CD69-C1F661BF294C}"/>
            </a:ext>
          </a:extLst>
        </p:cNvPr>
        <p:cNvGrpSpPr/>
        <p:nvPr/>
      </p:nvGrpSpPr>
      <p:grpSpPr>
        <a:xfrm>
          <a:off x="0" y="0"/>
          <a:ext cx="0" cy="0"/>
          <a:chOff x="0" y="0"/>
          <a:chExt cx="0" cy="0"/>
        </a:xfrm>
      </p:grpSpPr>
      <p:pic>
        <p:nvPicPr>
          <p:cNvPr id="9218" name="Picture 2" descr="Compound naevus">
            <a:extLst>
              <a:ext uri="{FF2B5EF4-FFF2-40B4-BE49-F238E27FC236}">
                <a16:creationId xmlns:a16="http://schemas.microsoft.com/office/drawing/2014/main" id="{D40107ED-4605-C034-0C98-D8D0EBA681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356" r="13001"/>
          <a:stretch/>
        </p:blipFill>
        <p:spPr bwMode="auto">
          <a:xfrm>
            <a:off x="16" y="10"/>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FED4D9-543F-CA3E-48A3-D2FC105338D4}"/>
              </a:ext>
            </a:extLst>
          </p:cNvPr>
          <p:cNvSpPr>
            <a:spLocks noGrp="1"/>
          </p:cNvSpPr>
          <p:nvPr>
            <p:ph type="title"/>
          </p:nvPr>
        </p:nvSpPr>
        <p:spPr>
          <a:xfrm>
            <a:off x="8047939" y="640080"/>
            <a:ext cx="3659246" cy="2850320"/>
          </a:xfrm>
        </p:spPr>
        <p:txBody>
          <a:bodyPr vert="horz" lIns="91440" tIns="45720" rIns="91440" bIns="45720" rtlCol="0" anchor="b">
            <a:normAutofit/>
          </a:bodyPr>
          <a:lstStyle/>
          <a:p>
            <a:r>
              <a:rPr lang="en-US" sz="5400" dirty="0">
                <a:solidFill>
                  <a:schemeClr val="tx1">
                    <a:lumMod val="85000"/>
                    <a:lumOff val="15000"/>
                  </a:schemeClr>
                </a:solidFill>
              </a:rPr>
              <a:t>Benign</a:t>
            </a:r>
            <a:br>
              <a:rPr lang="en-US" sz="5400" dirty="0">
                <a:solidFill>
                  <a:schemeClr val="tx1">
                    <a:lumMod val="85000"/>
                    <a:lumOff val="15000"/>
                  </a:schemeClr>
                </a:solidFill>
              </a:rPr>
            </a:br>
            <a:r>
              <a:rPr lang="en-US" sz="2000" dirty="0">
                <a:solidFill>
                  <a:schemeClr val="tx1">
                    <a:lumMod val="85000"/>
                    <a:lumOff val="15000"/>
                  </a:schemeClr>
                </a:solidFill>
              </a:rPr>
              <a:t>Compound Naevus</a:t>
            </a:r>
          </a:p>
        </p:txBody>
      </p:sp>
    </p:spTree>
    <p:extLst>
      <p:ext uri="{BB962C8B-B14F-4D97-AF65-F5344CB8AC3E}">
        <p14:creationId xmlns:p14="http://schemas.microsoft.com/office/powerpoint/2010/main" val="357585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3" name="Rectangle 11272">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748EC9-4D7B-D1DF-0642-0249079AEDAF}"/>
              </a:ext>
            </a:extLst>
          </p:cNvPr>
          <p:cNvSpPr>
            <a:spLocks noGrp="1"/>
          </p:cNvSpPr>
          <p:nvPr>
            <p:ph type="title"/>
          </p:nvPr>
        </p:nvSpPr>
        <p:spPr>
          <a:xfrm>
            <a:off x="7834864" y="799703"/>
            <a:ext cx="3690257" cy="1450757"/>
          </a:xfrm>
        </p:spPr>
        <p:txBody>
          <a:bodyPr>
            <a:normAutofit fontScale="90000"/>
          </a:bodyPr>
          <a:lstStyle/>
          <a:p>
            <a:r>
              <a:rPr lang="en-US" sz="4400" dirty="0">
                <a:solidFill>
                  <a:srgbClr val="FFFFFF"/>
                </a:solidFill>
              </a:rPr>
              <a:t>Benign or </a:t>
            </a:r>
            <a:br>
              <a:rPr lang="en-US" sz="4400" dirty="0">
                <a:solidFill>
                  <a:srgbClr val="FFFFFF"/>
                </a:solidFill>
              </a:rPr>
            </a:br>
            <a:br>
              <a:rPr lang="en-US" sz="4400" dirty="0">
                <a:solidFill>
                  <a:srgbClr val="FFFFFF"/>
                </a:solidFill>
              </a:rPr>
            </a:br>
            <a:r>
              <a:rPr lang="en-US" sz="4400" dirty="0">
                <a:solidFill>
                  <a:schemeClr val="tx1">
                    <a:lumMod val="85000"/>
                    <a:lumOff val="15000"/>
                  </a:schemeClr>
                </a:solidFill>
              </a:rPr>
              <a:t>Benign or malignant? </a:t>
            </a:r>
            <a:endParaRPr lang="en-US" dirty="0"/>
          </a:p>
        </p:txBody>
      </p:sp>
      <p:pic>
        <p:nvPicPr>
          <p:cNvPr id="11266" name="Picture 2" descr="Seborrhoeic keratosis">
            <a:extLst>
              <a:ext uri="{FF2B5EF4-FFF2-40B4-BE49-F238E27FC236}">
                <a16:creationId xmlns:a16="http://schemas.microsoft.com/office/drawing/2014/main" id="{84E92FD4-3593-15DB-2A14-BB6245DEA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87" b="2"/>
          <a:stretch/>
        </p:blipFill>
        <p:spPr bwMode="auto">
          <a:xfrm>
            <a:off x="633999" y="640081"/>
            <a:ext cx="6909801"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11275" name="!!Straight Connector">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277" name="Rectangle 11276">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547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D36ED-3F8A-1111-A084-997F98AB3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AD4B5-E8CF-97AC-8471-547934376922}"/>
              </a:ext>
            </a:extLst>
          </p:cNvPr>
          <p:cNvSpPr>
            <a:spLocks noGrp="1"/>
          </p:cNvSpPr>
          <p:nvPr>
            <p:ph type="title"/>
          </p:nvPr>
        </p:nvSpPr>
        <p:spPr>
          <a:xfrm>
            <a:off x="7973324" y="2571905"/>
            <a:ext cx="3690257" cy="1450757"/>
          </a:xfrm>
        </p:spPr>
        <p:txBody>
          <a:bodyPr>
            <a:normAutofit/>
          </a:bodyPr>
          <a:lstStyle/>
          <a:p>
            <a:r>
              <a:rPr lang="en-US" dirty="0"/>
              <a:t>Benign</a:t>
            </a:r>
            <a:br>
              <a:rPr lang="en-US" dirty="0"/>
            </a:br>
            <a:r>
              <a:rPr lang="en-US" sz="2200" dirty="0"/>
              <a:t>Seborrheic keratosis</a:t>
            </a:r>
          </a:p>
        </p:txBody>
      </p:sp>
      <p:pic>
        <p:nvPicPr>
          <p:cNvPr id="11266" name="Picture 2" descr="Seborrhoeic keratosis">
            <a:extLst>
              <a:ext uri="{FF2B5EF4-FFF2-40B4-BE49-F238E27FC236}">
                <a16:creationId xmlns:a16="http://schemas.microsoft.com/office/drawing/2014/main" id="{F8D35507-588D-07E1-FFBA-6251CE63E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87" b="2"/>
          <a:stretch/>
        </p:blipFill>
        <p:spPr bwMode="auto">
          <a:xfrm>
            <a:off x="633999" y="640081"/>
            <a:ext cx="6909801" cy="5314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A675BE-62DC-0E38-D6B7-FC9C2A059A57}"/>
              </a:ext>
            </a:extLst>
          </p:cNvPr>
          <p:cNvSpPr txBox="1"/>
          <p:nvPr/>
        </p:nvSpPr>
        <p:spPr>
          <a:xfrm>
            <a:off x="9982352" y="5486400"/>
            <a:ext cx="1681229" cy="369332"/>
          </a:xfrm>
          <a:prstGeom prst="rect">
            <a:avLst/>
          </a:prstGeom>
          <a:noFill/>
        </p:spPr>
        <p:txBody>
          <a:bodyPr wrap="none" rtlCol="0">
            <a:spAutoFit/>
          </a:bodyPr>
          <a:lstStyle/>
          <a:p>
            <a:r>
              <a:rPr lang="en-US" dirty="0"/>
              <a:t>DermNet 2008</a:t>
            </a:r>
          </a:p>
        </p:txBody>
      </p:sp>
    </p:spTree>
    <p:extLst>
      <p:ext uri="{BB962C8B-B14F-4D97-AF65-F5344CB8AC3E}">
        <p14:creationId xmlns:p14="http://schemas.microsoft.com/office/powerpoint/2010/main" val="250500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E4FB28-D425-4B2B-83EC-7F2C0FBDF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0ECF3FAC-3DAE-96E4-17B5-89F630D2B8E3}"/>
              </a:ext>
            </a:extLst>
          </p:cNvPr>
          <p:cNvPicPr>
            <a:picLocks noChangeAspect="1"/>
          </p:cNvPicPr>
          <p:nvPr/>
        </p:nvPicPr>
        <p:blipFill>
          <a:blip r:embed="rId2"/>
          <a:srcRect r="850"/>
          <a:stretch/>
        </p:blipFill>
        <p:spPr>
          <a:xfrm>
            <a:off x="20" y="3579"/>
            <a:ext cx="6014565" cy="6854421"/>
          </a:xfrm>
          <a:prstGeom prst="rect">
            <a:avLst/>
          </a:prstGeom>
        </p:spPr>
      </p:pic>
      <p:sp>
        <p:nvSpPr>
          <p:cNvPr id="12" name="Rectangle 11">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458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A29554-4B52-FD0E-1B25-2A9D2F7F20AB}"/>
              </a:ext>
            </a:extLst>
          </p:cNvPr>
          <p:cNvSpPr>
            <a:spLocks noGrp="1"/>
          </p:cNvSpPr>
          <p:nvPr>
            <p:ph type="title"/>
          </p:nvPr>
        </p:nvSpPr>
        <p:spPr>
          <a:xfrm>
            <a:off x="1021543" y="1480782"/>
            <a:ext cx="3971498" cy="3896436"/>
          </a:xfrm>
        </p:spPr>
        <p:txBody>
          <a:bodyPr anchor="ctr">
            <a:normAutofit/>
          </a:bodyPr>
          <a:lstStyle/>
          <a:p>
            <a:pPr algn="ctr"/>
            <a:r>
              <a:rPr lang="en-US" dirty="0">
                <a:solidFill>
                  <a:schemeClr val="tx1"/>
                </a:solidFill>
              </a:rPr>
              <a:t>Case 1</a:t>
            </a:r>
          </a:p>
        </p:txBody>
      </p:sp>
      <p:pic>
        <p:nvPicPr>
          <p:cNvPr id="5" name="Picture 4">
            <a:extLst>
              <a:ext uri="{FF2B5EF4-FFF2-40B4-BE49-F238E27FC236}">
                <a16:creationId xmlns:a16="http://schemas.microsoft.com/office/drawing/2014/main" id="{AEC686B9-22BD-5DFB-7AAE-FFE78B5C0983}"/>
              </a:ext>
            </a:extLst>
          </p:cNvPr>
          <p:cNvPicPr>
            <a:picLocks noChangeAspect="1"/>
          </p:cNvPicPr>
          <p:nvPr/>
        </p:nvPicPr>
        <p:blipFill>
          <a:blip r:embed="rId3"/>
          <a:srcRect t="11258" r="-3" b="1069"/>
          <a:stretch/>
        </p:blipFill>
        <p:spPr>
          <a:xfrm>
            <a:off x="6883401" y="803191"/>
            <a:ext cx="4516920" cy="2385915"/>
          </a:xfrm>
          <a:prstGeom prst="rect">
            <a:avLst/>
          </a:prstGeom>
        </p:spPr>
      </p:pic>
      <p:sp>
        <p:nvSpPr>
          <p:cNvPr id="3" name="Content Placeholder 2">
            <a:extLst>
              <a:ext uri="{FF2B5EF4-FFF2-40B4-BE49-F238E27FC236}">
                <a16:creationId xmlns:a16="http://schemas.microsoft.com/office/drawing/2014/main" id="{9B2318CB-8D76-2CAE-64CD-2C819A7B2DC0}"/>
              </a:ext>
            </a:extLst>
          </p:cNvPr>
          <p:cNvSpPr>
            <a:spLocks noGrp="1"/>
          </p:cNvSpPr>
          <p:nvPr>
            <p:ph idx="1"/>
          </p:nvPr>
        </p:nvSpPr>
        <p:spPr>
          <a:xfrm>
            <a:off x="6883401" y="3676052"/>
            <a:ext cx="4516920" cy="2375756"/>
          </a:xfrm>
        </p:spPr>
        <p:txBody>
          <a:bodyPr anchor="t">
            <a:normAutofit/>
          </a:bodyPr>
          <a:lstStyle/>
          <a:p>
            <a:r>
              <a:rPr lang="en-US" sz="2000" dirty="0"/>
              <a:t>Case 1</a:t>
            </a:r>
          </a:p>
          <a:p>
            <a:r>
              <a:rPr lang="en-US" sz="1800" dirty="0">
                <a:solidFill>
                  <a:srgbClr val="FFFFFF"/>
                </a:solidFill>
                <a:effectLst/>
                <a:latin typeface="RobotoCondensed"/>
              </a:rPr>
              <a:t>A 48-year-old male patient is sent by his barber with concerns about a new mole on the scalp. </a:t>
            </a:r>
            <a:endParaRPr lang="en-US" sz="2000" dirty="0"/>
          </a:p>
          <a:p>
            <a:r>
              <a:rPr lang="en-US" sz="1800" b="1" dirty="0">
                <a:solidFill>
                  <a:srgbClr val="FFFFFF"/>
                </a:solidFill>
                <a:effectLst/>
                <a:latin typeface="RobotoCondensed"/>
              </a:rPr>
              <a:t>What is your diagnosis?</a:t>
            </a:r>
            <a:endParaRPr lang="en-US" sz="2000" dirty="0"/>
          </a:p>
          <a:p>
            <a:endParaRPr lang="en-US" sz="2000" dirty="0"/>
          </a:p>
        </p:txBody>
      </p:sp>
      <p:sp>
        <p:nvSpPr>
          <p:cNvPr id="6" name="TextBox 5">
            <a:extLst>
              <a:ext uri="{FF2B5EF4-FFF2-40B4-BE49-F238E27FC236}">
                <a16:creationId xmlns:a16="http://schemas.microsoft.com/office/drawing/2014/main" id="{56EDAA12-B536-6C07-5545-BC3FCB426209}"/>
              </a:ext>
            </a:extLst>
          </p:cNvPr>
          <p:cNvSpPr txBox="1"/>
          <p:nvPr/>
        </p:nvSpPr>
        <p:spPr>
          <a:xfrm>
            <a:off x="10137422" y="6051808"/>
            <a:ext cx="1867691" cy="369332"/>
          </a:xfrm>
          <a:prstGeom prst="rect">
            <a:avLst/>
          </a:prstGeom>
          <a:noFill/>
        </p:spPr>
        <p:txBody>
          <a:bodyPr wrap="none" rtlCol="0">
            <a:spAutoFit/>
          </a:bodyPr>
          <a:lstStyle/>
          <a:p>
            <a:r>
              <a:rPr lang="en-US" dirty="0" err="1"/>
              <a:t>HealthCert</a:t>
            </a:r>
            <a:r>
              <a:rPr lang="en-US" dirty="0"/>
              <a:t> 2024</a:t>
            </a:r>
          </a:p>
        </p:txBody>
      </p:sp>
    </p:spTree>
    <p:extLst>
      <p:ext uri="{BB962C8B-B14F-4D97-AF65-F5344CB8AC3E}">
        <p14:creationId xmlns:p14="http://schemas.microsoft.com/office/powerpoint/2010/main" val="4206293416"/>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69A5D-701C-CB89-4EB0-97D34668EC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B4EC95C-6F1A-6BAC-9B55-8F2EEC1406DC}"/>
              </a:ext>
            </a:extLst>
          </p:cNvPr>
          <p:cNvPicPr>
            <a:picLocks noChangeAspect="1"/>
          </p:cNvPicPr>
          <p:nvPr/>
        </p:nvPicPr>
        <p:blipFill>
          <a:blip r:embed="rId2"/>
          <a:srcRect r="850"/>
          <a:stretch/>
        </p:blipFill>
        <p:spPr>
          <a:xfrm>
            <a:off x="20" y="3579"/>
            <a:ext cx="6014565" cy="6854421"/>
          </a:xfrm>
          <a:prstGeom prst="rect">
            <a:avLst/>
          </a:prstGeom>
        </p:spPr>
      </p:pic>
      <p:sp>
        <p:nvSpPr>
          <p:cNvPr id="2" name="Title 1">
            <a:extLst>
              <a:ext uri="{FF2B5EF4-FFF2-40B4-BE49-F238E27FC236}">
                <a16:creationId xmlns:a16="http://schemas.microsoft.com/office/drawing/2014/main" id="{4FCA6C17-EAA2-8B95-B5CE-5C12BBB466E1}"/>
              </a:ext>
            </a:extLst>
          </p:cNvPr>
          <p:cNvSpPr>
            <a:spLocks noGrp="1"/>
          </p:cNvSpPr>
          <p:nvPr>
            <p:ph type="title"/>
          </p:nvPr>
        </p:nvSpPr>
        <p:spPr>
          <a:xfrm>
            <a:off x="1021543" y="1480782"/>
            <a:ext cx="3971498" cy="3896436"/>
          </a:xfrm>
        </p:spPr>
        <p:txBody>
          <a:bodyPr anchor="ctr">
            <a:normAutofit/>
          </a:bodyPr>
          <a:lstStyle/>
          <a:p>
            <a:pPr algn="ctr"/>
            <a:r>
              <a:rPr lang="en-US" dirty="0">
                <a:solidFill>
                  <a:schemeClr val="bg1"/>
                </a:solidFill>
              </a:rPr>
              <a:t>Case 1</a:t>
            </a:r>
          </a:p>
        </p:txBody>
      </p:sp>
      <p:pic>
        <p:nvPicPr>
          <p:cNvPr id="5" name="Picture 4">
            <a:extLst>
              <a:ext uri="{FF2B5EF4-FFF2-40B4-BE49-F238E27FC236}">
                <a16:creationId xmlns:a16="http://schemas.microsoft.com/office/drawing/2014/main" id="{86589F13-9141-33AE-D631-D2EC0796E8FD}"/>
              </a:ext>
            </a:extLst>
          </p:cNvPr>
          <p:cNvPicPr>
            <a:picLocks noChangeAspect="1"/>
          </p:cNvPicPr>
          <p:nvPr/>
        </p:nvPicPr>
        <p:blipFill>
          <a:blip r:embed="rId3"/>
          <a:srcRect t="11258" r="-3" b="1069"/>
          <a:stretch/>
        </p:blipFill>
        <p:spPr>
          <a:xfrm>
            <a:off x="6883401" y="803191"/>
            <a:ext cx="4516920" cy="2385915"/>
          </a:xfrm>
          <a:prstGeom prst="rect">
            <a:avLst/>
          </a:prstGeom>
        </p:spPr>
      </p:pic>
      <p:sp>
        <p:nvSpPr>
          <p:cNvPr id="3" name="Content Placeholder 2">
            <a:extLst>
              <a:ext uri="{FF2B5EF4-FFF2-40B4-BE49-F238E27FC236}">
                <a16:creationId xmlns:a16="http://schemas.microsoft.com/office/drawing/2014/main" id="{2A6677E5-FA9D-3A8B-D616-58A19BD6A67E}"/>
              </a:ext>
            </a:extLst>
          </p:cNvPr>
          <p:cNvSpPr>
            <a:spLocks noGrp="1"/>
          </p:cNvSpPr>
          <p:nvPr>
            <p:ph idx="1"/>
          </p:nvPr>
        </p:nvSpPr>
        <p:spPr>
          <a:xfrm>
            <a:off x="6883401" y="3676052"/>
            <a:ext cx="4516920" cy="2375756"/>
          </a:xfrm>
        </p:spPr>
        <p:txBody>
          <a:bodyPr anchor="t">
            <a:normAutofit/>
          </a:bodyPr>
          <a:lstStyle/>
          <a:p>
            <a:r>
              <a:rPr lang="en-US" sz="2000" dirty="0"/>
              <a:t>Answer: Melanoma In-situ </a:t>
            </a:r>
          </a:p>
          <a:p>
            <a:r>
              <a:rPr lang="en-US" sz="1800" dirty="0">
                <a:solidFill>
                  <a:srgbClr val="FFFFFF"/>
                </a:solidFill>
                <a:effectLst/>
                <a:latin typeface="RobotoCondensed"/>
              </a:rPr>
              <a:t>A 48-year-old male patient is sent by his barber with concerns about a new mole on the scalp. </a:t>
            </a:r>
            <a:endParaRPr lang="en-US" sz="2000" dirty="0"/>
          </a:p>
          <a:p>
            <a:r>
              <a:rPr lang="en-US" sz="1800" b="1" dirty="0">
                <a:solidFill>
                  <a:srgbClr val="FFFFFF"/>
                </a:solidFill>
                <a:effectLst/>
                <a:latin typeface="RobotoCondensed"/>
              </a:rPr>
              <a:t>What is your diagnosis?</a:t>
            </a:r>
            <a:endParaRPr lang="en-US" sz="2000" dirty="0"/>
          </a:p>
          <a:p>
            <a:endParaRPr lang="en-US" sz="2000" dirty="0"/>
          </a:p>
        </p:txBody>
      </p:sp>
      <p:sp>
        <p:nvSpPr>
          <p:cNvPr id="7" name="TextBox 6">
            <a:extLst>
              <a:ext uri="{FF2B5EF4-FFF2-40B4-BE49-F238E27FC236}">
                <a16:creationId xmlns:a16="http://schemas.microsoft.com/office/drawing/2014/main" id="{132699D7-8D7F-BBD9-2DD9-2563A388AB12}"/>
              </a:ext>
            </a:extLst>
          </p:cNvPr>
          <p:cNvSpPr txBox="1"/>
          <p:nvPr/>
        </p:nvSpPr>
        <p:spPr>
          <a:xfrm>
            <a:off x="10250312" y="5867142"/>
            <a:ext cx="6096000" cy="369332"/>
          </a:xfrm>
          <a:prstGeom prst="rect">
            <a:avLst/>
          </a:prstGeom>
          <a:noFill/>
        </p:spPr>
        <p:txBody>
          <a:bodyPr wrap="square">
            <a:spAutoFit/>
          </a:bodyPr>
          <a:lstStyle/>
          <a:p>
            <a:r>
              <a:rPr lang="en-US" dirty="0" err="1"/>
              <a:t>HealthCert</a:t>
            </a:r>
            <a:r>
              <a:rPr lang="en-US" dirty="0"/>
              <a:t> 2024</a:t>
            </a:r>
          </a:p>
        </p:txBody>
      </p:sp>
    </p:spTree>
    <p:extLst>
      <p:ext uri="{BB962C8B-B14F-4D97-AF65-F5344CB8AC3E}">
        <p14:creationId xmlns:p14="http://schemas.microsoft.com/office/powerpoint/2010/main" val="24936941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E4FB28-D425-4B2B-83EC-7F2C0FBDF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F4684ED9-3304-1A46-1EAD-680820C0140C}"/>
              </a:ext>
            </a:extLst>
          </p:cNvPr>
          <p:cNvPicPr>
            <a:picLocks noChangeAspect="1"/>
          </p:cNvPicPr>
          <p:nvPr/>
        </p:nvPicPr>
        <p:blipFill>
          <a:blip r:embed="rId2"/>
          <a:srcRect r="-1" b="5409"/>
          <a:stretch/>
        </p:blipFill>
        <p:spPr>
          <a:xfrm>
            <a:off x="20" y="3579"/>
            <a:ext cx="6014565" cy="6854421"/>
          </a:xfrm>
          <a:prstGeom prst="rect">
            <a:avLst/>
          </a:prstGeom>
        </p:spPr>
      </p:pic>
      <p:sp>
        <p:nvSpPr>
          <p:cNvPr id="12" name="Rectangle 11">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458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CEE230-37C0-F628-FDCF-56595C4462A7}"/>
              </a:ext>
            </a:extLst>
          </p:cNvPr>
          <p:cNvSpPr>
            <a:spLocks noGrp="1"/>
          </p:cNvSpPr>
          <p:nvPr>
            <p:ph type="title"/>
          </p:nvPr>
        </p:nvSpPr>
        <p:spPr>
          <a:xfrm>
            <a:off x="1021543" y="1480782"/>
            <a:ext cx="3971498" cy="3896436"/>
          </a:xfrm>
        </p:spPr>
        <p:txBody>
          <a:bodyPr anchor="ctr">
            <a:normAutofit/>
          </a:bodyPr>
          <a:lstStyle/>
          <a:p>
            <a:pPr algn="ctr"/>
            <a:r>
              <a:rPr lang="en-US" dirty="0">
                <a:solidFill>
                  <a:schemeClr val="tx1"/>
                </a:solidFill>
              </a:rPr>
              <a:t>Case 2</a:t>
            </a:r>
          </a:p>
        </p:txBody>
      </p:sp>
      <p:pic>
        <p:nvPicPr>
          <p:cNvPr id="4" name="Picture 3">
            <a:extLst>
              <a:ext uri="{FF2B5EF4-FFF2-40B4-BE49-F238E27FC236}">
                <a16:creationId xmlns:a16="http://schemas.microsoft.com/office/drawing/2014/main" id="{0D87DD77-9C4D-C258-B4F5-693091C31124}"/>
              </a:ext>
            </a:extLst>
          </p:cNvPr>
          <p:cNvPicPr>
            <a:picLocks noChangeAspect="1"/>
          </p:cNvPicPr>
          <p:nvPr/>
        </p:nvPicPr>
        <p:blipFill>
          <a:blip r:embed="rId3"/>
          <a:srcRect t="19827" r="-3" b="9507"/>
          <a:stretch/>
        </p:blipFill>
        <p:spPr>
          <a:xfrm>
            <a:off x="6883401" y="803191"/>
            <a:ext cx="4516920" cy="2385915"/>
          </a:xfrm>
          <a:prstGeom prst="rect">
            <a:avLst/>
          </a:prstGeom>
        </p:spPr>
      </p:pic>
      <p:sp>
        <p:nvSpPr>
          <p:cNvPr id="3" name="Content Placeholder 2">
            <a:extLst>
              <a:ext uri="{FF2B5EF4-FFF2-40B4-BE49-F238E27FC236}">
                <a16:creationId xmlns:a16="http://schemas.microsoft.com/office/drawing/2014/main" id="{7061496E-DB13-6592-5659-978708F84F04}"/>
              </a:ext>
            </a:extLst>
          </p:cNvPr>
          <p:cNvSpPr>
            <a:spLocks noGrp="1"/>
          </p:cNvSpPr>
          <p:nvPr>
            <p:ph idx="1"/>
          </p:nvPr>
        </p:nvSpPr>
        <p:spPr>
          <a:xfrm>
            <a:off x="6883401" y="3676052"/>
            <a:ext cx="4516920" cy="2375756"/>
          </a:xfrm>
        </p:spPr>
        <p:txBody>
          <a:bodyPr anchor="t">
            <a:normAutofit/>
          </a:bodyPr>
          <a:lstStyle/>
          <a:p>
            <a:pPr>
              <a:lnSpc>
                <a:spcPct val="110000"/>
              </a:lnSpc>
            </a:pPr>
            <a:r>
              <a:rPr lang="en-US" sz="1400" b="1" dirty="0">
                <a:effectLst/>
                <a:latin typeface="RobotoCondensed"/>
              </a:rPr>
              <a:t>CASE DETAILS </a:t>
            </a:r>
            <a:endParaRPr lang="en-US" sz="1400" dirty="0"/>
          </a:p>
          <a:p>
            <a:pPr>
              <a:lnSpc>
                <a:spcPct val="110000"/>
              </a:lnSpc>
            </a:pPr>
            <a:r>
              <a:rPr lang="en-US" sz="1400" dirty="0">
                <a:effectLst/>
                <a:latin typeface="RobotoCondensed"/>
              </a:rPr>
              <a:t>A 75-year-old man who has a previous history of one melanoma and 10+ non-melanoma skin cancers presents for a routine skin check. </a:t>
            </a:r>
            <a:endParaRPr lang="en-US" sz="1400" dirty="0"/>
          </a:p>
          <a:p>
            <a:pPr>
              <a:lnSpc>
                <a:spcPct val="110000"/>
              </a:lnSpc>
            </a:pPr>
            <a:r>
              <a:rPr lang="en-US" sz="1400" dirty="0">
                <a:effectLst/>
                <a:latin typeface="RobotoCondensed"/>
              </a:rPr>
              <a:t>This lesion is found on his arm. </a:t>
            </a:r>
            <a:endParaRPr lang="en-US" sz="1400" dirty="0"/>
          </a:p>
          <a:p>
            <a:pPr>
              <a:lnSpc>
                <a:spcPct val="110000"/>
              </a:lnSpc>
            </a:pPr>
            <a:r>
              <a:rPr lang="en-US" sz="1400" b="1" dirty="0">
                <a:effectLst/>
                <a:latin typeface="RobotoCondensed"/>
              </a:rPr>
              <a:t>What is your diagnosis?</a:t>
            </a:r>
            <a:endParaRPr lang="en-US" sz="1400" dirty="0"/>
          </a:p>
          <a:p>
            <a:pPr>
              <a:lnSpc>
                <a:spcPct val="110000"/>
              </a:lnSpc>
            </a:pPr>
            <a:endParaRPr lang="en-US" sz="1400" dirty="0"/>
          </a:p>
        </p:txBody>
      </p:sp>
      <p:sp>
        <p:nvSpPr>
          <p:cNvPr id="7" name="TextBox 6">
            <a:extLst>
              <a:ext uri="{FF2B5EF4-FFF2-40B4-BE49-F238E27FC236}">
                <a16:creationId xmlns:a16="http://schemas.microsoft.com/office/drawing/2014/main" id="{D94A640E-5CF6-049D-0B5A-E8F859A6B2EB}"/>
              </a:ext>
            </a:extLst>
          </p:cNvPr>
          <p:cNvSpPr txBox="1"/>
          <p:nvPr/>
        </p:nvSpPr>
        <p:spPr>
          <a:xfrm>
            <a:off x="9821333" y="6012292"/>
            <a:ext cx="6096000" cy="369332"/>
          </a:xfrm>
          <a:prstGeom prst="rect">
            <a:avLst/>
          </a:prstGeom>
          <a:noFill/>
        </p:spPr>
        <p:txBody>
          <a:bodyPr wrap="square">
            <a:spAutoFit/>
          </a:bodyPr>
          <a:lstStyle/>
          <a:p>
            <a:r>
              <a:rPr lang="en-US" dirty="0" err="1"/>
              <a:t>HealthCert</a:t>
            </a:r>
            <a:r>
              <a:rPr lang="en-US" dirty="0"/>
              <a:t> 2024</a:t>
            </a:r>
          </a:p>
        </p:txBody>
      </p:sp>
    </p:spTree>
    <p:extLst>
      <p:ext uri="{BB962C8B-B14F-4D97-AF65-F5344CB8AC3E}">
        <p14:creationId xmlns:p14="http://schemas.microsoft.com/office/powerpoint/2010/main" val="2652586998"/>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B1D74-83C6-1F02-8AB9-E33EF534A9B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BBF090-E9C6-A8A1-5471-44F42AF37DEB}"/>
              </a:ext>
            </a:extLst>
          </p:cNvPr>
          <p:cNvPicPr>
            <a:picLocks noChangeAspect="1"/>
          </p:cNvPicPr>
          <p:nvPr/>
        </p:nvPicPr>
        <p:blipFill>
          <a:blip r:embed="rId2"/>
          <a:srcRect r="-1" b="5409"/>
          <a:stretch/>
        </p:blipFill>
        <p:spPr>
          <a:xfrm>
            <a:off x="20" y="3579"/>
            <a:ext cx="6014565" cy="6854421"/>
          </a:xfrm>
          <a:prstGeom prst="rect">
            <a:avLst/>
          </a:prstGeom>
        </p:spPr>
      </p:pic>
      <p:sp>
        <p:nvSpPr>
          <p:cNvPr id="2" name="Title 1">
            <a:extLst>
              <a:ext uri="{FF2B5EF4-FFF2-40B4-BE49-F238E27FC236}">
                <a16:creationId xmlns:a16="http://schemas.microsoft.com/office/drawing/2014/main" id="{63CBE9C1-8BEA-96A7-1E35-3E113BF9798C}"/>
              </a:ext>
            </a:extLst>
          </p:cNvPr>
          <p:cNvSpPr>
            <a:spLocks noGrp="1"/>
          </p:cNvSpPr>
          <p:nvPr>
            <p:ph type="title"/>
          </p:nvPr>
        </p:nvSpPr>
        <p:spPr>
          <a:xfrm>
            <a:off x="1021543" y="1480782"/>
            <a:ext cx="3971498" cy="3896436"/>
          </a:xfrm>
        </p:spPr>
        <p:txBody>
          <a:bodyPr anchor="ctr">
            <a:normAutofit/>
          </a:bodyPr>
          <a:lstStyle/>
          <a:p>
            <a:pPr algn="ctr"/>
            <a:r>
              <a:rPr lang="en-US" dirty="0">
                <a:solidFill>
                  <a:schemeClr val="tx1"/>
                </a:solidFill>
              </a:rPr>
              <a:t>Case 2</a:t>
            </a:r>
          </a:p>
        </p:txBody>
      </p:sp>
      <p:pic>
        <p:nvPicPr>
          <p:cNvPr id="4" name="Picture 3">
            <a:extLst>
              <a:ext uri="{FF2B5EF4-FFF2-40B4-BE49-F238E27FC236}">
                <a16:creationId xmlns:a16="http://schemas.microsoft.com/office/drawing/2014/main" id="{8DD5ACFF-22CE-090C-6236-7C5691C366B7}"/>
              </a:ext>
            </a:extLst>
          </p:cNvPr>
          <p:cNvPicPr>
            <a:picLocks noChangeAspect="1"/>
          </p:cNvPicPr>
          <p:nvPr/>
        </p:nvPicPr>
        <p:blipFill>
          <a:blip r:embed="rId3"/>
          <a:srcRect t="19827" r="-3" b="9507"/>
          <a:stretch/>
        </p:blipFill>
        <p:spPr>
          <a:xfrm>
            <a:off x="6883401" y="803191"/>
            <a:ext cx="4516920" cy="2385915"/>
          </a:xfrm>
          <a:prstGeom prst="rect">
            <a:avLst/>
          </a:prstGeom>
        </p:spPr>
      </p:pic>
      <p:sp>
        <p:nvSpPr>
          <p:cNvPr id="3" name="Content Placeholder 2">
            <a:extLst>
              <a:ext uri="{FF2B5EF4-FFF2-40B4-BE49-F238E27FC236}">
                <a16:creationId xmlns:a16="http://schemas.microsoft.com/office/drawing/2014/main" id="{8A71C4D4-D35A-42DB-1689-41CFEB50E31B}"/>
              </a:ext>
            </a:extLst>
          </p:cNvPr>
          <p:cNvSpPr>
            <a:spLocks noGrp="1"/>
          </p:cNvSpPr>
          <p:nvPr>
            <p:ph idx="1"/>
          </p:nvPr>
        </p:nvSpPr>
        <p:spPr>
          <a:xfrm>
            <a:off x="6883401" y="3676052"/>
            <a:ext cx="4516920" cy="2375756"/>
          </a:xfrm>
        </p:spPr>
        <p:txBody>
          <a:bodyPr anchor="t">
            <a:normAutofit/>
          </a:bodyPr>
          <a:lstStyle/>
          <a:p>
            <a:pPr marL="0" indent="0">
              <a:lnSpc>
                <a:spcPct val="110000"/>
              </a:lnSpc>
              <a:buNone/>
            </a:pPr>
            <a:r>
              <a:rPr lang="en-US" sz="2000" dirty="0">
                <a:solidFill>
                  <a:schemeClr val="tx1">
                    <a:lumMod val="85000"/>
                    <a:lumOff val="15000"/>
                  </a:schemeClr>
                </a:solidFill>
              </a:rPr>
              <a:t>Answer: </a:t>
            </a:r>
            <a:r>
              <a:rPr lang="en-US" sz="2000" dirty="0">
                <a:solidFill>
                  <a:schemeClr val="tx1">
                    <a:lumMod val="85000"/>
                    <a:lumOff val="15000"/>
                  </a:schemeClr>
                </a:solidFill>
                <a:effectLst/>
              </a:rPr>
              <a:t>lentiginous melanoma in situ </a:t>
            </a:r>
            <a:endParaRPr lang="en-US" sz="2000" dirty="0">
              <a:solidFill>
                <a:schemeClr val="tx1">
                  <a:lumMod val="85000"/>
                  <a:lumOff val="15000"/>
                </a:schemeClr>
              </a:solidFill>
            </a:endParaRPr>
          </a:p>
          <a:p>
            <a:pPr marL="0" indent="0">
              <a:lnSpc>
                <a:spcPct val="110000"/>
              </a:lnSpc>
              <a:buNone/>
            </a:pPr>
            <a:endParaRPr lang="en-US" sz="1400" dirty="0"/>
          </a:p>
        </p:txBody>
      </p:sp>
      <p:sp>
        <p:nvSpPr>
          <p:cNvPr id="7" name="TextBox 6">
            <a:extLst>
              <a:ext uri="{FF2B5EF4-FFF2-40B4-BE49-F238E27FC236}">
                <a16:creationId xmlns:a16="http://schemas.microsoft.com/office/drawing/2014/main" id="{F09D46B0-B503-7C0E-E763-4C01D4CABDBC}"/>
              </a:ext>
            </a:extLst>
          </p:cNvPr>
          <p:cNvSpPr txBox="1"/>
          <p:nvPr/>
        </p:nvSpPr>
        <p:spPr>
          <a:xfrm>
            <a:off x="10250311" y="6025943"/>
            <a:ext cx="6096000" cy="369332"/>
          </a:xfrm>
          <a:prstGeom prst="rect">
            <a:avLst/>
          </a:prstGeom>
          <a:noFill/>
        </p:spPr>
        <p:txBody>
          <a:bodyPr wrap="square">
            <a:spAutoFit/>
          </a:bodyPr>
          <a:lstStyle/>
          <a:p>
            <a:r>
              <a:rPr lang="en-US" dirty="0" err="1"/>
              <a:t>HealthCert</a:t>
            </a:r>
            <a:r>
              <a:rPr lang="en-US" dirty="0"/>
              <a:t> 2024</a:t>
            </a:r>
          </a:p>
        </p:txBody>
      </p:sp>
    </p:spTree>
    <p:extLst>
      <p:ext uri="{BB962C8B-B14F-4D97-AF65-F5344CB8AC3E}">
        <p14:creationId xmlns:p14="http://schemas.microsoft.com/office/powerpoint/2010/main" val="29644850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4E4FB28-D425-4B2B-83EC-7F2C0FBDF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Content Placeholder 3" descr="A close up of a person's skin&#10;&#10;Description automatically generated">
            <a:extLst>
              <a:ext uri="{FF2B5EF4-FFF2-40B4-BE49-F238E27FC236}">
                <a16:creationId xmlns:a16="http://schemas.microsoft.com/office/drawing/2014/main" id="{10AF4D7D-CF24-6086-99B5-2C1D662CF111}"/>
              </a:ext>
            </a:extLst>
          </p:cNvPr>
          <p:cNvPicPr>
            <a:picLocks noChangeAspect="1"/>
          </p:cNvPicPr>
          <p:nvPr/>
        </p:nvPicPr>
        <p:blipFill>
          <a:blip r:embed="rId2"/>
          <a:srcRect t="852" r="-1" b="-1"/>
          <a:stretch/>
        </p:blipFill>
        <p:spPr>
          <a:xfrm>
            <a:off x="20" y="3579"/>
            <a:ext cx="6014565" cy="6854421"/>
          </a:xfrm>
          <a:prstGeom prst="rect">
            <a:avLst/>
          </a:prstGeom>
        </p:spPr>
      </p:pic>
      <p:sp>
        <p:nvSpPr>
          <p:cNvPr id="14" name="Rectangle 13">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458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F98A85-FAC4-232F-13D2-595BF3574418}"/>
              </a:ext>
            </a:extLst>
          </p:cNvPr>
          <p:cNvSpPr>
            <a:spLocks noGrp="1"/>
          </p:cNvSpPr>
          <p:nvPr>
            <p:ph type="title"/>
          </p:nvPr>
        </p:nvSpPr>
        <p:spPr>
          <a:xfrm>
            <a:off x="1021543" y="1480782"/>
            <a:ext cx="3971498" cy="3896436"/>
          </a:xfrm>
        </p:spPr>
        <p:txBody>
          <a:bodyPr anchor="ctr">
            <a:normAutofit/>
          </a:bodyPr>
          <a:lstStyle/>
          <a:p>
            <a:pPr algn="ctr"/>
            <a:r>
              <a:rPr lang="en-US">
                <a:solidFill>
                  <a:schemeClr val="tx1"/>
                </a:solidFill>
              </a:rPr>
              <a:t>Case 3</a:t>
            </a:r>
          </a:p>
        </p:txBody>
      </p:sp>
      <p:pic>
        <p:nvPicPr>
          <p:cNvPr id="5" name="Picture 4" descr="A red spot on a white surface&#10;&#10;Description automatically generated">
            <a:extLst>
              <a:ext uri="{FF2B5EF4-FFF2-40B4-BE49-F238E27FC236}">
                <a16:creationId xmlns:a16="http://schemas.microsoft.com/office/drawing/2014/main" id="{93A9E4DE-B335-2B93-FC8C-86E75B3420A5}"/>
              </a:ext>
            </a:extLst>
          </p:cNvPr>
          <p:cNvPicPr>
            <a:picLocks noChangeAspect="1"/>
          </p:cNvPicPr>
          <p:nvPr/>
        </p:nvPicPr>
        <p:blipFill>
          <a:blip r:embed="rId3"/>
          <a:srcRect t="10456" r="-3" b="20268"/>
          <a:stretch/>
        </p:blipFill>
        <p:spPr>
          <a:xfrm>
            <a:off x="6883401" y="803191"/>
            <a:ext cx="4516920" cy="2385915"/>
          </a:xfrm>
          <a:prstGeom prst="rect">
            <a:avLst/>
          </a:prstGeom>
        </p:spPr>
      </p:pic>
      <p:sp>
        <p:nvSpPr>
          <p:cNvPr id="9" name="Content Placeholder 8">
            <a:extLst>
              <a:ext uri="{FF2B5EF4-FFF2-40B4-BE49-F238E27FC236}">
                <a16:creationId xmlns:a16="http://schemas.microsoft.com/office/drawing/2014/main" id="{8B57F229-F186-9109-7A33-EBACD4711730}"/>
              </a:ext>
            </a:extLst>
          </p:cNvPr>
          <p:cNvSpPr>
            <a:spLocks noGrp="1"/>
          </p:cNvSpPr>
          <p:nvPr>
            <p:ph idx="1"/>
          </p:nvPr>
        </p:nvSpPr>
        <p:spPr>
          <a:xfrm>
            <a:off x="6883401" y="3676052"/>
            <a:ext cx="4516920" cy="2375756"/>
          </a:xfrm>
        </p:spPr>
        <p:txBody>
          <a:bodyPr anchor="t">
            <a:normAutofit/>
          </a:bodyPr>
          <a:lstStyle/>
          <a:p>
            <a:r>
              <a:rPr lang="en-US" sz="1800" b="1" dirty="0">
                <a:solidFill>
                  <a:srgbClr val="FFFFFF"/>
                </a:solidFill>
                <a:effectLst/>
                <a:latin typeface="RobotoCondensed"/>
              </a:rPr>
              <a:t>CASE DETAILS </a:t>
            </a:r>
            <a:endParaRPr lang="en-US" sz="2000" dirty="0"/>
          </a:p>
          <a:p>
            <a:r>
              <a:rPr lang="en-US" sz="1800" dirty="0">
                <a:solidFill>
                  <a:srgbClr val="FFFFFF"/>
                </a:solidFill>
                <a:effectLst/>
                <a:latin typeface="RobotoCondensed"/>
              </a:rPr>
              <a:t>A 52-year-old male patient who works as a builder presents for a routine skin cancer check. </a:t>
            </a:r>
            <a:endParaRPr lang="en-US" sz="2000" dirty="0"/>
          </a:p>
          <a:p>
            <a:r>
              <a:rPr lang="en-US" sz="1800" dirty="0">
                <a:solidFill>
                  <a:srgbClr val="FFFFFF"/>
                </a:solidFill>
                <a:effectLst/>
                <a:latin typeface="RobotoCondensed"/>
              </a:rPr>
              <a:t>This lesion is found on his right mid-back. </a:t>
            </a:r>
            <a:endParaRPr lang="en-US" sz="2000" dirty="0"/>
          </a:p>
          <a:p>
            <a:endParaRPr lang="en-US" sz="2000" dirty="0"/>
          </a:p>
        </p:txBody>
      </p:sp>
      <p:sp>
        <p:nvSpPr>
          <p:cNvPr id="6" name="TextBox 5">
            <a:extLst>
              <a:ext uri="{FF2B5EF4-FFF2-40B4-BE49-F238E27FC236}">
                <a16:creationId xmlns:a16="http://schemas.microsoft.com/office/drawing/2014/main" id="{96F392AF-DC99-3D22-F138-867DCE9E7800}"/>
              </a:ext>
            </a:extLst>
          </p:cNvPr>
          <p:cNvSpPr txBox="1"/>
          <p:nvPr/>
        </p:nvSpPr>
        <p:spPr>
          <a:xfrm>
            <a:off x="9832622" y="6169422"/>
            <a:ext cx="6096000" cy="369332"/>
          </a:xfrm>
          <a:prstGeom prst="rect">
            <a:avLst/>
          </a:prstGeom>
          <a:noFill/>
        </p:spPr>
        <p:txBody>
          <a:bodyPr wrap="square">
            <a:spAutoFit/>
          </a:bodyPr>
          <a:lstStyle/>
          <a:p>
            <a:r>
              <a:rPr lang="en-US" dirty="0" err="1"/>
              <a:t>HealthCert</a:t>
            </a:r>
            <a:r>
              <a:rPr lang="en-US" dirty="0"/>
              <a:t> 2024</a:t>
            </a:r>
          </a:p>
        </p:txBody>
      </p:sp>
    </p:spTree>
    <p:extLst>
      <p:ext uri="{BB962C8B-B14F-4D97-AF65-F5344CB8AC3E}">
        <p14:creationId xmlns:p14="http://schemas.microsoft.com/office/powerpoint/2010/main" val="3785026812"/>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E3259-D1B0-513C-1C41-28F4B04B31C8}"/>
            </a:ext>
          </a:extLst>
        </p:cNvPr>
        <p:cNvGrpSpPr/>
        <p:nvPr/>
      </p:nvGrpSpPr>
      <p:grpSpPr>
        <a:xfrm>
          <a:off x="0" y="0"/>
          <a:ext cx="0" cy="0"/>
          <a:chOff x="0" y="0"/>
          <a:chExt cx="0" cy="0"/>
        </a:xfrm>
      </p:grpSpPr>
      <p:pic>
        <p:nvPicPr>
          <p:cNvPr id="4" name="Content Placeholder 3" descr="A close up of a person's skin&#10;&#10;Description automatically generated">
            <a:extLst>
              <a:ext uri="{FF2B5EF4-FFF2-40B4-BE49-F238E27FC236}">
                <a16:creationId xmlns:a16="http://schemas.microsoft.com/office/drawing/2014/main" id="{FA779958-2128-B878-7CF5-6BDC9EB12A2B}"/>
              </a:ext>
            </a:extLst>
          </p:cNvPr>
          <p:cNvPicPr>
            <a:picLocks noChangeAspect="1"/>
          </p:cNvPicPr>
          <p:nvPr/>
        </p:nvPicPr>
        <p:blipFill>
          <a:blip r:embed="rId2"/>
          <a:srcRect t="852" r="-1" b="-1"/>
          <a:stretch/>
        </p:blipFill>
        <p:spPr>
          <a:xfrm>
            <a:off x="20" y="3579"/>
            <a:ext cx="6014565" cy="6854421"/>
          </a:xfrm>
          <a:prstGeom prst="rect">
            <a:avLst/>
          </a:prstGeom>
        </p:spPr>
      </p:pic>
      <p:sp>
        <p:nvSpPr>
          <p:cNvPr id="2" name="Title 1">
            <a:extLst>
              <a:ext uri="{FF2B5EF4-FFF2-40B4-BE49-F238E27FC236}">
                <a16:creationId xmlns:a16="http://schemas.microsoft.com/office/drawing/2014/main" id="{DCB06264-C3AB-D385-B786-8AF3B78DE0B6}"/>
              </a:ext>
            </a:extLst>
          </p:cNvPr>
          <p:cNvSpPr>
            <a:spLocks noGrp="1"/>
          </p:cNvSpPr>
          <p:nvPr>
            <p:ph type="title"/>
          </p:nvPr>
        </p:nvSpPr>
        <p:spPr>
          <a:xfrm>
            <a:off x="942520" y="363182"/>
            <a:ext cx="3971498" cy="3896436"/>
          </a:xfrm>
        </p:spPr>
        <p:txBody>
          <a:bodyPr anchor="ctr">
            <a:normAutofit/>
          </a:bodyPr>
          <a:lstStyle/>
          <a:p>
            <a:pPr algn="ctr"/>
            <a:r>
              <a:rPr lang="en-US" b="1" dirty="0">
                <a:solidFill>
                  <a:schemeClr val="bg1"/>
                </a:solidFill>
              </a:rPr>
              <a:t>Case 3</a:t>
            </a:r>
          </a:p>
        </p:txBody>
      </p:sp>
      <p:pic>
        <p:nvPicPr>
          <p:cNvPr id="5" name="Picture 4" descr="A red spot on a white surface&#10;&#10;Description automatically generated">
            <a:extLst>
              <a:ext uri="{FF2B5EF4-FFF2-40B4-BE49-F238E27FC236}">
                <a16:creationId xmlns:a16="http://schemas.microsoft.com/office/drawing/2014/main" id="{A964C1F9-2D14-8B9F-93F7-056BB77D01A4}"/>
              </a:ext>
            </a:extLst>
          </p:cNvPr>
          <p:cNvPicPr>
            <a:picLocks noChangeAspect="1"/>
          </p:cNvPicPr>
          <p:nvPr/>
        </p:nvPicPr>
        <p:blipFill>
          <a:blip r:embed="rId3"/>
          <a:srcRect t="10456" r="-3" b="20268"/>
          <a:stretch/>
        </p:blipFill>
        <p:spPr>
          <a:xfrm>
            <a:off x="6883401" y="803191"/>
            <a:ext cx="4516920" cy="2385915"/>
          </a:xfrm>
          <a:prstGeom prst="rect">
            <a:avLst/>
          </a:prstGeom>
        </p:spPr>
      </p:pic>
      <p:sp>
        <p:nvSpPr>
          <p:cNvPr id="9" name="Content Placeholder 8">
            <a:extLst>
              <a:ext uri="{FF2B5EF4-FFF2-40B4-BE49-F238E27FC236}">
                <a16:creationId xmlns:a16="http://schemas.microsoft.com/office/drawing/2014/main" id="{59CEBD3C-C617-285F-2865-025A1FBDB56F}"/>
              </a:ext>
            </a:extLst>
          </p:cNvPr>
          <p:cNvSpPr>
            <a:spLocks noGrp="1"/>
          </p:cNvSpPr>
          <p:nvPr>
            <p:ph idx="1"/>
          </p:nvPr>
        </p:nvSpPr>
        <p:spPr>
          <a:xfrm>
            <a:off x="6883401" y="3676052"/>
            <a:ext cx="4516920" cy="2375756"/>
          </a:xfrm>
        </p:spPr>
        <p:txBody>
          <a:bodyPr anchor="t">
            <a:normAutofit/>
          </a:bodyPr>
          <a:lstStyle/>
          <a:p>
            <a:r>
              <a:rPr lang="en-US" dirty="0">
                <a:solidFill>
                  <a:schemeClr val="tx1"/>
                </a:solidFill>
              </a:rPr>
              <a:t>Answer: Basal Cell Carcinoma </a:t>
            </a:r>
            <a:endParaRPr lang="en-US" sz="2000" dirty="0">
              <a:solidFill>
                <a:schemeClr val="tx1"/>
              </a:solidFill>
            </a:endParaRPr>
          </a:p>
          <a:p>
            <a:r>
              <a:rPr lang="en-US" sz="1800" dirty="0">
                <a:solidFill>
                  <a:srgbClr val="FFFFFF"/>
                </a:solidFill>
                <a:effectLst/>
                <a:latin typeface="RobotoCondensed"/>
              </a:rPr>
              <a:t>A 52-year-old male patient who works as a builder presents for a routine skin cancer check. </a:t>
            </a:r>
            <a:endParaRPr lang="en-US" sz="2000" dirty="0"/>
          </a:p>
          <a:p>
            <a:r>
              <a:rPr lang="en-US" sz="1800" dirty="0">
                <a:solidFill>
                  <a:srgbClr val="FFFFFF"/>
                </a:solidFill>
                <a:effectLst/>
                <a:latin typeface="RobotoCondensed"/>
              </a:rPr>
              <a:t>This lesion is found on his right mid-back. </a:t>
            </a:r>
            <a:endParaRPr lang="en-US" sz="2000" dirty="0"/>
          </a:p>
          <a:p>
            <a:endParaRPr lang="en-US" sz="2000" dirty="0"/>
          </a:p>
        </p:txBody>
      </p:sp>
      <p:sp>
        <p:nvSpPr>
          <p:cNvPr id="6" name="TextBox 5">
            <a:extLst>
              <a:ext uri="{FF2B5EF4-FFF2-40B4-BE49-F238E27FC236}">
                <a16:creationId xmlns:a16="http://schemas.microsoft.com/office/drawing/2014/main" id="{764ED202-60E9-F5C6-B409-6DB2BCB44873}"/>
              </a:ext>
            </a:extLst>
          </p:cNvPr>
          <p:cNvSpPr txBox="1"/>
          <p:nvPr/>
        </p:nvSpPr>
        <p:spPr>
          <a:xfrm>
            <a:off x="10035822" y="5867142"/>
            <a:ext cx="6096000" cy="369332"/>
          </a:xfrm>
          <a:prstGeom prst="rect">
            <a:avLst/>
          </a:prstGeom>
          <a:noFill/>
        </p:spPr>
        <p:txBody>
          <a:bodyPr wrap="square">
            <a:spAutoFit/>
          </a:bodyPr>
          <a:lstStyle/>
          <a:p>
            <a:r>
              <a:rPr lang="en-US" dirty="0" err="1"/>
              <a:t>HealthCert</a:t>
            </a:r>
            <a:r>
              <a:rPr lang="en-US" dirty="0"/>
              <a:t> 2024</a:t>
            </a:r>
          </a:p>
        </p:txBody>
      </p:sp>
    </p:spTree>
    <p:extLst>
      <p:ext uri="{BB962C8B-B14F-4D97-AF65-F5344CB8AC3E}">
        <p14:creationId xmlns:p14="http://schemas.microsoft.com/office/powerpoint/2010/main" val="3844099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A5F57-B1EC-62EB-C48B-F3FC6DC6E1BE}"/>
              </a:ext>
            </a:extLst>
          </p:cNvPr>
          <p:cNvPicPr>
            <a:picLocks noChangeAspect="1"/>
          </p:cNvPicPr>
          <p:nvPr/>
        </p:nvPicPr>
        <p:blipFill>
          <a:blip r:embed="rId2"/>
          <a:stretch>
            <a:fillRect/>
          </a:stretch>
        </p:blipFill>
        <p:spPr>
          <a:xfrm>
            <a:off x="856519" y="871180"/>
            <a:ext cx="10478962" cy="5115639"/>
          </a:xfrm>
          <a:prstGeom prst="rect">
            <a:avLst/>
          </a:prstGeom>
        </p:spPr>
      </p:pic>
    </p:spTree>
    <p:extLst>
      <p:ext uri="{BB962C8B-B14F-4D97-AF65-F5344CB8AC3E}">
        <p14:creationId xmlns:p14="http://schemas.microsoft.com/office/powerpoint/2010/main" val="13530887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7624-ADAF-5733-F95F-2C7C25ACB957}"/>
              </a:ext>
            </a:extLst>
          </p:cNvPr>
          <p:cNvSpPr>
            <a:spLocks noGrp="1"/>
          </p:cNvSpPr>
          <p:nvPr>
            <p:ph type="title"/>
          </p:nvPr>
        </p:nvSpPr>
        <p:spPr/>
        <p:txBody>
          <a:bodyPr/>
          <a:lstStyle/>
          <a:p>
            <a:r>
              <a:rPr lang="en-US" dirty="0"/>
              <a:t>Non-Melanocytic Lesions</a:t>
            </a:r>
          </a:p>
        </p:txBody>
      </p:sp>
      <p:sp>
        <p:nvSpPr>
          <p:cNvPr id="3" name="Text Placeholder 2">
            <a:extLst>
              <a:ext uri="{FF2B5EF4-FFF2-40B4-BE49-F238E27FC236}">
                <a16:creationId xmlns:a16="http://schemas.microsoft.com/office/drawing/2014/main" id="{310175B5-B7BC-9CEE-E0C4-7AB4D2DD0E22}"/>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51138C4-2D56-D1CE-A28E-54E720084F75}"/>
              </a:ext>
            </a:extLst>
          </p:cNvPr>
          <p:cNvPicPr>
            <a:picLocks noChangeAspect="1"/>
          </p:cNvPicPr>
          <p:nvPr/>
        </p:nvPicPr>
        <p:blipFill>
          <a:blip r:embed="rId2"/>
          <a:stretch>
            <a:fillRect/>
          </a:stretch>
        </p:blipFill>
        <p:spPr>
          <a:xfrm>
            <a:off x="1097280" y="4663440"/>
            <a:ext cx="4341492" cy="928527"/>
          </a:xfrm>
          <a:prstGeom prst="rect">
            <a:avLst/>
          </a:prstGeom>
        </p:spPr>
      </p:pic>
    </p:spTree>
    <p:extLst>
      <p:ext uri="{BB962C8B-B14F-4D97-AF65-F5344CB8AC3E}">
        <p14:creationId xmlns:p14="http://schemas.microsoft.com/office/powerpoint/2010/main" val="38844811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C91F4-E485-22E1-985B-53AAD0016D7A}"/>
              </a:ext>
            </a:extLst>
          </p:cNvPr>
          <p:cNvPicPr>
            <a:picLocks noChangeAspect="1"/>
          </p:cNvPicPr>
          <p:nvPr/>
        </p:nvPicPr>
        <p:blipFill>
          <a:blip r:embed="rId2"/>
          <a:stretch>
            <a:fillRect/>
          </a:stretch>
        </p:blipFill>
        <p:spPr>
          <a:xfrm>
            <a:off x="4876472" y="738746"/>
            <a:ext cx="6520481" cy="4824096"/>
          </a:xfrm>
          <a:prstGeom prst="rect">
            <a:avLst/>
          </a:prstGeom>
        </p:spPr>
      </p:pic>
      <p:sp>
        <p:nvSpPr>
          <p:cNvPr id="4" name="Rectangle 3">
            <a:extLst>
              <a:ext uri="{FF2B5EF4-FFF2-40B4-BE49-F238E27FC236}">
                <a16:creationId xmlns:a16="http://schemas.microsoft.com/office/drawing/2014/main" id="{ABB46DFD-FA9E-02C9-4F80-433CF6A712A3}"/>
              </a:ext>
            </a:extLst>
          </p:cNvPr>
          <p:cNvSpPr/>
          <p:nvPr/>
        </p:nvSpPr>
        <p:spPr>
          <a:xfrm>
            <a:off x="595402" y="2967335"/>
            <a:ext cx="377930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Diagnosis?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049D7C71-940A-FC39-1606-0C281B30B1BB}"/>
              </a:ext>
            </a:extLst>
          </p:cNvPr>
          <p:cNvSpPr/>
          <p:nvPr/>
        </p:nvSpPr>
        <p:spPr>
          <a:xfrm>
            <a:off x="424695" y="569368"/>
            <a:ext cx="420089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Unknown #1</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7843366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00BBF-76BF-5D57-E77B-D50EF09B061D}"/>
              </a:ext>
            </a:extLst>
          </p:cNvPr>
          <p:cNvPicPr>
            <a:picLocks noChangeAspect="1"/>
          </p:cNvPicPr>
          <p:nvPr/>
        </p:nvPicPr>
        <p:blipFill>
          <a:blip r:embed="rId2"/>
          <a:stretch>
            <a:fillRect/>
          </a:stretch>
        </p:blipFill>
        <p:spPr>
          <a:xfrm>
            <a:off x="2514100" y="1371949"/>
            <a:ext cx="7163800" cy="4753638"/>
          </a:xfrm>
          <a:prstGeom prst="rect">
            <a:avLst/>
          </a:prstGeom>
        </p:spPr>
      </p:pic>
      <p:sp>
        <p:nvSpPr>
          <p:cNvPr id="4" name="Rectangle 3">
            <a:extLst>
              <a:ext uri="{FF2B5EF4-FFF2-40B4-BE49-F238E27FC236}">
                <a16:creationId xmlns:a16="http://schemas.microsoft.com/office/drawing/2014/main" id="{DF8A2163-E01F-46B5-F805-F1D87F581A3A}"/>
              </a:ext>
            </a:extLst>
          </p:cNvPr>
          <p:cNvSpPr/>
          <p:nvPr/>
        </p:nvSpPr>
        <p:spPr>
          <a:xfrm>
            <a:off x="603158" y="448619"/>
            <a:ext cx="10500503" cy="923330"/>
          </a:xfrm>
          <a:prstGeom prst="rect">
            <a:avLst/>
          </a:prstGeom>
          <a:noFill/>
        </p:spPr>
        <p:txBody>
          <a:bodyPr wrap="none" lIns="91440" tIns="45720" rIns="91440" bIns="45720">
            <a:spAutoFit/>
          </a:bodyPr>
          <a:lstStyle/>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rPr>
              <a:t>Dermoscopy</a:t>
            </a:r>
            <a:r>
              <a:rPr lang="en-US" sz="5400" b="1" dirty="0">
                <a:ln w="6600">
                  <a:solidFill>
                    <a:schemeClr val="accent2"/>
                  </a:solidFill>
                  <a:prstDash val="solid"/>
                </a:ln>
                <a:solidFill>
                  <a:srgbClr val="FFFFFF"/>
                </a:solidFill>
                <a:effectLst>
                  <a:outerShdw dist="38100" dir="2700000" algn="tl" rotWithShape="0">
                    <a:schemeClr val="accent2"/>
                  </a:outerShdw>
                </a:effectLst>
              </a:rPr>
              <a:t> of a similar lesion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909970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AF54B-5ACB-BA40-74EA-A96A7F832538}"/>
              </a:ext>
            </a:extLst>
          </p:cNvPr>
          <p:cNvSpPr>
            <a:spLocks noGrp="1"/>
          </p:cNvSpPr>
          <p:nvPr>
            <p:ph type="title"/>
          </p:nvPr>
        </p:nvSpPr>
        <p:spPr/>
        <p:txBody>
          <a:bodyPr/>
          <a:lstStyle/>
          <a:p>
            <a:r>
              <a:rPr lang="en-US" dirty="0"/>
              <a:t>Basal Cell Carcinoma</a:t>
            </a:r>
          </a:p>
        </p:txBody>
      </p:sp>
      <p:sp>
        <p:nvSpPr>
          <p:cNvPr id="3" name="Content Placeholder 2">
            <a:extLst>
              <a:ext uri="{FF2B5EF4-FFF2-40B4-BE49-F238E27FC236}">
                <a16:creationId xmlns:a16="http://schemas.microsoft.com/office/drawing/2014/main" id="{371789AC-066C-45D9-6D50-B40A98AAC35D}"/>
              </a:ext>
            </a:extLst>
          </p:cNvPr>
          <p:cNvSpPr>
            <a:spLocks noGrp="1"/>
          </p:cNvSpPr>
          <p:nvPr>
            <p:ph idx="1"/>
          </p:nvPr>
        </p:nvSpPr>
        <p:spPr/>
        <p:txBody>
          <a:bodyPr>
            <a:normAutofit/>
          </a:bodyPr>
          <a:lstStyle/>
          <a:p>
            <a:r>
              <a:rPr lang="en-US" sz="2800" dirty="0" err="1"/>
              <a:t>Dermoscopic</a:t>
            </a:r>
            <a:r>
              <a:rPr lang="en-US" sz="2800" dirty="0"/>
              <a:t> Features</a:t>
            </a:r>
          </a:p>
          <a:p>
            <a:pPr lvl="1"/>
            <a:r>
              <a:rPr lang="en-US" sz="2600" dirty="0"/>
              <a:t>Blue-gray globs – basal cell tumor islands in the dermis</a:t>
            </a:r>
          </a:p>
          <a:p>
            <a:pPr lvl="1"/>
            <a:r>
              <a:rPr lang="en-US" sz="2600" dirty="0"/>
              <a:t>Shiny white blotches and strands</a:t>
            </a:r>
          </a:p>
          <a:p>
            <a:pPr lvl="1"/>
            <a:r>
              <a:rPr lang="en-US" sz="2600" dirty="0"/>
              <a:t>Arborizing vessels – around basal cell tumor islands</a:t>
            </a:r>
          </a:p>
          <a:p>
            <a:pPr lvl="1"/>
            <a:r>
              <a:rPr lang="en-US" sz="2600" dirty="0"/>
              <a:t>Spoke wheel structures</a:t>
            </a:r>
          </a:p>
          <a:p>
            <a:pPr lvl="1"/>
            <a:r>
              <a:rPr lang="en-US" sz="2600" dirty="0"/>
              <a:t>Leaf-like structures</a:t>
            </a:r>
          </a:p>
          <a:p>
            <a:pPr lvl="1"/>
            <a:endParaRPr lang="en-US" sz="2600" dirty="0"/>
          </a:p>
          <a:p>
            <a:pPr lvl="1"/>
            <a:endParaRPr lang="en-US" sz="2600" dirty="0"/>
          </a:p>
        </p:txBody>
      </p:sp>
    </p:spTree>
    <p:extLst>
      <p:ext uri="{BB962C8B-B14F-4D97-AF65-F5344CB8AC3E}">
        <p14:creationId xmlns:p14="http://schemas.microsoft.com/office/powerpoint/2010/main" val="42203558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BABB7-FF6D-E731-D1AE-B797C91BC85B}"/>
              </a:ext>
            </a:extLst>
          </p:cNvPr>
          <p:cNvPicPr>
            <a:picLocks noChangeAspect="1"/>
          </p:cNvPicPr>
          <p:nvPr/>
        </p:nvPicPr>
        <p:blipFill>
          <a:blip r:embed="rId2"/>
          <a:stretch>
            <a:fillRect/>
          </a:stretch>
        </p:blipFill>
        <p:spPr>
          <a:xfrm>
            <a:off x="644715" y="2118049"/>
            <a:ext cx="4983906" cy="3575411"/>
          </a:xfrm>
          <a:prstGeom prst="rect">
            <a:avLst/>
          </a:prstGeom>
        </p:spPr>
      </p:pic>
      <p:pic>
        <p:nvPicPr>
          <p:cNvPr id="5" name="Picture 4">
            <a:extLst>
              <a:ext uri="{FF2B5EF4-FFF2-40B4-BE49-F238E27FC236}">
                <a16:creationId xmlns:a16="http://schemas.microsoft.com/office/drawing/2014/main" id="{64E53ADB-512C-F055-A834-004AA076FFF4}"/>
              </a:ext>
            </a:extLst>
          </p:cNvPr>
          <p:cNvPicPr>
            <a:picLocks noChangeAspect="1"/>
          </p:cNvPicPr>
          <p:nvPr/>
        </p:nvPicPr>
        <p:blipFill>
          <a:blip r:embed="rId3"/>
          <a:stretch>
            <a:fillRect/>
          </a:stretch>
        </p:blipFill>
        <p:spPr>
          <a:xfrm>
            <a:off x="5764024" y="2003865"/>
            <a:ext cx="5535326" cy="3575411"/>
          </a:xfrm>
          <a:prstGeom prst="rect">
            <a:avLst/>
          </a:prstGeom>
        </p:spPr>
      </p:pic>
      <p:sp>
        <p:nvSpPr>
          <p:cNvPr id="6" name="Rectangle 5">
            <a:extLst>
              <a:ext uri="{FF2B5EF4-FFF2-40B4-BE49-F238E27FC236}">
                <a16:creationId xmlns:a16="http://schemas.microsoft.com/office/drawing/2014/main" id="{F260B66E-ECA7-64AC-ED07-8CBB0EBA448E}"/>
              </a:ext>
            </a:extLst>
          </p:cNvPr>
          <p:cNvSpPr/>
          <p:nvPr/>
        </p:nvSpPr>
        <p:spPr>
          <a:xfrm>
            <a:off x="3082946" y="817059"/>
            <a:ext cx="6002221"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Blue-Gray GLOBS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9327466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5AC3B-8234-3067-2500-33F4A69675C3}"/>
              </a:ext>
            </a:extLst>
          </p:cNvPr>
          <p:cNvPicPr>
            <a:picLocks noChangeAspect="1"/>
          </p:cNvPicPr>
          <p:nvPr/>
        </p:nvPicPr>
        <p:blipFill>
          <a:blip r:embed="rId2"/>
          <a:stretch>
            <a:fillRect/>
          </a:stretch>
        </p:blipFill>
        <p:spPr>
          <a:xfrm>
            <a:off x="666441" y="1746169"/>
            <a:ext cx="4819959" cy="3365661"/>
          </a:xfrm>
          <a:prstGeom prst="rect">
            <a:avLst/>
          </a:prstGeom>
        </p:spPr>
      </p:pic>
      <p:pic>
        <p:nvPicPr>
          <p:cNvPr id="5" name="Picture 4">
            <a:extLst>
              <a:ext uri="{FF2B5EF4-FFF2-40B4-BE49-F238E27FC236}">
                <a16:creationId xmlns:a16="http://schemas.microsoft.com/office/drawing/2014/main" id="{E4265FD5-D0B9-2BBA-B66B-03C39DB6FF24}"/>
              </a:ext>
            </a:extLst>
          </p:cNvPr>
          <p:cNvPicPr>
            <a:picLocks noChangeAspect="1"/>
          </p:cNvPicPr>
          <p:nvPr/>
        </p:nvPicPr>
        <p:blipFill>
          <a:blip r:embed="rId3"/>
          <a:stretch>
            <a:fillRect/>
          </a:stretch>
        </p:blipFill>
        <p:spPr>
          <a:xfrm>
            <a:off x="5020942" y="1861905"/>
            <a:ext cx="5515745" cy="3324689"/>
          </a:xfrm>
          <a:prstGeom prst="rect">
            <a:avLst/>
          </a:prstGeom>
        </p:spPr>
      </p:pic>
      <p:sp>
        <p:nvSpPr>
          <p:cNvPr id="6" name="Rectangle 5">
            <a:extLst>
              <a:ext uri="{FF2B5EF4-FFF2-40B4-BE49-F238E27FC236}">
                <a16:creationId xmlns:a16="http://schemas.microsoft.com/office/drawing/2014/main" id="{AB133138-4D30-5357-0DAA-C8E6562EB227}"/>
              </a:ext>
            </a:extLst>
          </p:cNvPr>
          <p:cNvSpPr/>
          <p:nvPr/>
        </p:nvSpPr>
        <p:spPr>
          <a:xfrm>
            <a:off x="468930" y="748075"/>
            <a:ext cx="11422102"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Shiny White Blotches and Strands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Picture 7">
            <a:extLst>
              <a:ext uri="{FF2B5EF4-FFF2-40B4-BE49-F238E27FC236}">
                <a16:creationId xmlns:a16="http://schemas.microsoft.com/office/drawing/2014/main" id="{6C2E4507-06AC-9383-505B-C0B521DC3333}"/>
              </a:ext>
            </a:extLst>
          </p:cNvPr>
          <p:cNvPicPr>
            <a:picLocks noChangeAspect="1"/>
          </p:cNvPicPr>
          <p:nvPr/>
        </p:nvPicPr>
        <p:blipFill>
          <a:blip r:embed="rId4"/>
          <a:stretch>
            <a:fillRect/>
          </a:stretch>
        </p:blipFill>
        <p:spPr>
          <a:xfrm>
            <a:off x="8341444" y="4192060"/>
            <a:ext cx="3549588" cy="2370067"/>
          </a:xfrm>
          <a:prstGeom prst="rect">
            <a:avLst/>
          </a:prstGeom>
        </p:spPr>
      </p:pic>
    </p:spTree>
    <p:extLst>
      <p:ext uri="{BB962C8B-B14F-4D97-AF65-F5344CB8AC3E}">
        <p14:creationId xmlns:p14="http://schemas.microsoft.com/office/powerpoint/2010/main" val="15719392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BF51F-C633-B2BF-0006-A3DC988AEB9D}"/>
              </a:ext>
            </a:extLst>
          </p:cNvPr>
          <p:cNvPicPr>
            <a:picLocks noChangeAspect="1"/>
          </p:cNvPicPr>
          <p:nvPr/>
        </p:nvPicPr>
        <p:blipFill>
          <a:blip r:embed="rId2"/>
          <a:stretch>
            <a:fillRect/>
          </a:stretch>
        </p:blipFill>
        <p:spPr>
          <a:xfrm>
            <a:off x="266337" y="1757169"/>
            <a:ext cx="5201376" cy="2772162"/>
          </a:xfrm>
          <a:prstGeom prst="rect">
            <a:avLst/>
          </a:prstGeom>
        </p:spPr>
      </p:pic>
      <p:pic>
        <p:nvPicPr>
          <p:cNvPr id="5" name="Picture 4">
            <a:extLst>
              <a:ext uri="{FF2B5EF4-FFF2-40B4-BE49-F238E27FC236}">
                <a16:creationId xmlns:a16="http://schemas.microsoft.com/office/drawing/2014/main" id="{8991867A-7C59-4062-975E-E7E30F216825}"/>
              </a:ext>
            </a:extLst>
          </p:cNvPr>
          <p:cNvPicPr>
            <a:picLocks noChangeAspect="1"/>
          </p:cNvPicPr>
          <p:nvPr/>
        </p:nvPicPr>
        <p:blipFill>
          <a:blip r:embed="rId3"/>
          <a:stretch>
            <a:fillRect/>
          </a:stretch>
        </p:blipFill>
        <p:spPr>
          <a:xfrm>
            <a:off x="5313719" y="1537979"/>
            <a:ext cx="6159611" cy="4062722"/>
          </a:xfrm>
          <a:prstGeom prst="rect">
            <a:avLst/>
          </a:prstGeom>
        </p:spPr>
      </p:pic>
      <p:sp>
        <p:nvSpPr>
          <p:cNvPr id="6" name="Rectangle 5">
            <a:extLst>
              <a:ext uri="{FF2B5EF4-FFF2-40B4-BE49-F238E27FC236}">
                <a16:creationId xmlns:a16="http://schemas.microsoft.com/office/drawing/2014/main" id="{A324549B-0F82-7FC4-6600-3C529F6FB35B}"/>
              </a:ext>
            </a:extLst>
          </p:cNvPr>
          <p:cNvSpPr/>
          <p:nvPr/>
        </p:nvSpPr>
        <p:spPr>
          <a:xfrm>
            <a:off x="2682412" y="505054"/>
            <a:ext cx="6397970"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Arborizing Vessels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3727378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D864F-AF04-CE5D-88E3-6D38A3FA6E56}"/>
              </a:ext>
            </a:extLst>
          </p:cNvPr>
          <p:cNvPicPr>
            <a:picLocks noChangeAspect="1"/>
          </p:cNvPicPr>
          <p:nvPr/>
        </p:nvPicPr>
        <p:blipFill>
          <a:blip r:embed="rId2"/>
          <a:stretch>
            <a:fillRect/>
          </a:stretch>
        </p:blipFill>
        <p:spPr>
          <a:xfrm>
            <a:off x="5039763" y="1156364"/>
            <a:ext cx="5559389" cy="4740628"/>
          </a:xfrm>
          <a:prstGeom prst="rect">
            <a:avLst/>
          </a:prstGeom>
        </p:spPr>
      </p:pic>
      <p:pic>
        <p:nvPicPr>
          <p:cNvPr id="5" name="Picture 4">
            <a:extLst>
              <a:ext uri="{FF2B5EF4-FFF2-40B4-BE49-F238E27FC236}">
                <a16:creationId xmlns:a16="http://schemas.microsoft.com/office/drawing/2014/main" id="{9ADC485D-769B-7A00-BDCD-3239A48CC9F4}"/>
              </a:ext>
            </a:extLst>
          </p:cNvPr>
          <p:cNvPicPr>
            <a:picLocks noChangeAspect="1"/>
          </p:cNvPicPr>
          <p:nvPr/>
        </p:nvPicPr>
        <p:blipFill>
          <a:blip r:embed="rId3"/>
          <a:stretch>
            <a:fillRect/>
          </a:stretch>
        </p:blipFill>
        <p:spPr>
          <a:xfrm>
            <a:off x="1109347" y="2057208"/>
            <a:ext cx="3124636" cy="2743583"/>
          </a:xfrm>
          <a:prstGeom prst="rect">
            <a:avLst/>
          </a:prstGeom>
        </p:spPr>
      </p:pic>
      <p:sp>
        <p:nvSpPr>
          <p:cNvPr id="6" name="Rectangle 5">
            <a:extLst>
              <a:ext uri="{FF2B5EF4-FFF2-40B4-BE49-F238E27FC236}">
                <a16:creationId xmlns:a16="http://schemas.microsoft.com/office/drawing/2014/main" id="{A8B78D07-AA05-A713-D628-B7D0029545AA}"/>
              </a:ext>
            </a:extLst>
          </p:cNvPr>
          <p:cNvSpPr/>
          <p:nvPr/>
        </p:nvSpPr>
        <p:spPr>
          <a:xfrm>
            <a:off x="1994075" y="233034"/>
            <a:ext cx="8203849"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Spoke Wheel Structures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9987990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92AA24-DAE6-AF0D-14F5-704581F9232A}"/>
              </a:ext>
            </a:extLst>
          </p:cNvPr>
          <p:cNvPicPr>
            <a:picLocks noChangeAspect="1"/>
          </p:cNvPicPr>
          <p:nvPr/>
        </p:nvPicPr>
        <p:blipFill>
          <a:blip r:embed="rId2"/>
          <a:stretch>
            <a:fillRect/>
          </a:stretch>
        </p:blipFill>
        <p:spPr>
          <a:xfrm>
            <a:off x="5295990" y="1897350"/>
            <a:ext cx="5668166" cy="3772426"/>
          </a:xfrm>
          <a:prstGeom prst="rect">
            <a:avLst/>
          </a:prstGeom>
        </p:spPr>
      </p:pic>
      <p:pic>
        <p:nvPicPr>
          <p:cNvPr id="5" name="Picture 4">
            <a:extLst>
              <a:ext uri="{FF2B5EF4-FFF2-40B4-BE49-F238E27FC236}">
                <a16:creationId xmlns:a16="http://schemas.microsoft.com/office/drawing/2014/main" id="{334EA8B7-AA9F-CE8B-B071-368376A98AC2}"/>
              </a:ext>
            </a:extLst>
          </p:cNvPr>
          <p:cNvPicPr>
            <a:picLocks noChangeAspect="1"/>
          </p:cNvPicPr>
          <p:nvPr/>
        </p:nvPicPr>
        <p:blipFill>
          <a:blip r:embed="rId3"/>
          <a:stretch>
            <a:fillRect/>
          </a:stretch>
        </p:blipFill>
        <p:spPr>
          <a:xfrm>
            <a:off x="1375759" y="2147383"/>
            <a:ext cx="3077004" cy="3048425"/>
          </a:xfrm>
          <a:prstGeom prst="rect">
            <a:avLst/>
          </a:prstGeom>
        </p:spPr>
      </p:pic>
      <p:sp>
        <p:nvSpPr>
          <p:cNvPr id="2" name="Rectangle 1">
            <a:extLst>
              <a:ext uri="{FF2B5EF4-FFF2-40B4-BE49-F238E27FC236}">
                <a16:creationId xmlns:a16="http://schemas.microsoft.com/office/drawing/2014/main" id="{29DA960B-F71E-B253-F4AD-5005DDB934A3}"/>
              </a:ext>
            </a:extLst>
          </p:cNvPr>
          <p:cNvSpPr/>
          <p:nvPr/>
        </p:nvSpPr>
        <p:spPr>
          <a:xfrm>
            <a:off x="2578037" y="541376"/>
            <a:ext cx="6793335"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Leaf-Like Structures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3908403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B33E9-19B2-12D9-5E9A-0532A5EB529C}"/>
              </a:ext>
            </a:extLst>
          </p:cNvPr>
          <p:cNvPicPr>
            <a:picLocks noChangeAspect="1"/>
          </p:cNvPicPr>
          <p:nvPr/>
        </p:nvPicPr>
        <p:blipFill>
          <a:blip r:embed="rId2"/>
          <a:stretch>
            <a:fillRect/>
          </a:stretch>
        </p:blipFill>
        <p:spPr>
          <a:xfrm>
            <a:off x="718833" y="637979"/>
            <a:ext cx="4353533" cy="4201111"/>
          </a:xfrm>
          <a:prstGeom prst="rect">
            <a:avLst/>
          </a:prstGeom>
        </p:spPr>
      </p:pic>
      <p:pic>
        <p:nvPicPr>
          <p:cNvPr id="5" name="Picture 4">
            <a:extLst>
              <a:ext uri="{FF2B5EF4-FFF2-40B4-BE49-F238E27FC236}">
                <a16:creationId xmlns:a16="http://schemas.microsoft.com/office/drawing/2014/main" id="{6E1E278B-8E92-FF3B-31EB-6486CDC8778A}"/>
              </a:ext>
            </a:extLst>
          </p:cNvPr>
          <p:cNvPicPr>
            <a:picLocks noChangeAspect="1"/>
          </p:cNvPicPr>
          <p:nvPr/>
        </p:nvPicPr>
        <p:blipFill>
          <a:blip r:embed="rId3"/>
          <a:stretch>
            <a:fillRect/>
          </a:stretch>
        </p:blipFill>
        <p:spPr>
          <a:xfrm>
            <a:off x="4602004" y="1648191"/>
            <a:ext cx="3156340" cy="3762285"/>
          </a:xfrm>
          <a:prstGeom prst="rect">
            <a:avLst/>
          </a:prstGeom>
        </p:spPr>
      </p:pic>
      <p:pic>
        <p:nvPicPr>
          <p:cNvPr id="7" name="Picture 6">
            <a:extLst>
              <a:ext uri="{FF2B5EF4-FFF2-40B4-BE49-F238E27FC236}">
                <a16:creationId xmlns:a16="http://schemas.microsoft.com/office/drawing/2014/main" id="{71387135-25EB-DBCA-B3B3-953ADE81C7F0}"/>
              </a:ext>
            </a:extLst>
          </p:cNvPr>
          <p:cNvPicPr>
            <a:picLocks noChangeAspect="1"/>
          </p:cNvPicPr>
          <p:nvPr/>
        </p:nvPicPr>
        <p:blipFill>
          <a:blip r:embed="rId4"/>
          <a:stretch>
            <a:fillRect/>
          </a:stretch>
        </p:blipFill>
        <p:spPr>
          <a:xfrm>
            <a:off x="7580064" y="2752530"/>
            <a:ext cx="4314087" cy="3762285"/>
          </a:xfrm>
          <a:prstGeom prst="rect">
            <a:avLst/>
          </a:prstGeom>
        </p:spPr>
      </p:pic>
      <p:sp>
        <p:nvSpPr>
          <p:cNvPr id="8" name="Rectangle 7">
            <a:extLst>
              <a:ext uri="{FF2B5EF4-FFF2-40B4-BE49-F238E27FC236}">
                <a16:creationId xmlns:a16="http://schemas.microsoft.com/office/drawing/2014/main" id="{86FD136C-ED46-C736-B0ED-4E1D0489D2A3}"/>
              </a:ext>
            </a:extLst>
          </p:cNvPr>
          <p:cNvSpPr/>
          <p:nvPr/>
        </p:nvSpPr>
        <p:spPr>
          <a:xfrm>
            <a:off x="5918438" y="681420"/>
            <a:ext cx="4852483"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More Basal CC</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03099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14BB-972B-5566-2B35-80B207ED6FE5}"/>
              </a:ext>
            </a:extLst>
          </p:cNvPr>
          <p:cNvSpPr>
            <a:spLocks noGrp="1"/>
          </p:cNvSpPr>
          <p:nvPr>
            <p:ph type="title"/>
          </p:nvPr>
        </p:nvSpPr>
        <p:spPr/>
        <p:txBody>
          <a:bodyPr/>
          <a:lstStyle/>
          <a:p>
            <a:r>
              <a:rPr lang="en-US" dirty="0"/>
              <a:t>The </a:t>
            </a:r>
            <a:r>
              <a:rPr lang="en-US" dirty="0" err="1"/>
              <a:t>Dermoscope</a:t>
            </a:r>
            <a:endParaRPr lang="en-US" dirty="0"/>
          </a:p>
        </p:txBody>
      </p:sp>
      <p:sp>
        <p:nvSpPr>
          <p:cNvPr id="3" name="Content Placeholder 2">
            <a:extLst>
              <a:ext uri="{FF2B5EF4-FFF2-40B4-BE49-F238E27FC236}">
                <a16:creationId xmlns:a16="http://schemas.microsoft.com/office/drawing/2014/main" id="{A0A0FCD2-0D24-2C74-5A22-8AAB4ACEC88F}"/>
              </a:ext>
            </a:extLst>
          </p:cNvPr>
          <p:cNvSpPr>
            <a:spLocks noGrp="1"/>
          </p:cNvSpPr>
          <p:nvPr>
            <p:ph idx="1"/>
          </p:nvPr>
        </p:nvSpPr>
        <p:spPr/>
        <p:txBody>
          <a:bodyPr>
            <a:normAutofit fontScale="92500" lnSpcReduction="10000"/>
          </a:bodyPr>
          <a:lstStyle/>
          <a:p>
            <a:pPr>
              <a:buFont typeface="Wingdings" panose="05000000000000000000" pitchFamily="2" charset="2"/>
              <a:buChar char="Ø"/>
            </a:pPr>
            <a:r>
              <a:rPr lang="en-US" sz="2800" dirty="0"/>
              <a:t>Also known as the </a:t>
            </a:r>
            <a:r>
              <a:rPr lang="en-US" sz="2800" dirty="0" err="1"/>
              <a:t>dermatoscope</a:t>
            </a:r>
            <a:r>
              <a:rPr lang="en-US" sz="2800" dirty="0"/>
              <a:t>.</a:t>
            </a:r>
          </a:p>
          <a:p>
            <a:pPr>
              <a:buFont typeface="Wingdings" panose="05000000000000000000" pitchFamily="2" charset="2"/>
              <a:buChar char="Ø"/>
            </a:pPr>
            <a:r>
              <a:rPr lang="en-US" sz="2800" dirty="0"/>
              <a:t>Can get just polarized or both non-polarized and polarized.</a:t>
            </a:r>
          </a:p>
          <a:p>
            <a:pPr lvl="1">
              <a:buFont typeface="Wingdings" panose="05000000000000000000" pitchFamily="2" charset="2"/>
              <a:buChar char="Ø"/>
            </a:pPr>
            <a:r>
              <a:rPr lang="en-US" sz="2600" dirty="0"/>
              <a:t>Just polarized is cheaper.</a:t>
            </a:r>
          </a:p>
          <a:p>
            <a:pPr lvl="1">
              <a:buFont typeface="Wingdings" panose="05000000000000000000" pitchFamily="2" charset="2"/>
              <a:buChar char="Ø"/>
            </a:pPr>
            <a:r>
              <a:rPr lang="en-US" sz="2600" dirty="0"/>
              <a:t>If the </a:t>
            </a:r>
            <a:r>
              <a:rPr lang="en-US" sz="2600" dirty="0" err="1"/>
              <a:t>dermoscope</a:t>
            </a:r>
            <a:r>
              <a:rPr lang="en-US" sz="2600" dirty="0"/>
              <a:t> has both, you can toggle between the 2 views.</a:t>
            </a:r>
          </a:p>
          <a:p>
            <a:pPr>
              <a:buFont typeface="Wingdings" panose="05000000000000000000" pitchFamily="2" charset="2"/>
              <a:buChar char="Ø"/>
            </a:pPr>
            <a:r>
              <a:rPr lang="en-US" sz="2800" dirty="0" err="1"/>
              <a:t>Dermoscopy</a:t>
            </a:r>
            <a:r>
              <a:rPr lang="en-US" sz="2800" dirty="0"/>
              <a:t> courses recommend BOTH, so you can see surface structures as well as deeper structures.  They complement each other!</a:t>
            </a:r>
          </a:p>
        </p:txBody>
      </p:sp>
    </p:spTree>
    <p:extLst>
      <p:ext uri="{BB962C8B-B14F-4D97-AF65-F5344CB8AC3E}">
        <p14:creationId xmlns:p14="http://schemas.microsoft.com/office/powerpoint/2010/main" val="10920688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51BCB7-3F4E-9DEB-7122-A63011108152}"/>
              </a:ext>
            </a:extLst>
          </p:cNvPr>
          <p:cNvPicPr>
            <a:picLocks noChangeAspect="1"/>
          </p:cNvPicPr>
          <p:nvPr/>
        </p:nvPicPr>
        <p:blipFill>
          <a:blip r:embed="rId2"/>
          <a:stretch>
            <a:fillRect/>
          </a:stretch>
        </p:blipFill>
        <p:spPr>
          <a:xfrm>
            <a:off x="1940810" y="1719023"/>
            <a:ext cx="7996292" cy="4336357"/>
          </a:xfrm>
          <a:prstGeom prst="rect">
            <a:avLst/>
          </a:prstGeom>
        </p:spPr>
      </p:pic>
      <p:sp>
        <p:nvSpPr>
          <p:cNvPr id="4" name="Rectangle 3">
            <a:extLst>
              <a:ext uri="{FF2B5EF4-FFF2-40B4-BE49-F238E27FC236}">
                <a16:creationId xmlns:a16="http://schemas.microsoft.com/office/drawing/2014/main" id="{2626862D-76F1-F47B-703A-81ECB2084754}"/>
              </a:ext>
            </a:extLst>
          </p:cNvPr>
          <p:cNvSpPr/>
          <p:nvPr/>
        </p:nvSpPr>
        <p:spPr>
          <a:xfrm>
            <a:off x="3743662" y="672004"/>
            <a:ext cx="3752950"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Melanoma</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7200163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5E01C7-E486-914D-7379-601DE908E571}"/>
              </a:ext>
            </a:extLst>
          </p:cNvPr>
          <p:cNvPicPr>
            <a:picLocks noChangeAspect="1"/>
          </p:cNvPicPr>
          <p:nvPr/>
        </p:nvPicPr>
        <p:blipFill>
          <a:blip r:embed="rId2"/>
          <a:stretch>
            <a:fillRect/>
          </a:stretch>
        </p:blipFill>
        <p:spPr>
          <a:xfrm>
            <a:off x="4905030" y="630543"/>
            <a:ext cx="6515445" cy="4918029"/>
          </a:xfrm>
          <a:prstGeom prst="rect">
            <a:avLst/>
          </a:prstGeom>
        </p:spPr>
      </p:pic>
      <p:sp>
        <p:nvSpPr>
          <p:cNvPr id="4" name="Rectangle 3">
            <a:extLst>
              <a:ext uri="{FF2B5EF4-FFF2-40B4-BE49-F238E27FC236}">
                <a16:creationId xmlns:a16="http://schemas.microsoft.com/office/drawing/2014/main" id="{2C6D473B-BED9-3A08-F0D0-3F50FF190459}"/>
              </a:ext>
            </a:extLst>
          </p:cNvPr>
          <p:cNvSpPr/>
          <p:nvPr/>
        </p:nvSpPr>
        <p:spPr>
          <a:xfrm>
            <a:off x="468582" y="1138535"/>
            <a:ext cx="420089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Unknown #2</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a:extLst>
              <a:ext uri="{FF2B5EF4-FFF2-40B4-BE49-F238E27FC236}">
                <a16:creationId xmlns:a16="http://schemas.microsoft.com/office/drawing/2014/main" id="{A249DC2D-DC3A-6B1E-FE5A-616C2B43B762}"/>
              </a:ext>
            </a:extLst>
          </p:cNvPr>
          <p:cNvSpPr/>
          <p:nvPr/>
        </p:nvSpPr>
        <p:spPr>
          <a:xfrm>
            <a:off x="890172" y="3429000"/>
            <a:ext cx="377930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Diagnosis?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437237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55950-49BB-B613-9E54-A3BA93E58AEB}"/>
              </a:ext>
            </a:extLst>
          </p:cNvPr>
          <p:cNvSpPr>
            <a:spLocks noGrp="1"/>
          </p:cNvSpPr>
          <p:nvPr>
            <p:ph type="title"/>
          </p:nvPr>
        </p:nvSpPr>
        <p:spPr/>
        <p:txBody>
          <a:bodyPr/>
          <a:lstStyle/>
          <a:p>
            <a:r>
              <a:rPr lang="en-US" dirty="0" err="1"/>
              <a:t>Dermoscopic</a:t>
            </a:r>
            <a:r>
              <a:rPr lang="en-US" dirty="0"/>
              <a:t> Image</a:t>
            </a:r>
          </a:p>
        </p:txBody>
      </p:sp>
      <p:pic>
        <p:nvPicPr>
          <p:cNvPr id="4" name="Picture 3">
            <a:extLst>
              <a:ext uri="{FF2B5EF4-FFF2-40B4-BE49-F238E27FC236}">
                <a16:creationId xmlns:a16="http://schemas.microsoft.com/office/drawing/2014/main" id="{77A2E9F8-5A61-7841-73AB-03DCE2D150AB}"/>
              </a:ext>
            </a:extLst>
          </p:cNvPr>
          <p:cNvPicPr>
            <a:picLocks noChangeAspect="1"/>
          </p:cNvPicPr>
          <p:nvPr/>
        </p:nvPicPr>
        <p:blipFill>
          <a:blip r:embed="rId2"/>
          <a:stretch>
            <a:fillRect/>
          </a:stretch>
        </p:blipFill>
        <p:spPr>
          <a:xfrm>
            <a:off x="5221260" y="1737360"/>
            <a:ext cx="5934420" cy="4467999"/>
          </a:xfrm>
          <a:prstGeom prst="rect">
            <a:avLst/>
          </a:prstGeom>
        </p:spPr>
      </p:pic>
    </p:spTree>
    <p:extLst>
      <p:ext uri="{BB962C8B-B14F-4D97-AF65-F5344CB8AC3E}">
        <p14:creationId xmlns:p14="http://schemas.microsoft.com/office/powerpoint/2010/main" val="31702966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8AF8-87D1-4070-FB83-0ECDA274C9A3}"/>
              </a:ext>
            </a:extLst>
          </p:cNvPr>
          <p:cNvSpPr>
            <a:spLocks noGrp="1"/>
          </p:cNvSpPr>
          <p:nvPr>
            <p:ph type="title"/>
          </p:nvPr>
        </p:nvSpPr>
        <p:spPr/>
        <p:txBody>
          <a:bodyPr/>
          <a:lstStyle/>
          <a:p>
            <a:r>
              <a:rPr lang="en-US" dirty="0"/>
              <a:t>Seborrheic Keratosis</a:t>
            </a:r>
          </a:p>
        </p:txBody>
      </p:sp>
      <p:sp>
        <p:nvSpPr>
          <p:cNvPr id="3" name="Content Placeholder 2">
            <a:extLst>
              <a:ext uri="{FF2B5EF4-FFF2-40B4-BE49-F238E27FC236}">
                <a16:creationId xmlns:a16="http://schemas.microsoft.com/office/drawing/2014/main" id="{9C0800C4-1049-C52D-FC88-186566375446}"/>
              </a:ext>
            </a:extLst>
          </p:cNvPr>
          <p:cNvSpPr>
            <a:spLocks noGrp="1"/>
          </p:cNvSpPr>
          <p:nvPr>
            <p:ph idx="1"/>
          </p:nvPr>
        </p:nvSpPr>
        <p:spPr/>
        <p:txBody>
          <a:bodyPr>
            <a:normAutofit/>
          </a:bodyPr>
          <a:lstStyle/>
          <a:p>
            <a:r>
              <a:rPr lang="en-US" sz="2800" dirty="0" err="1"/>
              <a:t>Dermoscopy</a:t>
            </a:r>
            <a:r>
              <a:rPr lang="en-US" sz="2800" dirty="0"/>
              <a:t> Features</a:t>
            </a:r>
          </a:p>
          <a:p>
            <a:pPr lvl="1"/>
            <a:r>
              <a:rPr lang="en-US" sz="2600" dirty="0"/>
              <a:t>Milia-like cysts  (“stars in the sky”) = intraepidermal keratin-filled cysts</a:t>
            </a:r>
          </a:p>
          <a:p>
            <a:pPr lvl="1"/>
            <a:r>
              <a:rPr lang="en-US" sz="2600" dirty="0" err="1"/>
              <a:t>Comedo</a:t>
            </a:r>
            <a:r>
              <a:rPr lang="en-US" sz="2600" dirty="0"/>
              <a:t>-like openings = keratin-filled invaginations in the skin</a:t>
            </a:r>
          </a:p>
          <a:p>
            <a:pPr lvl="1"/>
            <a:r>
              <a:rPr lang="en-US" sz="2600" dirty="0"/>
              <a:t>Sulci and gyri (like a BRAIN!) = fissures and ridges of keratin</a:t>
            </a:r>
          </a:p>
          <a:p>
            <a:pPr lvl="1"/>
            <a:r>
              <a:rPr lang="en-US" sz="2600" dirty="0"/>
              <a:t>LOTS of KERATIN!</a:t>
            </a:r>
          </a:p>
          <a:p>
            <a:pPr lvl="1"/>
            <a:endParaRPr lang="en-US" sz="2600" dirty="0"/>
          </a:p>
        </p:txBody>
      </p:sp>
    </p:spTree>
    <p:extLst>
      <p:ext uri="{BB962C8B-B14F-4D97-AF65-F5344CB8AC3E}">
        <p14:creationId xmlns:p14="http://schemas.microsoft.com/office/powerpoint/2010/main" val="31694194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7EACE-1550-69AC-46D2-7CE194CA079C}"/>
              </a:ext>
            </a:extLst>
          </p:cNvPr>
          <p:cNvSpPr>
            <a:spLocks noGrp="1"/>
          </p:cNvSpPr>
          <p:nvPr>
            <p:ph type="title"/>
          </p:nvPr>
        </p:nvSpPr>
        <p:spPr/>
        <p:txBody>
          <a:bodyPr/>
          <a:lstStyle/>
          <a:p>
            <a:r>
              <a:rPr lang="en-US" dirty="0" err="1"/>
              <a:t>Dermoscopy</a:t>
            </a:r>
            <a:endParaRPr lang="en-US" dirty="0"/>
          </a:p>
        </p:txBody>
      </p:sp>
      <p:pic>
        <p:nvPicPr>
          <p:cNvPr id="4" name="Picture 3">
            <a:extLst>
              <a:ext uri="{FF2B5EF4-FFF2-40B4-BE49-F238E27FC236}">
                <a16:creationId xmlns:a16="http://schemas.microsoft.com/office/drawing/2014/main" id="{910B696A-A429-6D56-88B5-246351E096C6}"/>
              </a:ext>
            </a:extLst>
          </p:cNvPr>
          <p:cNvPicPr>
            <a:picLocks noChangeAspect="1"/>
          </p:cNvPicPr>
          <p:nvPr/>
        </p:nvPicPr>
        <p:blipFill>
          <a:blip r:embed="rId2"/>
          <a:stretch>
            <a:fillRect/>
          </a:stretch>
        </p:blipFill>
        <p:spPr>
          <a:xfrm>
            <a:off x="1018945" y="2112348"/>
            <a:ext cx="4381730" cy="3621892"/>
          </a:xfrm>
          <a:prstGeom prst="rect">
            <a:avLst/>
          </a:prstGeom>
        </p:spPr>
      </p:pic>
      <p:sp>
        <p:nvSpPr>
          <p:cNvPr id="5" name="Rectangle 4">
            <a:extLst>
              <a:ext uri="{FF2B5EF4-FFF2-40B4-BE49-F238E27FC236}">
                <a16:creationId xmlns:a16="http://schemas.microsoft.com/office/drawing/2014/main" id="{C17EC672-19A0-3A28-C612-93A6F551484F}"/>
              </a:ext>
            </a:extLst>
          </p:cNvPr>
          <p:cNvSpPr/>
          <p:nvPr/>
        </p:nvSpPr>
        <p:spPr>
          <a:xfrm>
            <a:off x="5884590" y="2351782"/>
            <a:ext cx="5013488" cy="1077218"/>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Black Arrows</a:t>
            </a:r>
          </a:p>
          <a:p>
            <a:pPr algn="ct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 </a:t>
            </a:r>
            <a:r>
              <a:rPr lang="en-US" sz="3200" b="1" cap="none" spc="0" dirty="0" err="1">
                <a:ln w="6600">
                  <a:solidFill>
                    <a:schemeClr val="accent2"/>
                  </a:solidFill>
                  <a:prstDash val="solid"/>
                </a:ln>
                <a:solidFill>
                  <a:srgbClr val="FFFFFF"/>
                </a:solidFill>
                <a:effectLst>
                  <a:outerShdw dist="38100" dir="2700000" algn="tl" rotWithShape="0">
                    <a:schemeClr val="accent2"/>
                  </a:outerShdw>
                </a:effectLst>
              </a:rPr>
              <a:t>comedo</a:t>
            </a: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-like openings</a:t>
            </a:r>
          </a:p>
        </p:txBody>
      </p:sp>
      <p:sp>
        <p:nvSpPr>
          <p:cNvPr id="6" name="Rectangle 5">
            <a:extLst>
              <a:ext uri="{FF2B5EF4-FFF2-40B4-BE49-F238E27FC236}">
                <a16:creationId xmlns:a16="http://schemas.microsoft.com/office/drawing/2014/main" id="{1838D417-D11C-799E-A4C5-0452FB9C7641}"/>
              </a:ext>
            </a:extLst>
          </p:cNvPr>
          <p:cNvSpPr/>
          <p:nvPr/>
        </p:nvSpPr>
        <p:spPr>
          <a:xfrm>
            <a:off x="6650825" y="3774182"/>
            <a:ext cx="3481018" cy="1077218"/>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White Arrows </a:t>
            </a:r>
          </a:p>
          <a:p>
            <a:pPr algn="ct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 milia-like cysts</a:t>
            </a:r>
          </a:p>
        </p:txBody>
      </p:sp>
    </p:spTree>
    <p:extLst>
      <p:ext uri="{BB962C8B-B14F-4D97-AF65-F5344CB8AC3E}">
        <p14:creationId xmlns:p14="http://schemas.microsoft.com/office/powerpoint/2010/main" val="668046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EA3E1-5E25-8BF0-C395-23E664FDAF2C}"/>
              </a:ext>
            </a:extLst>
          </p:cNvPr>
          <p:cNvSpPr>
            <a:spLocks noGrp="1"/>
          </p:cNvSpPr>
          <p:nvPr>
            <p:ph type="title"/>
          </p:nvPr>
        </p:nvSpPr>
        <p:spPr/>
        <p:txBody>
          <a:bodyPr/>
          <a:lstStyle/>
          <a:p>
            <a:r>
              <a:rPr lang="en-US" dirty="0" err="1"/>
              <a:t>Dermoscopy</a:t>
            </a:r>
            <a:endParaRPr lang="en-US" dirty="0"/>
          </a:p>
        </p:txBody>
      </p:sp>
      <p:pic>
        <p:nvPicPr>
          <p:cNvPr id="4" name="Picture 3">
            <a:extLst>
              <a:ext uri="{FF2B5EF4-FFF2-40B4-BE49-F238E27FC236}">
                <a16:creationId xmlns:a16="http://schemas.microsoft.com/office/drawing/2014/main" id="{82A147DC-809F-DD49-49DC-1D26CE01790E}"/>
              </a:ext>
            </a:extLst>
          </p:cNvPr>
          <p:cNvPicPr>
            <a:picLocks noChangeAspect="1"/>
          </p:cNvPicPr>
          <p:nvPr/>
        </p:nvPicPr>
        <p:blipFill>
          <a:blip r:embed="rId2"/>
          <a:stretch>
            <a:fillRect/>
          </a:stretch>
        </p:blipFill>
        <p:spPr>
          <a:xfrm>
            <a:off x="1096232" y="1800500"/>
            <a:ext cx="4446152" cy="4376463"/>
          </a:xfrm>
          <a:prstGeom prst="rect">
            <a:avLst/>
          </a:prstGeom>
        </p:spPr>
      </p:pic>
      <p:sp>
        <p:nvSpPr>
          <p:cNvPr id="5" name="Rectangle 4">
            <a:extLst>
              <a:ext uri="{FF2B5EF4-FFF2-40B4-BE49-F238E27FC236}">
                <a16:creationId xmlns:a16="http://schemas.microsoft.com/office/drawing/2014/main" id="{BF2EB762-A42A-45AA-BDD4-8DA55123E133}"/>
              </a:ext>
            </a:extLst>
          </p:cNvPr>
          <p:cNvSpPr/>
          <p:nvPr/>
        </p:nvSpPr>
        <p:spPr>
          <a:xfrm>
            <a:off x="5868318" y="1880413"/>
            <a:ext cx="4784771"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Gyri and Sulci</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Picture 5">
            <a:extLst>
              <a:ext uri="{FF2B5EF4-FFF2-40B4-BE49-F238E27FC236}">
                <a16:creationId xmlns:a16="http://schemas.microsoft.com/office/drawing/2014/main" id="{93BFB2EB-8689-6D91-D3F5-AC59419BCD88}"/>
              </a:ext>
            </a:extLst>
          </p:cNvPr>
          <p:cNvPicPr>
            <a:picLocks noChangeAspect="1"/>
          </p:cNvPicPr>
          <p:nvPr/>
        </p:nvPicPr>
        <p:blipFill>
          <a:blip r:embed="rId3"/>
          <a:stretch>
            <a:fillRect/>
          </a:stretch>
        </p:blipFill>
        <p:spPr>
          <a:xfrm>
            <a:off x="6299389" y="2942025"/>
            <a:ext cx="4725059" cy="3429479"/>
          </a:xfrm>
          <a:prstGeom prst="rect">
            <a:avLst/>
          </a:prstGeom>
        </p:spPr>
      </p:pic>
    </p:spTree>
    <p:extLst>
      <p:ext uri="{BB962C8B-B14F-4D97-AF65-F5344CB8AC3E}">
        <p14:creationId xmlns:p14="http://schemas.microsoft.com/office/powerpoint/2010/main" val="34463807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851AD9-A8F3-CB71-C874-15C226515EC4}"/>
              </a:ext>
            </a:extLst>
          </p:cNvPr>
          <p:cNvPicPr>
            <a:picLocks noChangeAspect="1"/>
          </p:cNvPicPr>
          <p:nvPr/>
        </p:nvPicPr>
        <p:blipFill>
          <a:blip r:embed="rId2"/>
          <a:stretch>
            <a:fillRect/>
          </a:stretch>
        </p:blipFill>
        <p:spPr>
          <a:xfrm>
            <a:off x="3849809" y="2713222"/>
            <a:ext cx="4753638" cy="3372321"/>
          </a:xfrm>
          <a:prstGeom prst="rect">
            <a:avLst/>
          </a:prstGeom>
        </p:spPr>
      </p:pic>
      <p:pic>
        <p:nvPicPr>
          <p:cNvPr id="5" name="Picture 4">
            <a:extLst>
              <a:ext uri="{FF2B5EF4-FFF2-40B4-BE49-F238E27FC236}">
                <a16:creationId xmlns:a16="http://schemas.microsoft.com/office/drawing/2014/main" id="{E8B24A4E-B0EC-E590-D5FF-8C5762B7CC9D}"/>
              </a:ext>
            </a:extLst>
          </p:cNvPr>
          <p:cNvPicPr>
            <a:picLocks noChangeAspect="1"/>
          </p:cNvPicPr>
          <p:nvPr/>
        </p:nvPicPr>
        <p:blipFill>
          <a:blip r:embed="rId3"/>
          <a:stretch>
            <a:fillRect/>
          </a:stretch>
        </p:blipFill>
        <p:spPr>
          <a:xfrm>
            <a:off x="296021" y="366085"/>
            <a:ext cx="4639322" cy="3419952"/>
          </a:xfrm>
          <a:prstGeom prst="rect">
            <a:avLst/>
          </a:prstGeom>
        </p:spPr>
      </p:pic>
      <p:pic>
        <p:nvPicPr>
          <p:cNvPr id="7" name="Picture 6">
            <a:extLst>
              <a:ext uri="{FF2B5EF4-FFF2-40B4-BE49-F238E27FC236}">
                <a16:creationId xmlns:a16="http://schemas.microsoft.com/office/drawing/2014/main" id="{2E7BBC25-EF01-D212-4B0B-8B9723E7A762}"/>
              </a:ext>
            </a:extLst>
          </p:cNvPr>
          <p:cNvPicPr>
            <a:picLocks noChangeAspect="1"/>
          </p:cNvPicPr>
          <p:nvPr/>
        </p:nvPicPr>
        <p:blipFill>
          <a:blip r:embed="rId4"/>
          <a:stretch>
            <a:fillRect/>
          </a:stretch>
        </p:blipFill>
        <p:spPr>
          <a:xfrm>
            <a:off x="7164134" y="366085"/>
            <a:ext cx="4563112" cy="3391373"/>
          </a:xfrm>
          <a:prstGeom prst="rect">
            <a:avLst/>
          </a:prstGeom>
        </p:spPr>
      </p:pic>
      <p:sp>
        <p:nvSpPr>
          <p:cNvPr id="8" name="Rectangle 7">
            <a:extLst>
              <a:ext uri="{FF2B5EF4-FFF2-40B4-BE49-F238E27FC236}">
                <a16:creationId xmlns:a16="http://schemas.microsoft.com/office/drawing/2014/main" id="{F5C7E65C-27FD-F3CF-EFEF-4A221DA21FEE}"/>
              </a:ext>
            </a:extLst>
          </p:cNvPr>
          <p:cNvSpPr/>
          <p:nvPr/>
        </p:nvSpPr>
        <p:spPr>
          <a:xfrm>
            <a:off x="9141091" y="4161653"/>
            <a:ext cx="2048510" cy="1754326"/>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More </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SK’s</a:t>
            </a:r>
          </a:p>
        </p:txBody>
      </p:sp>
    </p:spTree>
    <p:extLst>
      <p:ext uri="{BB962C8B-B14F-4D97-AF65-F5344CB8AC3E}">
        <p14:creationId xmlns:p14="http://schemas.microsoft.com/office/powerpoint/2010/main" val="16202812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91F1DC-673F-6B2D-E328-61DE5DA863F9}"/>
              </a:ext>
            </a:extLst>
          </p:cNvPr>
          <p:cNvSpPr/>
          <p:nvPr/>
        </p:nvSpPr>
        <p:spPr>
          <a:xfrm>
            <a:off x="431259" y="569368"/>
            <a:ext cx="4200894"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Unknown #3</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4" name="Picture 3">
            <a:extLst>
              <a:ext uri="{FF2B5EF4-FFF2-40B4-BE49-F238E27FC236}">
                <a16:creationId xmlns:a16="http://schemas.microsoft.com/office/drawing/2014/main" id="{9A032169-E67F-6113-2CF5-C63D3EC9E0E6}"/>
              </a:ext>
            </a:extLst>
          </p:cNvPr>
          <p:cNvPicPr>
            <a:picLocks noChangeAspect="1"/>
          </p:cNvPicPr>
          <p:nvPr/>
        </p:nvPicPr>
        <p:blipFill>
          <a:blip r:embed="rId2"/>
          <a:stretch>
            <a:fillRect/>
          </a:stretch>
        </p:blipFill>
        <p:spPr>
          <a:xfrm>
            <a:off x="5203139" y="1031033"/>
            <a:ext cx="6264183" cy="4581079"/>
          </a:xfrm>
          <a:prstGeom prst="rect">
            <a:avLst/>
          </a:prstGeom>
        </p:spPr>
      </p:pic>
      <p:sp>
        <p:nvSpPr>
          <p:cNvPr id="5" name="Rectangle 4">
            <a:extLst>
              <a:ext uri="{FF2B5EF4-FFF2-40B4-BE49-F238E27FC236}">
                <a16:creationId xmlns:a16="http://schemas.microsoft.com/office/drawing/2014/main" id="{36250DC1-A660-735B-23D2-803F942F647A}"/>
              </a:ext>
            </a:extLst>
          </p:cNvPr>
          <p:cNvSpPr/>
          <p:nvPr/>
        </p:nvSpPr>
        <p:spPr>
          <a:xfrm>
            <a:off x="724678" y="3144616"/>
            <a:ext cx="377930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Diagnosis?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400842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3513-48B3-4022-1EE4-CAAF6278DF8E}"/>
              </a:ext>
            </a:extLst>
          </p:cNvPr>
          <p:cNvSpPr>
            <a:spLocks noGrp="1"/>
          </p:cNvSpPr>
          <p:nvPr>
            <p:ph type="title"/>
          </p:nvPr>
        </p:nvSpPr>
        <p:spPr/>
        <p:txBody>
          <a:bodyPr/>
          <a:lstStyle/>
          <a:p>
            <a:r>
              <a:rPr lang="en-US" dirty="0" err="1"/>
              <a:t>Dermoscopy</a:t>
            </a:r>
            <a:endParaRPr lang="en-US" dirty="0"/>
          </a:p>
        </p:txBody>
      </p:sp>
      <p:pic>
        <p:nvPicPr>
          <p:cNvPr id="4" name="Picture 3">
            <a:extLst>
              <a:ext uri="{FF2B5EF4-FFF2-40B4-BE49-F238E27FC236}">
                <a16:creationId xmlns:a16="http://schemas.microsoft.com/office/drawing/2014/main" id="{94FEFEF4-6B68-FA97-8D66-46BABD7D7CF0}"/>
              </a:ext>
            </a:extLst>
          </p:cNvPr>
          <p:cNvPicPr>
            <a:picLocks noChangeAspect="1"/>
          </p:cNvPicPr>
          <p:nvPr/>
        </p:nvPicPr>
        <p:blipFill>
          <a:blip r:embed="rId2"/>
          <a:stretch>
            <a:fillRect/>
          </a:stretch>
        </p:blipFill>
        <p:spPr>
          <a:xfrm>
            <a:off x="4743026" y="1314451"/>
            <a:ext cx="6534574" cy="4797366"/>
          </a:xfrm>
          <a:prstGeom prst="rect">
            <a:avLst/>
          </a:prstGeom>
        </p:spPr>
      </p:pic>
    </p:spTree>
    <p:extLst>
      <p:ext uri="{BB962C8B-B14F-4D97-AF65-F5344CB8AC3E}">
        <p14:creationId xmlns:p14="http://schemas.microsoft.com/office/powerpoint/2010/main" val="30730791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9565-1CCE-6E5C-2C27-C92111D78C76}"/>
              </a:ext>
            </a:extLst>
          </p:cNvPr>
          <p:cNvSpPr>
            <a:spLocks noGrp="1"/>
          </p:cNvSpPr>
          <p:nvPr>
            <p:ph type="title"/>
          </p:nvPr>
        </p:nvSpPr>
        <p:spPr/>
        <p:txBody>
          <a:bodyPr/>
          <a:lstStyle/>
          <a:p>
            <a:r>
              <a:rPr lang="en-US" dirty="0"/>
              <a:t>Actinic Keratosis</a:t>
            </a:r>
          </a:p>
        </p:txBody>
      </p:sp>
      <p:sp>
        <p:nvSpPr>
          <p:cNvPr id="3" name="Content Placeholder 2">
            <a:extLst>
              <a:ext uri="{FF2B5EF4-FFF2-40B4-BE49-F238E27FC236}">
                <a16:creationId xmlns:a16="http://schemas.microsoft.com/office/drawing/2014/main" id="{7DA62BCB-8CA1-5AB0-9933-3AB4FE1901A5}"/>
              </a:ext>
            </a:extLst>
          </p:cNvPr>
          <p:cNvSpPr>
            <a:spLocks noGrp="1"/>
          </p:cNvSpPr>
          <p:nvPr>
            <p:ph idx="1"/>
          </p:nvPr>
        </p:nvSpPr>
        <p:spPr/>
        <p:txBody>
          <a:bodyPr>
            <a:normAutofit/>
          </a:bodyPr>
          <a:lstStyle/>
          <a:p>
            <a:r>
              <a:rPr lang="en-US" sz="2800" dirty="0" err="1"/>
              <a:t>Dermoscopic</a:t>
            </a:r>
            <a:r>
              <a:rPr lang="en-US" sz="2800" dirty="0"/>
              <a:t> Features</a:t>
            </a:r>
          </a:p>
          <a:p>
            <a:pPr lvl="1"/>
            <a:r>
              <a:rPr lang="en-US" sz="2600" dirty="0"/>
              <a:t>Pink-red </a:t>
            </a:r>
            <a:r>
              <a:rPr lang="en-US" sz="2600" dirty="0" err="1"/>
              <a:t>pseudonetwork</a:t>
            </a:r>
            <a:r>
              <a:rPr lang="en-US" sz="2600" dirty="0"/>
              <a:t> = vessels around follicles (STRAWBERRY!)</a:t>
            </a:r>
          </a:p>
          <a:p>
            <a:pPr lvl="1"/>
            <a:r>
              <a:rPr lang="en-US" sz="2600" dirty="0"/>
              <a:t>White or yellow keratin scales</a:t>
            </a:r>
          </a:p>
          <a:p>
            <a:pPr lvl="1"/>
            <a:r>
              <a:rPr lang="en-US" sz="2600" dirty="0"/>
              <a:t>Rosettes = keratin-filled sweat glands and follicles</a:t>
            </a:r>
          </a:p>
          <a:p>
            <a:pPr lvl="1"/>
            <a:r>
              <a:rPr lang="en-US" sz="2600" dirty="0"/>
              <a:t>Hyperpigmented follicular openings</a:t>
            </a:r>
          </a:p>
        </p:txBody>
      </p:sp>
      <p:pic>
        <p:nvPicPr>
          <p:cNvPr id="5" name="Picture 4">
            <a:extLst>
              <a:ext uri="{FF2B5EF4-FFF2-40B4-BE49-F238E27FC236}">
                <a16:creationId xmlns:a16="http://schemas.microsoft.com/office/drawing/2014/main" id="{9F259130-868F-2BE9-8BD0-130A6A418D99}"/>
              </a:ext>
            </a:extLst>
          </p:cNvPr>
          <p:cNvPicPr>
            <a:picLocks noChangeAspect="1"/>
          </p:cNvPicPr>
          <p:nvPr/>
        </p:nvPicPr>
        <p:blipFill>
          <a:blip r:embed="rId2"/>
          <a:stretch>
            <a:fillRect/>
          </a:stretch>
        </p:blipFill>
        <p:spPr>
          <a:xfrm>
            <a:off x="8429625" y="209550"/>
            <a:ext cx="3477084" cy="2543959"/>
          </a:xfrm>
          <a:prstGeom prst="rect">
            <a:avLst/>
          </a:prstGeom>
        </p:spPr>
      </p:pic>
    </p:spTree>
    <p:extLst>
      <p:ext uri="{BB962C8B-B14F-4D97-AF65-F5344CB8AC3E}">
        <p14:creationId xmlns:p14="http://schemas.microsoft.com/office/powerpoint/2010/main" val="2242812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2EF39-8476-8193-7381-0E25E6964A88}"/>
              </a:ext>
            </a:extLst>
          </p:cNvPr>
          <p:cNvPicPr>
            <a:picLocks noChangeAspect="1"/>
          </p:cNvPicPr>
          <p:nvPr/>
        </p:nvPicPr>
        <p:blipFill>
          <a:blip r:embed="rId2"/>
          <a:stretch>
            <a:fillRect/>
          </a:stretch>
        </p:blipFill>
        <p:spPr>
          <a:xfrm>
            <a:off x="6727370" y="3637799"/>
            <a:ext cx="2279479" cy="2648971"/>
          </a:xfrm>
          <a:prstGeom prst="rect">
            <a:avLst/>
          </a:prstGeom>
        </p:spPr>
      </p:pic>
      <p:pic>
        <p:nvPicPr>
          <p:cNvPr id="7" name="Picture 6">
            <a:extLst>
              <a:ext uri="{FF2B5EF4-FFF2-40B4-BE49-F238E27FC236}">
                <a16:creationId xmlns:a16="http://schemas.microsoft.com/office/drawing/2014/main" id="{8CE8EE63-F966-C55F-1052-18153D9B62F7}"/>
              </a:ext>
            </a:extLst>
          </p:cNvPr>
          <p:cNvPicPr>
            <a:picLocks noChangeAspect="1"/>
          </p:cNvPicPr>
          <p:nvPr/>
        </p:nvPicPr>
        <p:blipFill>
          <a:blip r:embed="rId3"/>
          <a:stretch>
            <a:fillRect/>
          </a:stretch>
        </p:blipFill>
        <p:spPr>
          <a:xfrm>
            <a:off x="7998011" y="80200"/>
            <a:ext cx="3896269" cy="3172268"/>
          </a:xfrm>
          <a:prstGeom prst="rect">
            <a:avLst/>
          </a:prstGeom>
        </p:spPr>
      </p:pic>
      <p:pic>
        <p:nvPicPr>
          <p:cNvPr id="9" name="Picture 8">
            <a:extLst>
              <a:ext uri="{FF2B5EF4-FFF2-40B4-BE49-F238E27FC236}">
                <a16:creationId xmlns:a16="http://schemas.microsoft.com/office/drawing/2014/main" id="{06047513-5A04-6A30-2DBA-D3C6F220951C}"/>
              </a:ext>
            </a:extLst>
          </p:cNvPr>
          <p:cNvPicPr>
            <a:picLocks noChangeAspect="1"/>
          </p:cNvPicPr>
          <p:nvPr/>
        </p:nvPicPr>
        <p:blipFill>
          <a:blip r:embed="rId4"/>
          <a:stretch>
            <a:fillRect/>
          </a:stretch>
        </p:blipFill>
        <p:spPr>
          <a:xfrm>
            <a:off x="5508522" y="849642"/>
            <a:ext cx="2292226" cy="2821201"/>
          </a:xfrm>
          <a:prstGeom prst="rect">
            <a:avLst/>
          </a:prstGeom>
        </p:spPr>
      </p:pic>
      <p:pic>
        <p:nvPicPr>
          <p:cNvPr id="11" name="Picture 10">
            <a:extLst>
              <a:ext uri="{FF2B5EF4-FFF2-40B4-BE49-F238E27FC236}">
                <a16:creationId xmlns:a16="http://schemas.microsoft.com/office/drawing/2014/main" id="{BD6AE946-318F-963F-AC6E-7B23A309F54A}"/>
              </a:ext>
            </a:extLst>
          </p:cNvPr>
          <p:cNvPicPr>
            <a:picLocks noChangeAspect="1"/>
          </p:cNvPicPr>
          <p:nvPr/>
        </p:nvPicPr>
        <p:blipFill>
          <a:blip r:embed="rId5"/>
          <a:stretch>
            <a:fillRect/>
          </a:stretch>
        </p:blipFill>
        <p:spPr>
          <a:xfrm>
            <a:off x="695662" y="3929669"/>
            <a:ext cx="3345798" cy="2190571"/>
          </a:xfrm>
          <a:prstGeom prst="rect">
            <a:avLst/>
          </a:prstGeom>
        </p:spPr>
      </p:pic>
      <p:pic>
        <p:nvPicPr>
          <p:cNvPr id="13" name="Picture 12">
            <a:extLst>
              <a:ext uri="{FF2B5EF4-FFF2-40B4-BE49-F238E27FC236}">
                <a16:creationId xmlns:a16="http://schemas.microsoft.com/office/drawing/2014/main" id="{BD2BE0A2-3D5A-A7A4-585D-D99B36B9F572}"/>
              </a:ext>
            </a:extLst>
          </p:cNvPr>
          <p:cNvPicPr>
            <a:picLocks noChangeAspect="1"/>
          </p:cNvPicPr>
          <p:nvPr/>
        </p:nvPicPr>
        <p:blipFill>
          <a:blip r:embed="rId6"/>
          <a:stretch>
            <a:fillRect/>
          </a:stretch>
        </p:blipFill>
        <p:spPr>
          <a:xfrm>
            <a:off x="8915547" y="3320375"/>
            <a:ext cx="2580791" cy="2885665"/>
          </a:xfrm>
          <a:prstGeom prst="rect">
            <a:avLst/>
          </a:prstGeom>
        </p:spPr>
      </p:pic>
      <p:pic>
        <p:nvPicPr>
          <p:cNvPr id="15" name="Picture 14">
            <a:extLst>
              <a:ext uri="{FF2B5EF4-FFF2-40B4-BE49-F238E27FC236}">
                <a16:creationId xmlns:a16="http://schemas.microsoft.com/office/drawing/2014/main" id="{CD331832-9754-2B02-69EB-C19F00007AA5}"/>
              </a:ext>
            </a:extLst>
          </p:cNvPr>
          <p:cNvPicPr>
            <a:picLocks noChangeAspect="1"/>
          </p:cNvPicPr>
          <p:nvPr/>
        </p:nvPicPr>
        <p:blipFill>
          <a:blip r:embed="rId7"/>
          <a:stretch>
            <a:fillRect/>
          </a:stretch>
        </p:blipFill>
        <p:spPr>
          <a:xfrm>
            <a:off x="144299" y="80200"/>
            <a:ext cx="4791744" cy="3610479"/>
          </a:xfrm>
          <a:prstGeom prst="rect">
            <a:avLst/>
          </a:prstGeom>
        </p:spPr>
      </p:pic>
    </p:spTree>
    <p:extLst>
      <p:ext uri="{BB962C8B-B14F-4D97-AF65-F5344CB8AC3E}">
        <p14:creationId xmlns:p14="http://schemas.microsoft.com/office/powerpoint/2010/main" val="3511681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19B5-C2C3-88F9-2304-4617DBA3C6C9}"/>
              </a:ext>
            </a:extLst>
          </p:cNvPr>
          <p:cNvSpPr>
            <a:spLocks noGrp="1"/>
          </p:cNvSpPr>
          <p:nvPr>
            <p:ph type="title"/>
          </p:nvPr>
        </p:nvSpPr>
        <p:spPr/>
        <p:txBody>
          <a:bodyPr/>
          <a:lstStyle/>
          <a:p>
            <a:r>
              <a:rPr lang="en-US" dirty="0"/>
              <a:t>Strawberry Pattern</a:t>
            </a:r>
          </a:p>
        </p:txBody>
      </p:sp>
      <p:pic>
        <p:nvPicPr>
          <p:cNvPr id="4" name="Picture 3">
            <a:extLst>
              <a:ext uri="{FF2B5EF4-FFF2-40B4-BE49-F238E27FC236}">
                <a16:creationId xmlns:a16="http://schemas.microsoft.com/office/drawing/2014/main" id="{2F03EFD5-6420-B97B-1638-CF1355E1EE6E}"/>
              </a:ext>
            </a:extLst>
          </p:cNvPr>
          <p:cNvPicPr>
            <a:picLocks noChangeAspect="1"/>
          </p:cNvPicPr>
          <p:nvPr/>
        </p:nvPicPr>
        <p:blipFill>
          <a:blip r:embed="rId2"/>
          <a:stretch>
            <a:fillRect/>
          </a:stretch>
        </p:blipFill>
        <p:spPr>
          <a:xfrm>
            <a:off x="5519410" y="1447568"/>
            <a:ext cx="6196340" cy="4662966"/>
          </a:xfrm>
          <a:prstGeom prst="rect">
            <a:avLst/>
          </a:prstGeom>
        </p:spPr>
      </p:pic>
    </p:spTree>
    <p:extLst>
      <p:ext uri="{BB962C8B-B14F-4D97-AF65-F5344CB8AC3E}">
        <p14:creationId xmlns:p14="http://schemas.microsoft.com/office/powerpoint/2010/main" val="38400830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A5BC8-F13C-2E4A-2A4A-A329D32C61FE}"/>
              </a:ext>
            </a:extLst>
          </p:cNvPr>
          <p:cNvSpPr>
            <a:spLocks noGrp="1"/>
          </p:cNvSpPr>
          <p:nvPr>
            <p:ph type="title"/>
          </p:nvPr>
        </p:nvSpPr>
        <p:spPr/>
        <p:txBody>
          <a:bodyPr/>
          <a:lstStyle/>
          <a:p>
            <a:r>
              <a:rPr lang="en-US" dirty="0"/>
              <a:t>Scales</a:t>
            </a:r>
          </a:p>
        </p:txBody>
      </p:sp>
      <p:pic>
        <p:nvPicPr>
          <p:cNvPr id="4" name="Picture 3">
            <a:extLst>
              <a:ext uri="{FF2B5EF4-FFF2-40B4-BE49-F238E27FC236}">
                <a16:creationId xmlns:a16="http://schemas.microsoft.com/office/drawing/2014/main" id="{DC22B33F-6C1F-849D-74F7-1F524838F956}"/>
              </a:ext>
            </a:extLst>
          </p:cNvPr>
          <p:cNvPicPr>
            <a:picLocks noChangeAspect="1"/>
          </p:cNvPicPr>
          <p:nvPr/>
        </p:nvPicPr>
        <p:blipFill>
          <a:blip r:embed="rId2"/>
          <a:stretch>
            <a:fillRect/>
          </a:stretch>
        </p:blipFill>
        <p:spPr>
          <a:xfrm>
            <a:off x="4716454" y="1011981"/>
            <a:ext cx="6439226" cy="4967404"/>
          </a:xfrm>
          <a:prstGeom prst="rect">
            <a:avLst/>
          </a:prstGeom>
        </p:spPr>
      </p:pic>
    </p:spTree>
    <p:extLst>
      <p:ext uri="{BB962C8B-B14F-4D97-AF65-F5344CB8AC3E}">
        <p14:creationId xmlns:p14="http://schemas.microsoft.com/office/powerpoint/2010/main" val="29256143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D20E-FA46-96AE-3754-314842FC6173}"/>
              </a:ext>
            </a:extLst>
          </p:cNvPr>
          <p:cNvSpPr>
            <a:spLocks noGrp="1"/>
          </p:cNvSpPr>
          <p:nvPr>
            <p:ph type="title"/>
          </p:nvPr>
        </p:nvSpPr>
        <p:spPr/>
        <p:txBody>
          <a:bodyPr/>
          <a:lstStyle/>
          <a:p>
            <a:r>
              <a:rPr lang="en-US" dirty="0"/>
              <a:t>Rosettes</a:t>
            </a:r>
          </a:p>
        </p:txBody>
      </p:sp>
      <p:pic>
        <p:nvPicPr>
          <p:cNvPr id="4" name="Picture 3">
            <a:extLst>
              <a:ext uri="{FF2B5EF4-FFF2-40B4-BE49-F238E27FC236}">
                <a16:creationId xmlns:a16="http://schemas.microsoft.com/office/drawing/2014/main" id="{03934A52-8184-D5C7-6972-DE78BE850473}"/>
              </a:ext>
            </a:extLst>
          </p:cNvPr>
          <p:cNvPicPr>
            <a:picLocks noChangeAspect="1"/>
          </p:cNvPicPr>
          <p:nvPr/>
        </p:nvPicPr>
        <p:blipFill>
          <a:blip r:embed="rId2"/>
          <a:stretch>
            <a:fillRect/>
          </a:stretch>
        </p:blipFill>
        <p:spPr>
          <a:xfrm>
            <a:off x="4395470" y="800100"/>
            <a:ext cx="6982473" cy="5184170"/>
          </a:xfrm>
          <a:prstGeom prst="rect">
            <a:avLst/>
          </a:prstGeom>
        </p:spPr>
      </p:pic>
    </p:spTree>
    <p:extLst>
      <p:ext uri="{BB962C8B-B14F-4D97-AF65-F5344CB8AC3E}">
        <p14:creationId xmlns:p14="http://schemas.microsoft.com/office/powerpoint/2010/main" val="8444208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EBA2-5E9E-53E8-0388-6F727B7D16C9}"/>
              </a:ext>
            </a:extLst>
          </p:cNvPr>
          <p:cNvSpPr>
            <a:spLocks noGrp="1"/>
          </p:cNvSpPr>
          <p:nvPr>
            <p:ph type="title"/>
          </p:nvPr>
        </p:nvSpPr>
        <p:spPr/>
        <p:txBody>
          <a:bodyPr/>
          <a:lstStyle/>
          <a:p>
            <a:r>
              <a:rPr lang="en-US" dirty="0"/>
              <a:t>Hyperpigmented Follicular Openings</a:t>
            </a:r>
          </a:p>
        </p:txBody>
      </p:sp>
      <p:pic>
        <p:nvPicPr>
          <p:cNvPr id="4" name="Picture 3">
            <a:extLst>
              <a:ext uri="{FF2B5EF4-FFF2-40B4-BE49-F238E27FC236}">
                <a16:creationId xmlns:a16="http://schemas.microsoft.com/office/drawing/2014/main" id="{77C2D619-CEE4-D212-22F4-FFF47F0FDBD2}"/>
              </a:ext>
            </a:extLst>
          </p:cNvPr>
          <p:cNvPicPr>
            <a:picLocks noChangeAspect="1"/>
          </p:cNvPicPr>
          <p:nvPr/>
        </p:nvPicPr>
        <p:blipFill>
          <a:blip r:embed="rId2"/>
          <a:stretch>
            <a:fillRect/>
          </a:stretch>
        </p:blipFill>
        <p:spPr>
          <a:xfrm>
            <a:off x="3022360" y="2033349"/>
            <a:ext cx="5402825" cy="3976925"/>
          </a:xfrm>
          <a:prstGeom prst="rect">
            <a:avLst/>
          </a:prstGeom>
        </p:spPr>
      </p:pic>
    </p:spTree>
    <p:extLst>
      <p:ext uri="{BB962C8B-B14F-4D97-AF65-F5344CB8AC3E}">
        <p14:creationId xmlns:p14="http://schemas.microsoft.com/office/powerpoint/2010/main" val="32774764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A68E97-30F9-9982-64EA-F4229E835FA6}"/>
              </a:ext>
            </a:extLst>
          </p:cNvPr>
          <p:cNvSpPr/>
          <p:nvPr/>
        </p:nvSpPr>
        <p:spPr>
          <a:xfrm>
            <a:off x="505904" y="634682"/>
            <a:ext cx="420089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Unknown #4</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a:extLst>
              <a:ext uri="{FF2B5EF4-FFF2-40B4-BE49-F238E27FC236}">
                <a16:creationId xmlns:a16="http://schemas.microsoft.com/office/drawing/2014/main" id="{BCD9B361-82D4-46A6-2E0E-83494AB0BEAE}"/>
              </a:ext>
            </a:extLst>
          </p:cNvPr>
          <p:cNvPicPr>
            <a:picLocks noChangeAspect="1"/>
          </p:cNvPicPr>
          <p:nvPr/>
        </p:nvPicPr>
        <p:blipFill>
          <a:blip r:embed="rId2"/>
          <a:stretch>
            <a:fillRect/>
          </a:stretch>
        </p:blipFill>
        <p:spPr>
          <a:xfrm>
            <a:off x="5214100" y="1326301"/>
            <a:ext cx="5814684" cy="4205398"/>
          </a:xfrm>
          <a:prstGeom prst="rect">
            <a:avLst/>
          </a:prstGeom>
        </p:spPr>
      </p:pic>
      <p:sp>
        <p:nvSpPr>
          <p:cNvPr id="5" name="Rectangle 4">
            <a:extLst>
              <a:ext uri="{FF2B5EF4-FFF2-40B4-BE49-F238E27FC236}">
                <a16:creationId xmlns:a16="http://schemas.microsoft.com/office/drawing/2014/main" id="{B70F3545-0796-D0B1-2332-1046CACDAFB7}"/>
              </a:ext>
            </a:extLst>
          </p:cNvPr>
          <p:cNvSpPr/>
          <p:nvPr/>
        </p:nvSpPr>
        <p:spPr>
          <a:xfrm>
            <a:off x="856660" y="2967335"/>
            <a:ext cx="377930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Diagnosis?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6807678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C307-4EAB-79C9-9A10-A364A5000323}"/>
              </a:ext>
            </a:extLst>
          </p:cNvPr>
          <p:cNvSpPr>
            <a:spLocks noGrp="1"/>
          </p:cNvSpPr>
          <p:nvPr>
            <p:ph type="title"/>
          </p:nvPr>
        </p:nvSpPr>
        <p:spPr/>
        <p:txBody>
          <a:bodyPr/>
          <a:lstStyle/>
          <a:p>
            <a:r>
              <a:rPr lang="en-US" dirty="0"/>
              <a:t>Dermatofibroma</a:t>
            </a:r>
          </a:p>
        </p:txBody>
      </p:sp>
      <p:pic>
        <p:nvPicPr>
          <p:cNvPr id="4" name="Picture 3">
            <a:extLst>
              <a:ext uri="{FF2B5EF4-FFF2-40B4-BE49-F238E27FC236}">
                <a16:creationId xmlns:a16="http://schemas.microsoft.com/office/drawing/2014/main" id="{BD67C333-4694-CD38-D433-57CA2F7E768A}"/>
              </a:ext>
            </a:extLst>
          </p:cNvPr>
          <p:cNvPicPr>
            <a:picLocks noChangeAspect="1"/>
          </p:cNvPicPr>
          <p:nvPr/>
        </p:nvPicPr>
        <p:blipFill>
          <a:blip r:embed="rId2"/>
          <a:stretch>
            <a:fillRect/>
          </a:stretch>
        </p:blipFill>
        <p:spPr>
          <a:xfrm>
            <a:off x="4866782" y="837828"/>
            <a:ext cx="7068536" cy="5334744"/>
          </a:xfrm>
          <a:prstGeom prst="rect">
            <a:avLst/>
          </a:prstGeom>
        </p:spPr>
      </p:pic>
      <p:sp>
        <p:nvSpPr>
          <p:cNvPr id="5" name="Rectangle 4">
            <a:extLst>
              <a:ext uri="{FF2B5EF4-FFF2-40B4-BE49-F238E27FC236}">
                <a16:creationId xmlns:a16="http://schemas.microsoft.com/office/drawing/2014/main" id="{C01E4B01-A42D-8624-92DC-E6D5C11F79B7}"/>
              </a:ext>
            </a:extLst>
          </p:cNvPr>
          <p:cNvSpPr/>
          <p:nvPr/>
        </p:nvSpPr>
        <p:spPr>
          <a:xfrm>
            <a:off x="239810" y="2454152"/>
            <a:ext cx="4626972" cy="1384995"/>
          </a:xfrm>
          <a:prstGeom prst="rect">
            <a:avLst/>
          </a:prstGeom>
          <a:noFill/>
        </p:spPr>
        <p:txBody>
          <a:bodyPr wrap="none" lIns="91440" tIns="45720" rIns="91440" bIns="45720">
            <a:spAutoFit/>
          </a:bodyPr>
          <a:lstStyle/>
          <a:p>
            <a:pPr marL="685800" indent="-685800" algn="ctr">
              <a:buFont typeface="Wingdings" panose="05000000000000000000" pitchFamily="2" charset="2"/>
              <a:buChar char="§"/>
            </a:pPr>
            <a:r>
              <a:rPr lang="en-US" sz="2800" b="0" cap="none" spc="0" dirty="0">
                <a:ln w="0"/>
                <a:solidFill>
                  <a:schemeClr val="tx1"/>
                </a:solidFill>
                <a:effectLst>
                  <a:outerShdw blurRad="38100" dist="19050" dir="2700000" algn="tl" rotWithShape="0">
                    <a:schemeClr val="dk1">
                      <a:alpha val="40000"/>
                    </a:schemeClr>
                  </a:outerShdw>
                </a:effectLst>
              </a:rPr>
              <a:t>Fine peripheral network</a:t>
            </a:r>
          </a:p>
          <a:p>
            <a:pPr marL="685800" indent="-685800" algn="ctr">
              <a:buFont typeface="Wingdings" panose="05000000000000000000" pitchFamily="2" charset="2"/>
              <a:buChar char="§"/>
            </a:pPr>
            <a:r>
              <a:rPr lang="en-US" sz="2800" dirty="0">
                <a:ln w="0"/>
                <a:effectLst>
                  <a:outerShdw blurRad="38100" dist="19050" dir="2700000" algn="tl" rotWithShape="0">
                    <a:schemeClr val="dk1">
                      <a:alpha val="40000"/>
                    </a:schemeClr>
                  </a:outerShdw>
                </a:effectLst>
              </a:rPr>
              <a:t>White blotch in middle</a:t>
            </a:r>
            <a:endParaRPr lang="en-US" sz="2800" b="0" cap="none" spc="0" dirty="0">
              <a:ln w="0"/>
              <a:solidFill>
                <a:schemeClr val="tx1"/>
              </a:solidFill>
              <a:effectLst>
                <a:outerShdw blurRad="38100" dist="19050" dir="2700000" algn="tl" rotWithShape="0">
                  <a:schemeClr val="dk1">
                    <a:alpha val="40000"/>
                  </a:schemeClr>
                </a:outerShdw>
              </a:effectLst>
            </a:endParaRPr>
          </a:p>
          <a:p>
            <a:pPr marL="685800" indent="-685800" algn="ctr">
              <a:buFont typeface="Wingdings" panose="05000000000000000000" pitchFamily="2" charset="2"/>
              <a:buChar char="§"/>
            </a:pP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201230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F7E9E-7A8E-E86D-BB3C-238B160871AA}"/>
              </a:ext>
            </a:extLst>
          </p:cNvPr>
          <p:cNvSpPr/>
          <p:nvPr/>
        </p:nvSpPr>
        <p:spPr>
          <a:xfrm>
            <a:off x="403268" y="550706"/>
            <a:ext cx="420089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Unknown #5</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Picture 3">
            <a:extLst>
              <a:ext uri="{FF2B5EF4-FFF2-40B4-BE49-F238E27FC236}">
                <a16:creationId xmlns:a16="http://schemas.microsoft.com/office/drawing/2014/main" id="{A5B47FAC-4A85-55F9-2754-370DD3BBDCB1}"/>
              </a:ext>
            </a:extLst>
          </p:cNvPr>
          <p:cNvPicPr>
            <a:picLocks noChangeAspect="1"/>
          </p:cNvPicPr>
          <p:nvPr/>
        </p:nvPicPr>
        <p:blipFill>
          <a:blip r:embed="rId2"/>
          <a:stretch>
            <a:fillRect/>
          </a:stretch>
        </p:blipFill>
        <p:spPr>
          <a:xfrm>
            <a:off x="4993626" y="1223228"/>
            <a:ext cx="6287084" cy="4688491"/>
          </a:xfrm>
          <a:prstGeom prst="rect">
            <a:avLst/>
          </a:prstGeom>
        </p:spPr>
      </p:pic>
      <p:sp>
        <p:nvSpPr>
          <p:cNvPr id="5" name="Rectangle 4">
            <a:extLst>
              <a:ext uri="{FF2B5EF4-FFF2-40B4-BE49-F238E27FC236}">
                <a16:creationId xmlns:a16="http://schemas.microsoft.com/office/drawing/2014/main" id="{BD2E39E6-2C90-8A42-B15F-49B7E059BC9D}"/>
              </a:ext>
            </a:extLst>
          </p:cNvPr>
          <p:cNvSpPr/>
          <p:nvPr/>
        </p:nvSpPr>
        <p:spPr>
          <a:xfrm>
            <a:off x="911290" y="2967335"/>
            <a:ext cx="377930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Diagnosis?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8524189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42D3E-10C5-5366-7562-28BFAD6369E5}"/>
              </a:ext>
            </a:extLst>
          </p:cNvPr>
          <p:cNvSpPr>
            <a:spLocks noGrp="1"/>
          </p:cNvSpPr>
          <p:nvPr>
            <p:ph type="title"/>
          </p:nvPr>
        </p:nvSpPr>
        <p:spPr/>
        <p:txBody>
          <a:bodyPr/>
          <a:lstStyle/>
          <a:p>
            <a:r>
              <a:rPr lang="en-US" dirty="0"/>
              <a:t>Squamous Cell Carcinoma</a:t>
            </a:r>
          </a:p>
        </p:txBody>
      </p:sp>
      <p:pic>
        <p:nvPicPr>
          <p:cNvPr id="4" name="Picture 3">
            <a:extLst>
              <a:ext uri="{FF2B5EF4-FFF2-40B4-BE49-F238E27FC236}">
                <a16:creationId xmlns:a16="http://schemas.microsoft.com/office/drawing/2014/main" id="{EBFA87E2-C37C-5F93-BD74-06693367544E}"/>
              </a:ext>
            </a:extLst>
          </p:cNvPr>
          <p:cNvPicPr>
            <a:picLocks noChangeAspect="1"/>
          </p:cNvPicPr>
          <p:nvPr/>
        </p:nvPicPr>
        <p:blipFill>
          <a:blip r:embed="rId2"/>
          <a:stretch>
            <a:fillRect/>
          </a:stretch>
        </p:blipFill>
        <p:spPr>
          <a:xfrm>
            <a:off x="5189046" y="1737360"/>
            <a:ext cx="6502212" cy="4614473"/>
          </a:xfrm>
          <a:prstGeom prst="rect">
            <a:avLst/>
          </a:prstGeom>
        </p:spPr>
      </p:pic>
      <p:sp>
        <p:nvSpPr>
          <p:cNvPr id="5" name="Rectangle 4">
            <a:extLst>
              <a:ext uri="{FF2B5EF4-FFF2-40B4-BE49-F238E27FC236}">
                <a16:creationId xmlns:a16="http://schemas.microsoft.com/office/drawing/2014/main" id="{03DC683B-DDFB-2871-7ADB-4A7BC757CC88}"/>
              </a:ext>
            </a:extLst>
          </p:cNvPr>
          <p:cNvSpPr/>
          <p:nvPr/>
        </p:nvSpPr>
        <p:spPr>
          <a:xfrm>
            <a:off x="195441" y="2613436"/>
            <a:ext cx="4877810" cy="954107"/>
          </a:xfrm>
          <a:prstGeom prst="rect">
            <a:avLst/>
          </a:prstGeom>
          <a:noFill/>
        </p:spPr>
        <p:txBody>
          <a:bodyPr wrap="none" lIns="91440" tIns="45720" rIns="91440" bIns="45720">
            <a:spAutoFit/>
          </a:bodyPr>
          <a:lstStyle/>
          <a:p>
            <a:pPr marL="685800" indent="-685800" algn="ctr">
              <a:buFont typeface="Wingdings" panose="05000000000000000000" pitchFamily="2" charset="2"/>
              <a:buChar char="§"/>
            </a:pPr>
            <a:r>
              <a:rPr lang="en-US" sz="2800" dirty="0">
                <a:ln w="0"/>
                <a:effectLst>
                  <a:outerShdw blurRad="38100" dist="19050" dir="2700000" algn="tl" rotWithShape="0">
                    <a:schemeClr val="dk1">
                      <a:alpha val="40000"/>
                    </a:schemeClr>
                  </a:outerShdw>
                </a:effectLst>
              </a:rPr>
              <a:t>White structureless areas</a:t>
            </a:r>
          </a:p>
          <a:p>
            <a:pPr marL="685800" indent="-685800" algn="ctr">
              <a:buFont typeface="Wingdings" panose="05000000000000000000" pitchFamily="2" charset="2"/>
              <a:buChar char="§"/>
            </a:pPr>
            <a:r>
              <a:rPr lang="en-US" sz="2800" b="0" cap="none" spc="0" dirty="0">
                <a:ln w="0"/>
                <a:solidFill>
                  <a:schemeClr val="tx1"/>
                </a:solidFill>
                <a:effectLst>
                  <a:outerShdw blurRad="38100" dist="19050" dir="2700000" algn="tl" rotWithShape="0">
                    <a:schemeClr val="dk1">
                      <a:alpha val="40000"/>
                    </a:schemeClr>
                  </a:outerShdw>
                </a:effectLst>
              </a:rPr>
              <a:t>Looped vessels</a:t>
            </a:r>
          </a:p>
        </p:txBody>
      </p:sp>
    </p:spTree>
    <p:extLst>
      <p:ext uri="{BB962C8B-B14F-4D97-AF65-F5344CB8AC3E}">
        <p14:creationId xmlns:p14="http://schemas.microsoft.com/office/powerpoint/2010/main" val="19562291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C35DE0-E3AC-C279-8DD5-3C7B8A1533B0}"/>
              </a:ext>
            </a:extLst>
          </p:cNvPr>
          <p:cNvPicPr>
            <a:picLocks noChangeAspect="1"/>
          </p:cNvPicPr>
          <p:nvPr/>
        </p:nvPicPr>
        <p:blipFill>
          <a:blip r:embed="rId2"/>
          <a:stretch>
            <a:fillRect/>
          </a:stretch>
        </p:blipFill>
        <p:spPr>
          <a:xfrm>
            <a:off x="4926563" y="813640"/>
            <a:ext cx="6512768" cy="4745018"/>
          </a:xfrm>
          <a:prstGeom prst="rect">
            <a:avLst/>
          </a:prstGeom>
        </p:spPr>
      </p:pic>
      <p:sp>
        <p:nvSpPr>
          <p:cNvPr id="4" name="Rectangle 3">
            <a:extLst>
              <a:ext uri="{FF2B5EF4-FFF2-40B4-BE49-F238E27FC236}">
                <a16:creationId xmlns:a16="http://schemas.microsoft.com/office/drawing/2014/main" id="{A099A4B0-6DE0-48F8-0316-05904C6FFDE7}"/>
              </a:ext>
            </a:extLst>
          </p:cNvPr>
          <p:cNvSpPr/>
          <p:nvPr/>
        </p:nvSpPr>
        <p:spPr>
          <a:xfrm>
            <a:off x="412598" y="1185188"/>
            <a:ext cx="420089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Unknown #6</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a:extLst>
              <a:ext uri="{FF2B5EF4-FFF2-40B4-BE49-F238E27FC236}">
                <a16:creationId xmlns:a16="http://schemas.microsoft.com/office/drawing/2014/main" id="{424CD59B-AD94-478C-9E83-9DB3E0AE834B}"/>
              </a:ext>
            </a:extLst>
          </p:cNvPr>
          <p:cNvSpPr/>
          <p:nvPr/>
        </p:nvSpPr>
        <p:spPr>
          <a:xfrm>
            <a:off x="834188" y="2892690"/>
            <a:ext cx="377930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Diagnosis?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1769850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400E5-A9D3-9BC1-8510-24E8BFA6B080}"/>
              </a:ext>
            </a:extLst>
          </p:cNvPr>
          <p:cNvSpPr>
            <a:spLocks noGrp="1"/>
          </p:cNvSpPr>
          <p:nvPr>
            <p:ph type="title"/>
          </p:nvPr>
        </p:nvSpPr>
        <p:spPr/>
        <p:txBody>
          <a:bodyPr/>
          <a:lstStyle/>
          <a:p>
            <a:r>
              <a:rPr lang="en-US" dirty="0"/>
              <a:t>Angiokeratoma</a:t>
            </a:r>
          </a:p>
        </p:txBody>
      </p:sp>
      <p:pic>
        <p:nvPicPr>
          <p:cNvPr id="4" name="Picture 3">
            <a:extLst>
              <a:ext uri="{FF2B5EF4-FFF2-40B4-BE49-F238E27FC236}">
                <a16:creationId xmlns:a16="http://schemas.microsoft.com/office/drawing/2014/main" id="{6BC4503E-02B4-57DE-8402-FF2B23B0940A}"/>
              </a:ext>
            </a:extLst>
          </p:cNvPr>
          <p:cNvPicPr>
            <a:picLocks noChangeAspect="1"/>
          </p:cNvPicPr>
          <p:nvPr/>
        </p:nvPicPr>
        <p:blipFill>
          <a:blip r:embed="rId2"/>
          <a:stretch>
            <a:fillRect/>
          </a:stretch>
        </p:blipFill>
        <p:spPr>
          <a:xfrm>
            <a:off x="5574825" y="1589765"/>
            <a:ext cx="5880072" cy="4400488"/>
          </a:xfrm>
          <a:prstGeom prst="rect">
            <a:avLst/>
          </a:prstGeom>
        </p:spPr>
      </p:pic>
    </p:spTree>
    <p:extLst>
      <p:ext uri="{BB962C8B-B14F-4D97-AF65-F5344CB8AC3E}">
        <p14:creationId xmlns:p14="http://schemas.microsoft.com/office/powerpoint/2010/main" val="164010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C0E6-8EDF-389D-3C56-82061A3F7C7A}"/>
              </a:ext>
            </a:extLst>
          </p:cNvPr>
          <p:cNvSpPr>
            <a:spLocks noGrp="1"/>
          </p:cNvSpPr>
          <p:nvPr>
            <p:ph type="title"/>
          </p:nvPr>
        </p:nvSpPr>
        <p:spPr/>
        <p:txBody>
          <a:bodyPr/>
          <a:lstStyle/>
          <a:p>
            <a:r>
              <a:rPr lang="en-US" dirty="0"/>
              <a:t>Why use a dermoscope?</a:t>
            </a:r>
          </a:p>
        </p:txBody>
      </p:sp>
      <p:sp>
        <p:nvSpPr>
          <p:cNvPr id="3" name="Content Placeholder 2">
            <a:extLst>
              <a:ext uri="{FF2B5EF4-FFF2-40B4-BE49-F238E27FC236}">
                <a16:creationId xmlns:a16="http://schemas.microsoft.com/office/drawing/2014/main" id="{A96A888A-AAA6-947D-374F-59114EBAE1A2}"/>
              </a:ext>
            </a:extLst>
          </p:cNvPr>
          <p:cNvSpPr>
            <a:spLocks noGrp="1"/>
          </p:cNvSpPr>
          <p:nvPr>
            <p:ph idx="1"/>
          </p:nvPr>
        </p:nvSpPr>
        <p:spPr/>
        <p:txBody>
          <a:bodyPr>
            <a:normAutofit fontScale="85000" lnSpcReduction="20000"/>
          </a:bodyPr>
          <a:lstStyle/>
          <a:p>
            <a:pPr>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Better Diagnosis, “</a:t>
            </a: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The addition of </a:t>
            </a:r>
            <a:r>
              <a:rPr lang="en-US" b="0" i="0" u="none" strike="noStrike" dirty="0" err="1">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dermoscopy</a:t>
            </a: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to in-person visual inspection of skin lesions increases specificity and sensitivity in the detection of melanoma. In-person evaluation with </a:t>
            </a:r>
            <a:r>
              <a:rPr lang="en-US" b="0" i="0" u="none" strike="noStrike" dirty="0" err="1">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dermoscopy</a:t>
            </a: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is more accurate than image-based assessment.”</a:t>
            </a:r>
            <a:r>
              <a:rPr lang="en-US" sz="18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–Clebak 2020</a:t>
            </a:r>
          </a:p>
          <a:p>
            <a:pPr>
              <a:buFont typeface="Arial" panose="020B0604020202020204" pitchFamily="34" charset="0"/>
              <a:buChar char="•"/>
            </a:pP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Dermoscopy has been shown to improve diagnostic accuracy, sensitivity, and specificity for skin cancer diagnosis by dermatologists . –Kittler 2002</a:t>
            </a:r>
          </a:p>
          <a:p>
            <a:pPr>
              <a:buFont typeface="Arial" panose="020B0604020202020204" pitchFamily="34" charset="0"/>
              <a:buChar char="•"/>
            </a:pP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However, without formal training, the use of dermoscopy may result in poorer performance compared with naked eye examination. </a:t>
            </a: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Vestergaard 2008</a:t>
            </a:r>
          </a:p>
          <a:p>
            <a:pPr>
              <a:buFont typeface="Arial" panose="020B0604020202020204" pitchFamily="34" charset="0"/>
              <a:buChar char="•"/>
            </a:pP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Primary care physicians trained in dermoscopy can reduce their referral rate or benign-to-malignant excision ratio (from 9.5 to 3.5)- Menzies 2009</a:t>
            </a:r>
          </a:p>
          <a:p>
            <a:pPr>
              <a:buFont typeface="Arial" panose="020B0604020202020204" pitchFamily="34" charset="0"/>
              <a:buChar char="•"/>
            </a:pP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Improve specificity, thus decrease unnecessary excisions by almost by 50% -Argenziano 2024</a:t>
            </a:r>
            <a:endPar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Increase our ability to detect early melanoma by about 20% using Dermoscopy –</a:t>
            </a: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Argenziano 2024</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37799596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E190E-687F-B8B3-526C-606CA5B18E7B}"/>
              </a:ext>
            </a:extLst>
          </p:cNvPr>
          <p:cNvPicPr>
            <a:picLocks noChangeAspect="1"/>
          </p:cNvPicPr>
          <p:nvPr/>
        </p:nvPicPr>
        <p:blipFill>
          <a:blip r:embed="rId2"/>
          <a:stretch>
            <a:fillRect/>
          </a:stretch>
        </p:blipFill>
        <p:spPr>
          <a:xfrm>
            <a:off x="4838879" y="895740"/>
            <a:ext cx="6563129" cy="4633544"/>
          </a:xfrm>
          <a:prstGeom prst="rect">
            <a:avLst/>
          </a:prstGeom>
        </p:spPr>
      </p:pic>
      <p:sp>
        <p:nvSpPr>
          <p:cNvPr id="4" name="Rectangle 3">
            <a:extLst>
              <a:ext uri="{FF2B5EF4-FFF2-40B4-BE49-F238E27FC236}">
                <a16:creationId xmlns:a16="http://schemas.microsoft.com/office/drawing/2014/main" id="{15021706-A1D5-FFFF-6758-DD45640E6F59}"/>
              </a:ext>
            </a:extLst>
          </p:cNvPr>
          <p:cNvSpPr/>
          <p:nvPr/>
        </p:nvSpPr>
        <p:spPr>
          <a:xfrm>
            <a:off x="347283" y="1017237"/>
            <a:ext cx="420089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Unknown #7</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a:extLst>
              <a:ext uri="{FF2B5EF4-FFF2-40B4-BE49-F238E27FC236}">
                <a16:creationId xmlns:a16="http://schemas.microsoft.com/office/drawing/2014/main" id="{31A3F463-7547-DAD2-29BB-91597FAD2709}"/>
              </a:ext>
            </a:extLst>
          </p:cNvPr>
          <p:cNvSpPr/>
          <p:nvPr/>
        </p:nvSpPr>
        <p:spPr>
          <a:xfrm>
            <a:off x="768873" y="3088633"/>
            <a:ext cx="377930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Diagnosis?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2878825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3C9A-D83B-BCC9-EF73-51C8E3782F24}"/>
              </a:ext>
            </a:extLst>
          </p:cNvPr>
          <p:cNvSpPr>
            <a:spLocks noGrp="1"/>
          </p:cNvSpPr>
          <p:nvPr>
            <p:ph type="title"/>
          </p:nvPr>
        </p:nvSpPr>
        <p:spPr/>
        <p:txBody>
          <a:bodyPr/>
          <a:lstStyle/>
          <a:p>
            <a:r>
              <a:rPr lang="en-US" dirty="0"/>
              <a:t>Keratoacanthoma</a:t>
            </a:r>
          </a:p>
        </p:txBody>
      </p:sp>
      <p:pic>
        <p:nvPicPr>
          <p:cNvPr id="4" name="Picture 3">
            <a:extLst>
              <a:ext uri="{FF2B5EF4-FFF2-40B4-BE49-F238E27FC236}">
                <a16:creationId xmlns:a16="http://schemas.microsoft.com/office/drawing/2014/main" id="{37565A69-1BE6-A8DE-CD7E-8C1F851BBD02}"/>
              </a:ext>
            </a:extLst>
          </p:cNvPr>
          <p:cNvPicPr>
            <a:picLocks noChangeAspect="1"/>
          </p:cNvPicPr>
          <p:nvPr/>
        </p:nvPicPr>
        <p:blipFill>
          <a:blip r:embed="rId2"/>
          <a:stretch>
            <a:fillRect/>
          </a:stretch>
        </p:blipFill>
        <p:spPr>
          <a:xfrm>
            <a:off x="4765322" y="1737360"/>
            <a:ext cx="6916115" cy="4706007"/>
          </a:xfrm>
          <a:prstGeom prst="rect">
            <a:avLst/>
          </a:prstGeom>
        </p:spPr>
      </p:pic>
      <p:sp>
        <p:nvSpPr>
          <p:cNvPr id="5" name="Rectangle 4">
            <a:extLst>
              <a:ext uri="{FF2B5EF4-FFF2-40B4-BE49-F238E27FC236}">
                <a16:creationId xmlns:a16="http://schemas.microsoft.com/office/drawing/2014/main" id="{1FD8C759-BF9E-B739-4F8A-417AC3F82706}"/>
              </a:ext>
            </a:extLst>
          </p:cNvPr>
          <p:cNvSpPr/>
          <p:nvPr/>
        </p:nvSpPr>
        <p:spPr>
          <a:xfrm>
            <a:off x="1378820" y="2267539"/>
            <a:ext cx="2212465"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 SCC</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Rectangle 5">
            <a:extLst>
              <a:ext uri="{FF2B5EF4-FFF2-40B4-BE49-F238E27FC236}">
                <a16:creationId xmlns:a16="http://schemas.microsoft.com/office/drawing/2014/main" id="{F670543E-85B4-3185-58CA-14404304A9A4}"/>
              </a:ext>
            </a:extLst>
          </p:cNvPr>
          <p:cNvSpPr/>
          <p:nvPr/>
        </p:nvSpPr>
        <p:spPr>
          <a:xfrm>
            <a:off x="735931" y="3551754"/>
            <a:ext cx="3647537" cy="1077218"/>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White areas</a:t>
            </a:r>
          </a:p>
          <a:p>
            <a:pPr algn="ctr"/>
            <a:r>
              <a:rPr lang="en-US" sz="3200" dirty="0">
                <a:ln w="0"/>
                <a:effectLst>
                  <a:outerShdw blurRad="38100" dist="19050" dir="2700000" algn="tl" rotWithShape="0">
                    <a:schemeClr val="dk1">
                      <a:alpha val="40000"/>
                    </a:schemeClr>
                  </a:outerShdw>
                </a:effectLst>
              </a:rPr>
              <a:t>a</a:t>
            </a:r>
            <a:r>
              <a:rPr lang="en-US" sz="3200" b="0" cap="none" spc="0" dirty="0">
                <a:ln w="0"/>
                <a:solidFill>
                  <a:schemeClr val="tx1"/>
                </a:solidFill>
                <a:effectLst>
                  <a:outerShdw blurRad="38100" dist="19050" dir="2700000" algn="tl" rotWithShape="0">
                    <a:schemeClr val="dk1">
                      <a:alpha val="40000"/>
                    </a:schemeClr>
                  </a:outerShdw>
                </a:effectLst>
              </a:rPr>
              <a:t>nd looped vessels</a:t>
            </a:r>
          </a:p>
        </p:txBody>
      </p:sp>
    </p:spTree>
    <p:extLst>
      <p:ext uri="{BB962C8B-B14F-4D97-AF65-F5344CB8AC3E}">
        <p14:creationId xmlns:p14="http://schemas.microsoft.com/office/powerpoint/2010/main" val="268416719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61598-606F-51FE-3C28-B11FE7D31EE6}"/>
              </a:ext>
            </a:extLst>
          </p:cNvPr>
          <p:cNvSpPr>
            <a:spLocks noGrp="1"/>
          </p:cNvSpPr>
          <p:nvPr>
            <p:ph type="title"/>
          </p:nvPr>
        </p:nvSpPr>
        <p:spPr/>
        <p:txBody>
          <a:bodyPr/>
          <a:lstStyle/>
          <a:p>
            <a:r>
              <a:rPr lang="en-US" dirty="0"/>
              <a:t>Rashes</a:t>
            </a:r>
          </a:p>
        </p:txBody>
      </p:sp>
      <p:sp>
        <p:nvSpPr>
          <p:cNvPr id="3" name="Text Placeholder 2">
            <a:extLst>
              <a:ext uri="{FF2B5EF4-FFF2-40B4-BE49-F238E27FC236}">
                <a16:creationId xmlns:a16="http://schemas.microsoft.com/office/drawing/2014/main" id="{2CED0983-764A-1EFA-2544-B3958755CA9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369298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6ABD-AD42-76A3-41C1-7C6DBC2C70F3}"/>
              </a:ext>
            </a:extLst>
          </p:cNvPr>
          <p:cNvSpPr>
            <a:spLocks noGrp="1"/>
          </p:cNvSpPr>
          <p:nvPr>
            <p:ph type="title"/>
          </p:nvPr>
        </p:nvSpPr>
        <p:spPr/>
        <p:txBody>
          <a:bodyPr/>
          <a:lstStyle/>
          <a:p>
            <a:r>
              <a:rPr lang="en-US" dirty="0"/>
              <a:t>Lichen Planus</a:t>
            </a:r>
          </a:p>
        </p:txBody>
      </p:sp>
      <p:pic>
        <p:nvPicPr>
          <p:cNvPr id="4" name="Picture 3">
            <a:extLst>
              <a:ext uri="{FF2B5EF4-FFF2-40B4-BE49-F238E27FC236}">
                <a16:creationId xmlns:a16="http://schemas.microsoft.com/office/drawing/2014/main" id="{6D1863DE-F2F9-1E37-409E-D2149CEF0465}"/>
              </a:ext>
            </a:extLst>
          </p:cNvPr>
          <p:cNvPicPr>
            <a:picLocks noChangeAspect="1"/>
          </p:cNvPicPr>
          <p:nvPr/>
        </p:nvPicPr>
        <p:blipFill>
          <a:blip r:embed="rId2"/>
          <a:stretch>
            <a:fillRect/>
          </a:stretch>
        </p:blipFill>
        <p:spPr>
          <a:xfrm>
            <a:off x="5374433" y="2021843"/>
            <a:ext cx="5614261" cy="4077565"/>
          </a:xfrm>
          <a:prstGeom prst="rect">
            <a:avLst/>
          </a:prstGeom>
        </p:spPr>
      </p:pic>
      <p:sp>
        <p:nvSpPr>
          <p:cNvPr id="5" name="Rectangle 4">
            <a:extLst>
              <a:ext uri="{FF2B5EF4-FFF2-40B4-BE49-F238E27FC236}">
                <a16:creationId xmlns:a16="http://schemas.microsoft.com/office/drawing/2014/main" id="{33C7F9E8-B088-BAA6-DBC0-8F4B0E1DA03A}"/>
              </a:ext>
            </a:extLst>
          </p:cNvPr>
          <p:cNvSpPr/>
          <p:nvPr/>
        </p:nvSpPr>
        <p:spPr>
          <a:xfrm>
            <a:off x="1508223" y="2505670"/>
            <a:ext cx="2606803"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Wickham striae</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323913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0C58B-3206-4F0B-C490-3D064D14A79F}"/>
              </a:ext>
            </a:extLst>
          </p:cNvPr>
          <p:cNvSpPr>
            <a:spLocks noGrp="1"/>
          </p:cNvSpPr>
          <p:nvPr>
            <p:ph type="title"/>
          </p:nvPr>
        </p:nvSpPr>
        <p:spPr/>
        <p:txBody>
          <a:bodyPr/>
          <a:lstStyle/>
          <a:p>
            <a:r>
              <a:rPr lang="en-US" dirty="0"/>
              <a:t>Psoriasis</a:t>
            </a:r>
          </a:p>
        </p:txBody>
      </p:sp>
      <p:pic>
        <p:nvPicPr>
          <p:cNvPr id="4" name="Picture 3">
            <a:extLst>
              <a:ext uri="{FF2B5EF4-FFF2-40B4-BE49-F238E27FC236}">
                <a16:creationId xmlns:a16="http://schemas.microsoft.com/office/drawing/2014/main" id="{C643F9B0-C5CD-BF48-E1F4-79170AF5C044}"/>
              </a:ext>
            </a:extLst>
          </p:cNvPr>
          <p:cNvPicPr>
            <a:picLocks noChangeAspect="1"/>
          </p:cNvPicPr>
          <p:nvPr/>
        </p:nvPicPr>
        <p:blipFill>
          <a:blip r:embed="rId2"/>
          <a:stretch>
            <a:fillRect/>
          </a:stretch>
        </p:blipFill>
        <p:spPr>
          <a:xfrm>
            <a:off x="4721289" y="1299522"/>
            <a:ext cx="6568751" cy="4903943"/>
          </a:xfrm>
          <a:prstGeom prst="rect">
            <a:avLst/>
          </a:prstGeom>
        </p:spPr>
      </p:pic>
      <p:sp>
        <p:nvSpPr>
          <p:cNvPr id="5" name="Rectangle 4">
            <a:extLst>
              <a:ext uri="{FF2B5EF4-FFF2-40B4-BE49-F238E27FC236}">
                <a16:creationId xmlns:a16="http://schemas.microsoft.com/office/drawing/2014/main" id="{8A4CABF5-9A1D-E07C-A536-FB38D1BFB14A}"/>
              </a:ext>
            </a:extLst>
          </p:cNvPr>
          <p:cNvSpPr/>
          <p:nvPr/>
        </p:nvSpPr>
        <p:spPr>
          <a:xfrm>
            <a:off x="196115" y="2444821"/>
            <a:ext cx="4447243" cy="1754326"/>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Scale and REGULAR</a:t>
            </a:r>
          </a:p>
          <a:p>
            <a:pPr algn="ctr"/>
            <a:r>
              <a:rPr lang="en-US" sz="3600" b="0" cap="none" spc="0" dirty="0">
                <a:ln w="0"/>
                <a:solidFill>
                  <a:schemeClr val="tx1"/>
                </a:solidFill>
                <a:effectLst>
                  <a:outerShdw blurRad="38100" dist="19050" dir="2700000" algn="tl" rotWithShape="0">
                    <a:schemeClr val="dk1">
                      <a:alpha val="40000"/>
                    </a:schemeClr>
                  </a:outerShdw>
                </a:effectLst>
              </a:rPr>
              <a:t>pattern of dotted</a:t>
            </a:r>
          </a:p>
          <a:p>
            <a:pPr algn="ctr"/>
            <a:r>
              <a:rPr lang="en-US" sz="3600" dirty="0">
                <a:ln w="0"/>
                <a:effectLst>
                  <a:outerShdw blurRad="38100" dist="19050" dir="2700000" algn="tl" rotWithShape="0">
                    <a:schemeClr val="dk1">
                      <a:alpha val="40000"/>
                    </a:schemeClr>
                  </a:outerShdw>
                </a:effectLst>
              </a:rPr>
              <a:t>vessels</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174641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FDCC-D31B-FC32-9621-5C6EB9EF69A0}"/>
              </a:ext>
            </a:extLst>
          </p:cNvPr>
          <p:cNvSpPr>
            <a:spLocks noGrp="1"/>
          </p:cNvSpPr>
          <p:nvPr>
            <p:ph type="title"/>
          </p:nvPr>
        </p:nvSpPr>
        <p:spPr/>
        <p:txBody>
          <a:bodyPr/>
          <a:lstStyle/>
          <a:p>
            <a:r>
              <a:rPr lang="en-US" dirty="0"/>
              <a:t>Dermatitis</a:t>
            </a:r>
          </a:p>
        </p:txBody>
      </p:sp>
      <p:pic>
        <p:nvPicPr>
          <p:cNvPr id="4" name="Picture 3">
            <a:extLst>
              <a:ext uri="{FF2B5EF4-FFF2-40B4-BE49-F238E27FC236}">
                <a16:creationId xmlns:a16="http://schemas.microsoft.com/office/drawing/2014/main" id="{78AE4D4D-B7E7-FAA1-30EC-F999FB84CB76}"/>
              </a:ext>
            </a:extLst>
          </p:cNvPr>
          <p:cNvPicPr>
            <a:picLocks noChangeAspect="1"/>
          </p:cNvPicPr>
          <p:nvPr/>
        </p:nvPicPr>
        <p:blipFill>
          <a:blip r:embed="rId2"/>
          <a:stretch>
            <a:fillRect/>
          </a:stretch>
        </p:blipFill>
        <p:spPr>
          <a:xfrm>
            <a:off x="5337110" y="1429151"/>
            <a:ext cx="6251808" cy="4589093"/>
          </a:xfrm>
          <a:prstGeom prst="rect">
            <a:avLst/>
          </a:prstGeom>
        </p:spPr>
      </p:pic>
      <p:sp>
        <p:nvSpPr>
          <p:cNvPr id="5" name="Rectangle 4">
            <a:extLst>
              <a:ext uri="{FF2B5EF4-FFF2-40B4-BE49-F238E27FC236}">
                <a16:creationId xmlns:a16="http://schemas.microsoft.com/office/drawing/2014/main" id="{0714A17D-E835-E4E0-C429-15CFE99DE1DE}"/>
              </a:ext>
            </a:extLst>
          </p:cNvPr>
          <p:cNvSpPr/>
          <p:nvPr/>
        </p:nvSpPr>
        <p:spPr>
          <a:xfrm>
            <a:off x="1097280" y="2769590"/>
            <a:ext cx="3477490" cy="954107"/>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IRREGULAR clusters</a:t>
            </a:r>
          </a:p>
          <a:p>
            <a:pPr algn="ctr"/>
            <a:r>
              <a:rPr lang="en-US" sz="2800" dirty="0">
                <a:ln w="0"/>
                <a:effectLst>
                  <a:outerShdw blurRad="38100" dist="19050" dir="2700000" algn="tl" rotWithShape="0">
                    <a:schemeClr val="dk1">
                      <a:alpha val="40000"/>
                    </a:schemeClr>
                  </a:outerShdw>
                </a:effectLst>
              </a:rPr>
              <a:t>o</a:t>
            </a:r>
            <a:r>
              <a:rPr lang="en-US" sz="2800" b="0" cap="none" spc="0" dirty="0">
                <a:ln w="0"/>
                <a:solidFill>
                  <a:schemeClr val="tx1"/>
                </a:solidFill>
                <a:effectLst>
                  <a:outerShdw blurRad="38100" dist="19050" dir="2700000" algn="tl" rotWithShape="0">
                    <a:schemeClr val="dk1">
                      <a:alpha val="40000"/>
                    </a:schemeClr>
                  </a:outerShdw>
                </a:effectLst>
              </a:rPr>
              <a:t>f dotted vessels</a:t>
            </a:r>
          </a:p>
        </p:txBody>
      </p:sp>
    </p:spTree>
    <p:extLst>
      <p:ext uri="{BB962C8B-B14F-4D97-AF65-F5344CB8AC3E}">
        <p14:creationId xmlns:p14="http://schemas.microsoft.com/office/powerpoint/2010/main" val="6234842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C412-15C4-18A6-182A-4F3E2BA89608}"/>
              </a:ext>
            </a:extLst>
          </p:cNvPr>
          <p:cNvSpPr>
            <a:spLocks noGrp="1"/>
          </p:cNvSpPr>
          <p:nvPr>
            <p:ph type="title"/>
          </p:nvPr>
        </p:nvSpPr>
        <p:spPr/>
        <p:txBody>
          <a:bodyPr/>
          <a:lstStyle/>
          <a:p>
            <a:r>
              <a:rPr lang="en-US" dirty="0"/>
              <a:t>Rosacea</a:t>
            </a:r>
          </a:p>
        </p:txBody>
      </p:sp>
      <p:pic>
        <p:nvPicPr>
          <p:cNvPr id="4" name="Picture 3">
            <a:extLst>
              <a:ext uri="{FF2B5EF4-FFF2-40B4-BE49-F238E27FC236}">
                <a16:creationId xmlns:a16="http://schemas.microsoft.com/office/drawing/2014/main" id="{C8020865-0FA2-DF30-DCD2-982252B7E976}"/>
              </a:ext>
            </a:extLst>
          </p:cNvPr>
          <p:cNvPicPr>
            <a:picLocks noChangeAspect="1"/>
          </p:cNvPicPr>
          <p:nvPr/>
        </p:nvPicPr>
        <p:blipFill>
          <a:blip r:embed="rId2"/>
          <a:stretch>
            <a:fillRect/>
          </a:stretch>
        </p:blipFill>
        <p:spPr>
          <a:xfrm>
            <a:off x="5761408" y="1876628"/>
            <a:ext cx="5612608" cy="4224708"/>
          </a:xfrm>
          <a:prstGeom prst="rect">
            <a:avLst/>
          </a:prstGeom>
        </p:spPr>
      </p:pic>
      <p:sp>
        <p:nvSpPr>
          <p:cNvPr id="5" name="Rectangle 4">
            <a:extLst>
              <a:ext uri="{FF2B5EF4-FFF2-40B4-BE49-F238E27FC236}">
                <a16:creationId xmlns:a16="http://schemas.microsoft.com/office/drawing/2014/main" id="{585F5972-F014-C151-BD40-4C21CEB04B24}"/>
              </a:ext>
            </a:extLst>
          </p:cNvPr>
          <p:cNvSpPr/>
          <p:nvPr/>
        </p:nvSpPr>
        <p:spPr>
          <a:xfrm>
            <a:off x="1388397" y="2463482"/>
            <a:ext cx="3089051" cy="1077218"/>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Polygonal</a:t>
            </a:r>
          </a:p>
          <a:p>
            <a:pPr algn="ctr"/>
            <a:r>
              <a:rPr lang="en-US" sz="3200" dirty="0">
                <a:ln w="0"/>
                <a:effectLst>
                  <a:outerShdw blurRad="38100" dist="19050" dir="2700000" algn="tl" rotWithShape="0">
                    <a:schemeClr val="dk1">
                      <a:alpha val="40000"/>
                    </a:schemeClr>
                  </a:outerShdw>
                </a:effectLst>
              </a:rPr>
              <a:t>v</a:t>
            </a:r>
            <a:r>
              <a:rPr lang="en-US" sz="3200" b="0" cap="none" spc="0" dirty="0">
                <a:ln w="0"/>
                <a:solidFill>
                  <a:schemeClr val="tx1"/>
                </a:solidFill>
                <a:effectLst>
                  <a:outerShdw blurRad="38100" dist="19050" dir="2700000" algn="tl" rotWithShape="0">
                    <a:schemeClr val="dk1">
                      <a:alpha val="40000"/>
                    </a:schemeClr>
                  </a:outerShdw>
                </a:effectLst>
              </a:rPr>
              <a:t>ascular pattern</a:t>
            </a:r>
          </a:p>
        </p:txBody>
      </p:sp>
    </p:spTree>
    <p:extLst>
      <p:ext uri="{BB962C8B-B14F-4D97-AF65-F5344CB8AC3E}">
        <p14:creationId xmlns:p14="http://schemas.microsoft.com/office/powerpoint/2010/main" val="42052798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FA9E-2313-D508-06EF-2038C68CB3A6}"/>
              </a:ext>
            </a:extLst>
          </p:cNvPr>
          <p:cNvSpPr>
            <a:spLocks noGrp="1"/>
          </p:cNvSpPr>
          <p:nvPr>
            <p:ph type="title"/>
          </p:nvPr>
        </p:nvSpPr>
        <p:spPr/>
        <p:txBody>
          <a:bodyPr/>
          <a:lstStyle/>
          <a:p>
            <a:r>
              <a:rPr lang="en-US" dirty="0"/>
              <a:t>Scabies</a:t>
            </a:r>
          </a:p>
        </p:txBody>
      </p:sp>
      <p:pic>
        <p:nvPicPr>
          <p:cNvPr id="4" name="Picture 3">
            <a:extLst>
              <a:ext uri="{FF2B5EF4-FFF2-40B4-BE49-F238E27FC236}">
                <a16:creationId xmlns:a16="http://schemas.microsoft.com/office/drawing/2014/main" id="{A2972ED3-0823-76CB-53B5-9EEB93AFE21F}"/>
              </a:ext>
            </a:extLst>
          </p:cNvPr>
          <p:cNvPicPr>
            <a:picLocks noChangeAspect="1"/>
          </p:cNvPicPr>
          <p:nvPr/>
        </p:nvPicPr>
        <p:blipFill>
          <a:blip r:embed="rId2"/>
          <a:stretch>
            <a:fillRect/>
          </a:stretch>
        </p:blipFill>
        <p:spPr>
          <a:xfrm>
            <a:off x="4382389" y="939105"/>
            <a:ext cx="7278116" cy="5315692"/>
          </a:xfrm>
          <a:prstGeom prst="rect">
            <a:avLst/>
          </a:prstGeom>
        </p:spPr>
      </p:pic>
      <p:sp>
        <p:nvSpPr>
          <p:cNvPr id="5" name="Rectangle 4">
            <a:extLst>
              <a:ext uri="{FF2B5EF4-FFF2-40B4-BE49-F238E27FC236}">
                <a16:creationId xmlns:a16="http://schemas.microsoft.com/office/drawing/2014/main" id="{0DD63AE1-8990-EB52-F175-981951391D2A}"/>
              </a:ext>
            </a:extLst>
          </p:cNvPr>
          <p:cNvSpPr/>
          <p:nvPr/>
        </p:nvSpPr>
        <p:spPr>
          <a:xfrm>
            <a:off x="1369897" y="2241752"/>
            <a:ext cx="2081019" cy="1077218"/>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Delta wing</a:t>
            </a:r>
          </a:p>
          <a:p>
            <a:pPr algn="ctr"/>
            <a:r>
              <a:rPr lang="en-US" sz="3200" b="0" cap="none" spc="0" dirty="0">
                <a:ln w="0"/>
                <a:solidFill>
                  <a:schemeClr val="tx1"/>
                </a:solidFill>
                <a:effectLst>
                  <a:outerShdw blurRad="38100" dist="19050" dir="2700000" algn="tl" rotWithShape="0">
                    <a:schemeClr val="dk1">
                      <a:alpha val="40000"/>
                    </a:schemeClr>
                  </a:outerShdw>
                </a:effectLst>
              </a:rPr>
              <a:t>mites</a:t>
            </a:r>
          </a:p>
        </p:txBody>
      </p:sp>
    </p:spTree>
    <p:extLst>
      <p:ext uri="{BB962C8B-B14F-4D97-AF65-F5344CB8AC3E}">
        <p14:creationId xmlns:p14="http://schemas.microsoft.com/office/powerpoint/2010/main" val="2124584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42955-F585-D2A2-B569-48DE23DB7B2B}"/>
              </a:ext>
            </a:extLst>
          </p:cNvPr>
          <p:cNvSpPr>
            <a:spLocks noGrp="1"/>
          </p:cNvSpPr>
          <p:nvPr>
            <p:ph type="title"/>
          </p:nvPr>
        </p:nvSpPr>
        <p:spPr/>
        <p:txBody>
          <a:bodyPr/>
          <a:lstStyle/>
          <a:p>
            <a:r>
              <a:rPr lang="en-US" dirty="0"/>
              <a:t>Scalp</a:t>
            </a:r>
          </a:p>
        </p:txBody>
      </p:sp>
      <p:sp>
        <p:nvSpPr>
          <p:cNvPr id="3" name="Text Placeholder 2">
            <a:extLst>
              <a:ext uri="{FF2B5EF4-FFF2-40B4-BE49-F238E27FC236}">
                <a16:creationId xmlns:a16="http://schemas.microsoft.com/office/drawing/2014/main" id="{093B0EAF-9C2F-0E20-6ECC-D51F4E8A804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351106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DE1E-FBB9-5295-07CE-DDDE492FBD0D}"/>
              </a:ext>
            </a:extLst>
          </p:cNvPr>
          <p:cNvSpPr>
            <a:spLocks noGrp="1"/>
          </p:cNvSpPr>
          <p:nvPr>
            <p:ph type="title"/>
          </p:nvPr>
        </p:nvSpPr>
        <p:spPr/>
        <p:txBody>
          <a:bodyPr/>
          <a:lstStyle/>
          <a:p>
            <a:r>
              <a:rPr lang="en-US" dirty="0"/>
              <a:t>Alopecia Areata</a:t>
            </a:r>
          </a:p>
        </p:txBody>
      </p:sp>
      <p:pic>
        <p:nvPicPr>
          <p:cNvPr id="4" name="Picture 3">
            <a:extLst>
              <a:ext uri="{FF2B5EF4-FFF2-40B4-BE49-F238E27FC236}">
                <a16:creationId xmlns:a16="http://schemas.microsoft.com/office/drawing/2014/main" id="{1E0CB9CB-9154-5B51-E9F2-2528FE1DCE04}"/>
              </a:ext>
            </a:extLst>
          </p:cNvPr>
          <p:cNvPicPr>
            <a:picLocks noChangeAspect="1"/>
          </p:cNvPicPr>
          <p:nvPr/>
        </p:nvPicPr>
        <p:blipFill>
          <a:blip r:embed="rId2"/>
          <a:stretch>
            <a:fillRect/>
          </a:stretch>
        </p:blipFill>
        <p:spPr>
          <a:xfrm>
            <a:off x="4740918" y="2016495"/>
            <a:ext cx="7020905" cy="3982006"/>
          </a:xfrm>
          <a:prstGeom prst="rect">
            <a:avLst/>
          </a:prstGeom>
        </p:spPr>
      </p:pic>
      <p:sp>
        <p:nvSpPr>
          <p:cNvPr id="5" name="Rectangle 4">
            <a:extLst>
              <a:ext uri="{FF2B5EF4-FFF2-40B4-BE49-F238E27FC236}">
                <a16:creationId xmlns:a16="http://schemas.microsoft.com/office/drawing/2014/main" id="{369855E6-4052-92F3-3389-6680A07BB3C2}"/>
              </a:ext>
            </a:extLst>
          </p:cNvPr>
          <p:cNvSpPr/>
          <p:nvPr/>
        </p:nvSpPr>
        <p:spPr>
          <a:xfrm>
            <a:off x="919414" y="2640764"/>
            <a:ext cx="3355213"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Exclamation hairs</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02345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6119E-92DD-69E2-C988-021A7E198D8D}"/>
              </a:ext>
            </a:extLst>
          </p:cNvPr>
          <p:cNvSpPr>
            <a:spLocks noGrp="1"/>
          </p:cNvSpPr>
          <p:nvPr>
            <p:ph type="title"/>
          </p:nvPr>
        </p:nvSpPr>
        <p:spPr/>
        <p:txBody>
          <a:bodyPr/>
          <a:lstStyle/>
          <a:p>
            <a:r>
              <a:rPr lang="en-US" dirty="0"/>
              <a:t>Which of these lesions will you biopsy?</a:t>
            </a:r>
          </a:p>
        </p:txBody>
      </p:sp>
      <p:pic>
        <p:nvPicPr>
          <p:cNvPr id="4" name="Picture 3">
            <a:extLst>
              <a:ext uri="{FF2B5EF4-FFF2-40B4-BE49-F238E27FC236}">
                <a16:creationId xmlns:a16="http://schemas.microsoft.com/office/drawing/2014/main" id="{856CC557-19FF-47D1-3E1A-BB7EB832467C}"/>
              </a:ext>
            </a:extLst>
          </p:cNvPr>
          <p:cNvPicPr>
            <a:picLocks noChangeAspect="1"/>
          </p:cNvPicPr>
          <p:nvPr/>
        </p:nvPicPr>
        <p:blipFill>
          <a:blip r:embed="rId2"/>
          <a:stretch>
            <a:fillRect/>
          </a:stretch>
        </p:blipFill>
        <p:spPr>
          <a:xfrm>
            <a:off x="642808" y="2232012"/>
            <a:ext cx="2500441" cy="1917437"/>
          </a:xfrm>
          <a:prstGeom prst="rect">
            <a:avLst/>
          </a:prstGeom>
        </p:spPr>
      </p:pic>
      <p:pic>
        <p:nvPicPr>
          <p:cNvPr id="6" name="Picture 5">
            <a:extLst>
              <a:ext uri="{FF2B5EF4-FFF2-40B4-BE49-F238E27FC236}">
                <a16:creationId xmlns:a16="http://schemas.microsoft.com/office/drawing/2014/main" id="{17848041-B77B-2D50-A569-9E9ED3AC53D8}"/>
              </a:ext>
            </a:extLst>
          </p:cNvPr>
          <p:cNvPicPr>
            <a:picLocks noChangeAspect="1"/>
          </p:cNvPicPr>
          <p:nvPr/>
        </p:nvPicPr>
        <p:blipFill>
          <a:blip r:embed="rId3"/>
          <a:stretch>
            <a:fillRect/>
          </a:stretch>
        </p:blipFill>
        <p:spPr>
          <a:xfrm>
            <a:off x="2624362" y="3695418"/>
            <a:ext cx="2495630" cy="2305332"/>
          </a:xfrm>
          <a:prstGeom prst="rect">
            <a:avLst/>
          </a:prstGeom>
        </p:spPr>
      </p:pic>
      <p:pic>
        <p:nvPicPr>
          <p:cNvPr id="10" name="Picture 9">
            <a:extLst>
              <a:ext uri="{FF2B5EF4-FFF2-40B4-BE49-F238E27FC236}">
                <a16:creationId xmlns:a16="http://schemas.microsoft.com/office/drawing/2014/main" id="{32F6D173-AA3B-FB34-D1CF-356DFCBB2CFF}"/>
              </a:ext>
            </a:extLst>
          </p:cNvPr>
          <p:cNvPicPr>
            <a:picLocks noChangeAspect="1"/>
          </p:cNvPicPr>
          <p:nvPr/>
        </p:nvPicPr>
        <p:blipFill>
          <a:blip r:embed="rId4"/>
          <a:stretch>
            <a:fillRect/>
          </a:stretch>
        </p:blipFill>
        <p:spPr>
          <a:xfrm>
            <a:off x="4384912" y="2080686"/>
            <a:ext cx="3107569" cy="1943643"/>
          </a:xfrm>
          <a:prstGeom prst="rect">
            <a:avLst/>
          </a:prstGeom>
        </p:spPr>
      </p:pic>
      <p:pic>
        <p:nvPicPr>
          <p:cNvPr id="12" name="Picture 11">
            <a:extLst>
              <a:ext uri="{FF2B5EF4-FFF2-40B4-BE49-F238E27FC236}">
                <a16:creationId xmlns:a16="http://schemas.microsoft.com/office/drawing/2014/main" id="{3DC20CC4-5D68-A233-38F7-2E82A657F4E0}"/>
              </a:ext>
            </a:extLst>
          </p:cNvPr>
          <p:cNvPicPr>
            <a:picLocks noChangeAspect="1"/>
          </p:cNvPicPr>
          <p:nvPr/>
        </p:nvPicPr>
        <p:blipFill>
          <a:blip r:embed="rId5"/>
          <a:stretch>
            <a:fillRect/>
          </a:stretch>
        </p:blipFill>
        <p:spPr>
          <a:xfrm>
            <a:off x="6586338" y="3576374"/>
            <a:ext cx="2077821" cy="2543419"/>
          </a:xfrm>
          <a:prstGeom prst="rect">
            <a:avLst/>
          </a:prstGeom>
        </p:spPr>
      </p:pic>
      <p:pic>
        <p:nvPicPr>
          <p:cNvPr id="14" name="Picture 13">
            <a:extLst>
              <a:ext uri="{FF2B5EF4-FFF2-40B4-BE49-F238E27FC236}">
                <a16:creationId xmlns:a16="http://schemas.microsoft.com/office/drawing/2014/main" id="{40687984-3D28-E3EB-7121-B9126CE88480}"/>
              </a:ext>
            </a:extLst>
          </p:cNvPr>
          <p:cNvPicPr>
            <a:picLocks noChangeAspect="1"/>
          </p:cNvPicPr>
          <p:nvPr/>
        </p:nvPicPr>
        <p:blipFill>
          <a:blip r:embed="rId6"/>
          <a:stretch>
            <a:fillRect/>
          </a:stretch>
        </p:blipFill>
        <p:spPr>
          <a:xfrm>
            <a:off x="8477010" y="2100827"/>
            <a:ext cx="2949684" cy="2656345"/>
          </a:xfrm>
          <a:prstGeom prst="rect">
            <a:avLst/>
          </a:prstGeom>
        </p:spPr>
      </p:pic>
    </p:spTree>
    <p:extLst>
      <p:ext uri="{BB962C8B-B14F-4D97-AF65-F5344CB8AC3E}">
        <p14:creationId xmlns:p14="http://schemas.microsoft.com/office/powerpoint/2010/main" val="38862348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40A4-17B1-27FB-D2A6-BF74892A3F5F}"/>
              </a:ext>
            </a:extLst>
          </p:cNvPr>
          <p:cNvSpPr>
            <a:spLocks noGrp="1"/>
          </p:cNvSpPr>
          <p:nvPr>
            <p:ph type="title"/>
          </p:nvPr>
        </p:nvSpPr>
        <p:spPr/>
        <p:txBody>
          <a:bodyPr/>
          <a:lstStyle/>
          <a:p>
            <a:r>
              <a:rPr lang="en-US" dirty="0"/>
              <a:t>Trichotillomania</a:t>
            </a:r>
          </a:p>
        </p:txBody>
      </p:sp>
      <p:pic>
        <p:nvPicPr>
          <p:cNvPr id="4" name="Picture 3">
            <a:extLst>
              <a:ext uri="{FF2B5EF4-FFF2-40B4-BE49-F238E27FC236}">
                <a16:creationId xmlns:a16="http://schemas.microsoft.com/office/drawing/2014/main" id="{F0A95ECF-12F4-CDD1-9603-E1DA015A691E}"/>
              </a:ext>
            </a:extLst>
          </p:cNvPr>
          <p:cNvPicPr>
            <a:picLocks noChangeAspect="1"/>
          </p:cNvPicPr>
          <p:nvPr/>
        </p:nvPicPr>
        <p:blipFill>
          <a:blip r:embed="rId2"/>
          <a:stretch>
            <a:fillRect/>
          </a:stretch>
        </p:blipFill>
        <p:spPr>
          <a:xfrm>
            <a:off x="5703835" y="1737360"/>
            <a:ext cx="5888578" cy="4163722"/>
          </a:xfrm>
          <a:prstGeom prst="rect">
            <a:avLst/>
          </a:prstGeom>
        </p:spPr>
      </p:pic>
      <p:sp>
        <p:nvSpPr>
          <p:cNvPr id="5" name="Rectangle 4">
            <a:extLst>
              <a:ext uri="{FF2B5EF4-FFF2-40B4-BE49-F238E27FC236}">
                <a16:creationId xmlns:a16="http://schemas.microsoft.com/office/drawing/2014/main" id="{FF455675-0AFC-A2A3-5701-02C593F64A11}"/>
              </a:ext>
            </a:extLst>
          </p:cNvPr>
          <p:cNvSpPr/>
          <p:nvPr/>
        </p:nvSpPr>
        <p:spPr>
          <a:xfrm>
            <a:off x="741731" y="2547458"/>
            <a:ext cx="4606326"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Hairs of different lengths</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CC9EAEE4-FD6F-5203-CEFA-C9BD52BB926C}"/>
              </a:ext>
            </a:extLst>
          </p:cNvPr>
          <p:cNvSpPr/>
          <p:nvPr/>
        </p:nvSpPr>
        <p:spPr>
          <a:xfrm>
            <a:off x="1656289" y="3526833"/>
            <a:ext cx="2012089"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Tulip hairs</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255089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7AD1D-F240-17BE-17EC-5F9905111A8D}"/>
              </a:ext>
            </a:extLst>
          </p:cNvPr>
          <p:cNvSpPr>
            <a:spLocks noGrp="1"/>
          </p:cNvSpPr>
          <p:nvPr>
            <p:ph type="title"/>
          </p:nvPr>
        </p:nvSpPr>
        <p:spPr/>
        <p:txBody>
          <a:bodyPr/>
          <a:lstStyle/>
          <a:p>
            <a:r>
              <a:rPr lang="en-US" dirty="0"/>
              <a:t>Androgenetic Alopecia</a:t>
            </a:r>
          </a:p>
        </p:txBody>
      </p:sp>
      <p:pic>
        <p:nvPicPr>
          <p:cNvPr id="4" name="Picture 3">
            <a:extLst>
              <a:ext uri="{FF2B5EF4-FFF2-40B4-BE49-F238E27FC236}">
                <a16:creationId xmlns:a16="http://schemas.microsoft.com/office/drawing/2014/main" id="{ED49B5D9-009E-8B2F-A7D4-E89858D4563A}"/>
              </a:ext>
            </a:extLst>
          </p:cNvPr>
          <p:cNvPicPr>
            <a:picLocks noChangeAspect="1"/>
          </p:cNvPicPr>
          <p:nvPr/>
        </p:nvPicPr>
        <p:blipFill>
          <a:blip r:embed="rId2"/>
          <a:stretch>
            <a:fillRect/>
          </a:stretch>
        </p:blipFill>
        <p:spPr>
          <a:xfrm>
            <a:off x="4960416" y="2173875"/>
            <a:ext cx="6544588" cy="3648584"/>
          </a:xfrm>
          <a:prstGeom prst="rect">
            <a:avLst/>
          </a:prstGeom>
        </p:spPr>
      </p:pic>
      <p:sp>
        <p:nvSpPr>
          <p:cNvPr id="5" name="Rectangle 4">
            <a:extLst>
              <a:ext uri="{FF2B5EF4-FFF2-40B4-BE49-F238E27FC236}">
                <a16:creationId xmlns:a16="http://schemas.microsoft.com/office/drawing/2014/main" id="{F401A03D-E56B-971B-B5DD-589A67753E01}"/>
              </a:ext>
            </a:extLst>
          </p:cNvPr>
          <p:cNvSpPr/>
          <p:nvPr/>
        </p:nvSpPr>
        <p:spPr>
          <a:xfrm>
            <a:off x="1159492" y="2474893"/>
            <a:ext cx="3024354" cy="1077218"/>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1-2 hairs/follicle</a:t>
            </a:r>
          </a:p>
          <a:p>
            <a:pPr algn="ctr"/>
            <a:r>
              <a:rPr lang="en-US" sz="3200" dirty="0">
                <a:ln w="0"/>
                <a:effectLst>
                  <a:outerShdw blurRad="38100" dist="19050" dir="2700000" algn="tl" rotWithShape="0">
                    <a:schemeClr val="dk1">
                      <a:alpha val="40000"/>
                    </a:schemeClr>
                  </a:outerShdw>
                </a:effectLst>
              </a:rPr>
              <a:t>(v</a:t>
            </a:r>
            <a:r>
              <a:rPr lang="en-US" sz="3200" b="0" cap="none" spc="0" dirty="0">
                <a:ln w="0"/>
                <a:solidFill>
                  <a:schemeClr val="tx1"/>
                </a:solidFill>
                <a:effectLst>
                  <a:outerShdw blurRad="38100" dist="19050" dir="2700000" algn="tl" rotWithShape="0">
                    <a:schemeClr val="dk1">
                      <a:alpha val="40000"/>
                    </a:schemeClr>
                  </a:outerShdw>
                </a:effectLst>
              </a:rPr>
              <a:t>s 3 or more)</a:t>
            </a:r>
          </a:p>
        </p:txBody>
      </p:sp>
    </p:spTree>
    <p:extLst>
      <p:ext uri="{BB962C8B-B14F-4D97-AF65-F5344CB8AC3E}">
        <p14:creationId xmlns:p14="http://schemas.microsoft.com/office/powerpoint/2010/main" val="17965797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01D4-9762-7617-4A99-BCA8DE1D45ED}"/>
              </a:ext>
            </a:extLst>
          </p:cNvPr>
          <p:cNvSpPr>
            <a:spLocks noGrp="1"/>
          </p:cNvSpPr>
          <p:nvPr>
            <p:ph type="title"/>
          </p:nvPr>
        </p:nvSpPr>
        <p:spPr/>
        <p:txBody>
          <a:bodyPr/>
          <a:lstStyle/>
          <a:p>
            <a:r>
              <a:rPr lang="en-US" dirty="0"/>
              <a:t>Tinea Capitis</a:t>
            </a:r>
          </a:p>
        </p:txBody>
      </p:sp>
      <p:pic>
        <p:nvPicPr>
          <p:cNvPr id="4" name="Picture 3">
            <a:extLst>
              <a:ext uri="{FF2B5EF4-FFF2-40B4-BE49-F238E27FC236}">
                <a16:creationId xmlns:a16="http://schemas.microsoft.com/office/drawing/2014/main" id="{A76FAAE5-4CA2-E7BD-AE89-B20045EDC777}"/>
              </a:ext>
            </a:extLst>
          </p:cNvPr>
          <p:cNvPicPr>
            <a:picLocks noChangeAspect="1"/>
          </p:cNvPicPr>
          <p:nvPr/>
        </p:nvPicPr>
        <p:blipFill>
          <a:blip r:embed="rId2"/>
          <a:stretch>
            <a:fillRect/>
          </a:stretch>
        </p:blipFill>
        <p:spPr>
          <a:xfrm>
            <a:off x="4905360" y="1272593"/>
            <a:ext cx="6121759" cy="4587032"/>
          </a:xfrm>
          <a:prstGeom prst="rect">
            <a:avLst/>
          </a:prstGeom>
        </p:spPr>
      </p:pic>
      <p:sp>
        <p:nvSpPr>
          <p:cNvPr id="5" name="Rectangle 4">
            <a:extLst>
              <a:ext uri="{FF2B5EF4-FFF2-40B4-BE49-F238E27FC236}">
                <a16:creationId xmlns:a16="http://schemas.microsoft.com/office/drawing/2014/main" id="{85059DF3-6C84-F7C7-A621-917238DDD43A}"/>
              </a:ext>
            </a:extLst>
          </p:cNvPr>
          <p:cNvSpPr/>
          <p:nvPr/>
        </p:nvSpPr>
        <p:spPr>
          <a:xfrm>
            <a:off x="1346853" y="2413497"/>
            <a:ext cx="2598788"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Comma hairs</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98498C05-4526-CA33-B90E-8F512477F038}"/>
              </a:ext>
            </a:extLst>
          </p:cNvPr>
          <p:cNvSpPr/>
          <p:nvPr/>
        </p:nvSpPr>
        <p:spPr>
          <a:xfrm>
            <a:off x="1164881" y="3274954"/>
            <a:ext cx="3115147"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Corkscrew hairs</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691385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22A4-047F-2D6D-3CC5-C0CE46C0312B}"/>
              </a:ext>
            </a:extLst>
          </p:cNvPr>
          <p:cNvSpPr>
            <a:spLocks noGrp="1"/>
          </p:cNvSpPr>
          <p:nvPr>
            <p:ph type="title"/>
          </p:nvPr>
        </p:nvSpPr>
        <p:spPr/>
        <p:txBody>
          <a:bodyPr/>
          <a:lstStyle/>
          <a:p>
            <a:r>
              <a:rPr lang="en-US" dirty="0"/>
              <a:t>Scarring Alopecia</a:t>
            </a:r>
          </a:p>
        </p:txBody>
      </p:sp>
      <p:pic>
        <p:nvPicPr>
          <p:cNvPr id="4" name="Picture 3">
            <a:extLst>
              <a:ext uri="{FF2B5EF4-FFF2-40B4-BE49-F238E27FC236}">
                <a16:creationId xmlns:a16="http://schemas.microsoft.com/office/drawing/2014/main" id="{D396521F-4B01-D1F0-2591-50E46D078F9E}"/>
              </a:ext>
            </a:extLst>
          </p:cNvPr>
          <p:cNvPicPr>
            <a:picLocks noChangeAspect="1"/>
          </p:cNvPicPr>
          <p:nvPr/>
        </p:nvPicPr>
        <p:blipFill>
          <a:blip r:embed="rId2"/>
          <a:stretch>
            <a:fillRect/>
          </a:stretch>
        </p:blipFill>
        <p:spPr>
          <a:xfrm>
            <a:off x="4980251" y="2129244"/>
            <a:ext cx="6430272" cy="3905795"/>
          </a:xfrm>
          <a:prstGeom prst="rect">
            <a:avLst/>
          </a:prstGeom>
        </p:spPr>
      </p:pic>
      <p:sp>
        <p:nvSpPr>
          <p:cNvPr id="5" name="Rectangle 4">
            <a:extLst>
              <a:ext uri="{FF2B5EF4-FFF2-40B4-BE49-F238E27FC236}">
                <a16:creationId xmlns:a16="http://schemas.microsoft.com/office/drawing/2014/main" id="{879E3589-04CD-B1C3-8EC7-3C40C8907A25}"/>
              </a:ext>
            </a:extLst>
          </p:cNvPr>
          <p:cNvSpPr/>
          <p:nvPr/>
        </p:nvSpPr>
        <p:spPr>
          <a:xfrm>
            <a:off x="1302368" y="2505670"/>
            <a:ext cx="3037177" cy="584775"/>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NO hair follicles</a:t>
            </a: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996424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833E-B6BE-247E-3CB8-683408BE38F1}"/>
              </a:ext>
            </a:extLst>
          </p:cNvPr>
          <p:cNvSpPr>
            <a:spLocks noGrp="1"/>
          </p:cNvSpPr>
          <p:nvPr>
            <p:ph type="title"/>
          </p:nvPr>
        </p:nvSpPr>
        <p:spPr/>
        <p:txBody>
          <a:bodyPr/>
          <a:lstStyle/>
          <a:p>
            <a:r>
              <a:rPr lang="en-US" dirty="0"/>
              <a:t>Biopsies</a:t>
            </a:r>
          </a:p>
        </p:txBody>
      </p:sp>
      <p:sp>
        <p:nvSpPr>
          <p:cNvPr id="3" name="Content Placeholder 2">
            <a:extLst>
              <a:ext uri="{FF2B5EF4-FFF2-40B4-BE49-F238E27FC236}">
                <a16:creationId xmlns:a16="http://schemas.microsoft.com/office/drawing/2014/main" id="{23F9AD08-0C56-CDAB-F4B3-5E98F3515D19}"/>
              </a:ext>
            </a:extLst>
          </p:cNvPr>
          <p:cNvSpPr>
            <a:spLocks noGrp="1"/>
          </p:cNvSpPr>
          <p:nvPr>
            <p:ph idx="1"/>
          </p:nvPr>
        </p:nvSpPr>
        <p:spPr/>
        <p:txBody>
          <a:bodyPr>
            <a:normAutofit/>
          </a:bodyPr>
          <a:lstStyle/>
          <a:p>
            <a:r>
              <a:rPr lang="en-US" sz="2800" dirty="0"/>
              <a:t>Tips</a:t>
            </a:r>
          </a:p>
          <a:p>
            <a:pPr lvl="1">
              <a:buFont typeface="Wingdings" panose="05000000000000000000" pitchFamily="2" charset="2"/>
              <a:buChar char="§"/>
            </a:pPr>
            <a:r>
              <a:rPr lang="en-US" sz="2600" dirty="0"/>
              <a:t>BEST to remove the ENTIRE lesion (rather than punch part of it).</a:t>
            </a:r>
          </a:p>
          <a:p>
            <a:pPr lvl="2">
              <a:buFont typeface="Wingdings" panose="05000000000000000000" pitchFamily="2" charset="2"/>
              <a:buChar char="§"/>
            </a:pPr>
            <a:r>
              <a:rPr lang="en-US" sz="2200" dirty="0"/>
              <a:t>If the lesion is too large to remove completely, use </a:t>
            </a:r>
            <a:r>
              <a:rPr lang="en-US" sz="2200" dirty="0" err="1"/>
              <a:t>dermoscope</a:t>
            </a:r>
            <a:r>
              <a:rPr lang="en-US" sz="2200" dirty="0"/>
              <a:t> to locate the best area for a punch.</a:t>
            </a:r>
          </a:p>
          <a:p>
            <a:pPr lvl="1">
              <a:buFont typeface="Wingdings" panose="05000000000000000000" pitchFamily="2" charset="2"/>
              <a:buChar char="§"/>
            </a:pPr>
            <a:r>
              <a:rPr lang="en-US" sz="2600" dirty="0"/>
              <a:t>Superficial shave will not go deep enough.</a:t>
            </a:r>
          </a:p>
          <a:p>
            <a:pPr lvl="1">
              <a:buFont typeface="Wingdings" panose="05000000000000000000" pitchFamily="2" charset="2"/>
              <a:buChar char="§"/>
            </a:pPr>
            <a:r>
              <a:rPr lang="en-US" sz="2600" dirty="0"/>
              <a:t>Consider DEEP shave (saucerization) or elliptical excision.</a:t>
            </a:r>
          </a:p>
          <a:p>
            <a:pPr lvl="1">
              <a:buFont typeface="Wingdings" panose="05000000000000000000" pitchFamily="2" charset="2"/>
              <a:buChar char="§"/>
            </a:pPr>
            <a:r>
              <a:rPr lang="en-US" sz="2600" dirty="0"/>
              <a:t>Aim for 4-5 mm margins.</a:t>
            </a:r>
          </a:p>
        </p:txBody>
      </p:sp>
    </p:spTree>
    <p:extLst>
      <p:ext uri="{BB962C8B-B14F-4D97-AF65-F5344CB8AC3E}">
        <p14:creationId xmlns:p14="http://schemas.microsoft.com/office/powerpoint/2010/main" val="25582619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36EF31-FF0F-4FEB-2E8F-617D48E2D809}"/>
              </a:ext>
            </a:extLst>
          </p:cNvPr>
          <p:cNvPicPr>
            <a:picLocks noChangeAspect="1"/>
          </p:cNvPicPr>
          <p:nvPr/>
        </p:nvPicPr>
        <p:blipFill>
          <a:blip r:embed="rId2"/>
          <a:stretch>
            <a:fillRect/>
          </a:stretch>
        </p:blipFill>
        <p:spPr>
          <a:xfrm>
            <a:off x="466725" y="1162451"/>
            <a:ext cx="11306175" cy="4514083"/>
          </a:xfrm>
          <a:prstGeom prst="rect">
            <a:avLst/>
          </a:prstGeom>
        </p:spPr>
      </p:pic>
      <p:sp>
        <p:nvSpPr>
          <p:cNvPr id="4" name="TextBox 3">
            <a:extLst>
              <a:ext uri="{FF2B5EF4-FFF2-40B4-BE49-F238E27FC236}">
                <a16:creationId xmlns:a16="http://schemas.microsoft.com/office/drawing/2014/main" id="{9D6E7B6B-7111-B2B0-4264-5064D8664A20}"/>
              </a:ext>
            </a:extLst>
          </p:cNvPr>
          <p:cNvSpPr txBox="1"/>
          <p:nvPr/>
        </p:nvSpPr>
        <p:spPr>
          <a:xfrm>
            <a:off x="9286875" y="5772150"/>
            <a:ext cx="1524000" cy="369332"/>
          </a:xfrm>
          <a:prstGeom prst="rect">
            <a:avLst/>
          </a:prstGeom>
          <a:noFill/>
        </p:spPr>
        <p:txBody>
          <a:bodyPr wrap="square" rtlCol="0">
            <a:spAutoFit/>
          </a:bodyPr>
          <a:lstStyle/>
          <a:p>
            <a:r>
              <a:rPr lang="en-US" dirty="0"/>
              <a:t>AFP 2011</a:t>
            </a:r>
          </a:p>
        </p:txBody>
      </p:sp>
    </p:spTree>
    <p:extLst>
      <p:ext uri="{BB962C8B-B14F-4D97-AF65-F5344CB8AC3E}">
        <p14:creationId xmlns:p14="http://schemas.microsoft.com/office/powerpoint/2010/main" val="3321902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C85D76-1770-C456-C0EF-65897311BFF6}"/>
              </a:ext>
            </a:extLst>
          </p:cNvPr>
          <p:cNvPicPr>
            <a:picLocks noChangeAspect="1"/>
          </p:cNvPicPr>
          <p:nvPr/>
        </p:nvPicPr>
        <p:blipFill>
          <a:blip r:embed="rId2"/>
          <a:stretch>
            <a:fillRect/>
          </a:stretch>
        </p:blipFill>
        <p:spPr>
          <a:xfrm>
            <a:off x="1338262" y="1222170"/>
            <a:ext cx="9515475" cy="5013376"/>
          </a:xfrm>
          <a:prstGeom prst="rect">
            <a:avLst/>
          </a:prstGeom>
        </p:spPr>
      </p:pic>
      <p:sp>
        <p:nvSpPr>
          <p:cNvPr id="4" name="Rectangle 3">
            <a:extLst>
              <a:ext uri="{FF2B5EF4-FFF2-40B4-BE49-F238E27FC236}">
                <a16:creationId xmlns:a16="http://schemas.microsoft.com/office/drawing/2014/main" id="{EE91C98C-3E9C-5ECF-DC96-1AA8E5C8539C}"/>
              </a:ext>
            </a:extLst>
          </p:cNvPr>
          <p:cNvSpPr/>
          <p:nvPr/>
        </p:nvSpPr>
        <p:spPr>
          <a:xfrm>
            <a:off x="1795737" y="186873"/>
            <a:ext cx="8283293"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Superficial Shave Biopsy</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a:extLst>
              <a:ext uri="{FF2B5EF4-FFF2-40B4-BE49-F238E27FC236}">
                <a16:creationId xmlns:a16="http://schemas.microsoft.com/office/drawing/2014/main" id="{B794A60D-CFAD-C0E2-CAB8-3740BAA84871}"/>
              </a:ext>
            </a:extLst>
          </p:cNvPr>
          <p:cNvSpPr/>
          <p:nvPr/>
        </p:nvSpPr>
        <p:spPr>
          <a:xfrm>
            <a:off x="8539905" y="5897148"/>
            <a:ext cx="3472424"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Blade parallel to skin</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2F1B40B4-824B-0111-AA41-85D9F0D5AB15}"/>
              </a:ext>
            </a:extLst>
          </p:cNvPr>
          <p:cNvSpPr txBox="1"/>
          <p:nvPr/>
        </p:nvSpPr>
        <p:spPr>
          <a:xfrm>
            <a:off x="167951" y="6008914"/>
            <a:ext cx="1483567" cy="369332"/>
          </a:xfrm>
          <a:prstGeom prst="rect">
            <a:avLst/>
          </a:prstGeom>
          <a:noFill/>
        </p:spPr>
        <p:txBody>
          <a:bodyPr wrap="square" rtlCol="0">
            <a:spAutoFit/>
          </a:bodyPr>
          <a:lstStyle/>
          <a:p>
            <a:r>
              <a:rPr lang="en-US" dirty="0"/>
              <a:t>AFP 2011</a:t>
            </a:r>
          </a:p>
        </p:txBody>
      </p:sp>
    </p:spTree>
    <p:extLst>
      <p:ext uri="{BB962C8B-B14F-4D97-AF65-F5344CB8AC3E}">
        <p14:creationId xmlns:p14="http://schemas.microsoft.com/office/powerpoint/2010/main" val="14851930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DB926-7DCE-C30B-0FED-E06E96756339}"/>
              </a:ext>
            </a:extLst>
          </p:cNvPr>
          <p:cNvPicPr>
            <a:picLocks noChangeAspect="1"/>
          </p:cNvPicPr>
          <p:nvPr/>
        </p:nvPicPr>
        <p:blipFill>
          <a:blip r:embed="rId2"/>
          <a:stretch>
            <a:fillRect/>
          </a:stretch>
        </p:blipFill>
        <p:spPr>
          <a:xfrm>
            <a:off x="597016" y="3166377"/>
            <a:ext cx="6220693" cy="2857899"/>
          </a:xfrm>
          <a:prstGeom prst="rect">
            <a:avLst/>
          </a:prstGeom>
        </p:spPr>
      </p:pic>
      <p:pic>
        <p:nvPicPr>
          <p:cNvPr id="5" name="Picture 4">
            <a:extLst>
              <a:ext uri="{FF2B5EF4-FFF2-40B4-BE49-F238E27FC236}">
                <a16:creationId xmlns:a16="http://schemas.microsoft.com/office/drawing/2014/main" id="{13565C8A-60A4-7BF0-CDD4-8F1D746ED6DE}"/>
              </a:ext>
            </a:extLst>
          </p:cNvPr>
          <p:cNvPicPr>
            <a:picLocks noChangeAspect="1"/>
          </p:cNvPicPr>
          <p:nvPr/>
        </p:nvPicPr>
        <p:blipFill>
          <a:blip r:embed="rId3"/>
          <a:stretch>
            <a:fillRect/>
          </a:stretch>
        </p:blipFill>
        <p:spPr>
          <a:xfrm>
            <a:off x="6932432" y="1527651"/>
            <a:ext cx="4506899" cy="3802697"/>
          </a:xfrm>
          <a:prstGeom prst="rect">
            <a:avLst/>
          </a:prstGeom>
        </p:spPr>
      </p:pic>
      <p:sp>
        <p:nvSpPr>
          <p:cNvPr id="6" name="Rectangle 5">
            <a:extLst>
              <a:ext uri="{FF2B5EF4-FFF2-40B4-BE49-F238E27FC236}">
                <a16:creationId xmlns:a16="http://schemas.microsoft.com/office/drawing/2014/main" id="{F628FC19-C1E5-B61A-BFD8-32F7F23C6C50}"/>
              </a:ext>
            </a:extLst>
          </p:cNvPr>
          <p:cNvSpPr/>
          <p:nvPr/>
        </p:nvSpPr>
        <p:spPr>
          <a:xfrm>
            <a:off x="854804" y="466731"/>
            <a:ext cx="647023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Deep Shave Biopsy</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a:extLst>
              <a:ext uri="{FF2B5EF4-FFF2-40B4-BE49-F238E27FC236}">
                <a16:creationId xmlns:a16="http://schemas.microsoft.com/office/drawing/2014/main" id="{D027BB11-3D1F-4B42-77FC-F15D8A3EB9B1}"/>
              </a:ext>
            </a:extLst>
          </p:cNvPr>
          <p:cNvSpPr/>
          <p:nvPr/>
        </p:nvSpPr>
        <p:spPr>
          <a:xfrm>
            <a:off x="8148403" y="5330348"/>
            <a:ext cx="2463943"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Blade at 45 degrees</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56322389-F99A-981F-1D09-ED1F5092B2D7}"/>
              </a:ext>
            </a:extLst>
          </p:cNvPr>
          <p:cNvSpPr/>
          <p:nvPr/>
        </p:nvSpPr>
        <p:spPr>
          <a:xfrm>
            <a:off x="1452485" y="1390061"/>
            <a:ext cx="4643515"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Saucerization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Rectangle 8">
            <a:extLst>
              <a:ext uri="{FF2B5EF4-FFF2-40B4-BE49-F238E27FC236}">
                <a16:creationId xmlns:a16="http://schemas.microsoft.com/office/drawing/2014/main" id="{E0D7C348-E484-2545-6517-BC60799E9371}"/>
              </a:ext>
            </a:extLst>
          </p:cNvPr>
          <p:cNvSpPr/>
          <p:nvPr/>
        </p:nvSpPr>
        <p:spPr>
          <a:xfrm>
            <a:off x="1864692" y="5898313"/>
            <a:ext cx="3745576"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Raise wheal with lidocaine</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5D19C639-6853-B9CF-1248-A295FF54B188}"/>
              </a:ext>
            </a:extLst>
          </p:cNvPr>
          <p:cNvSpPr txBox="1"/>
          <p:nvPr/>
        </p:nvSpPr>
        <p:spPr>
          <a:xfrm>
            <a:off x="10151706" y="6024276"/>
            <a:ext cx="1443278" cy="369332"/>
          </a:xfrm>
          <a:prstGeom prst="rect">
            <a:avLst/>
          </a:prstGeom>
          <a:noFill/>
        </p:spPr>
        <p:txBody>
          <a:bodyPr wrap="square" rtlCol="0">
            <a:spAutoFit/>
          </a:bodyPr>
          <a:lstStyle/>
          <a:p>
            <a:r>
              <a:rPr lang="en-US" dirty="0"/>
              <a:t>AFP 2011</a:t>
            </a:r>
          </a:p>
        </p:txBody>
      </p:sp>
    </p:spTree>
    <p:extLst>
      <p:ext uri="{BB962C8B-B14F-4D97-AF65-F5344CB8AC3E}">
        <p14:creationId xmlns:p14="http://schemas.microsoft.com/office/powerpoint/2010/main" val="40976526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24B9-CB3E-7291-4B28-33584221FA7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814A2AB6-B44D-8FDC-339A-004FED68A780}"/>
              </a:ext>
            </a:extLst>
          </p:cNvPr>
          <p:cNvSpPr>
            <a:spLocks noGrp="1"/>
          </p:cNvSpPr>
          <p:nvPr>
            <p:ph idx="1"/>
          </p:nvPr>
        </p:nvSpPr>
        <p:spPr/>
        <p:txBody>
          <a:bodyPr/>
          <a:lstStyle/>
          <a:p>
            <a:pPr>
              <a:buFont typeface="Arial" panose="020B0604020202020204" pitchFamily="34" charset="0"/>
              <a:buChar char="•"/>
            </a:pPr>
            <a:r>
              <a:rPr lang="en-US" b="0" i="0" u="none" strike="noStrike" dirty="0">
                <a:solidFill>
                  <a:srgbClr val="0D0D0D"/>
                </a:solidFill>
                <a:effectLst/>
                <a:latin typeface="Söhne"/>
              </a:rPr>
              <a:t>Dermoscopy is an indispensable tool in modern dermatology</a:t>
            </a:r>
          </a:p>
          <a:p>
            <a:pPr>
              <a:buFont typeface="Arial" panose="020B0604020202020204" pitchFamily="34" charset="0"/>
              <a:buChar char="•"/>
            </a:pPr>
            <a:r>
              <a:rPr lang="en-US" dirty="0">
                <a:solidFill>
                  <a:srgbClr val="0D0D0D"/>
                </a:solidFill>
                <a:latin typeface="Söhne"/>
              </a:rPr>
              <a:t>It</a:t>
            </a:r>
            <a:r>
              <a:rPr lang="en-US" b="0" i="0" u="none" strike="noStrike" dirty="0">
                <a:solidFill>
                  <a:srgbClr val="0D0D0D"/>
                </a:solidFill>
                <a:effectLst/>
                <a:latin typeface="Söhne"/>
              </a:rPr>
              <a:t> offering clinicians a non-invasive, in vivo method for evaluating skin lesions with enhanced precision.</a:t>
            </a:r>
          </a:p>
          <a:p>
            <a:pPr>
              <a:buFont typeface="Arial" panose="020B0604020202020204" pitchFamily="34" charset="0"/>
              <a:buChar char="•"/>
            </a:pPr>
            <a:r>
              <a:rPr lang="en-US" b="0" i="0" u="none" strike="noStrike" dirty="0">
                <a:solidFill>
                  <a:srgbClr val="0D0D0D"/>
                </a:solidFill>
                <a:effectLst/>
                <a:latin typeface="Söhne"/>
              </a:rPr>
              <a:t> By understanding the principles of dermoscopy and mastering its techniques, </a:t>
            </a:r>
            <a:r>
              <a:rPr lang="en-US" dirty="0">
                <a:solidFill>
                  <a:srgbClr val="0D0D0D"/>
                </a:solidFill>
                <a:latin typeface="Söhne"/>
              </a:rPr>
              <a:t>physicians</a:t>
            </a:r>
            <a:r>
              <a:rPr lang="en-US" b="0" i="0" u="none" strike="noStrike" dirty="0">
                <a:solidFill>
                  <a:srgbClr val="0D0D0D"/>
                </a:solidFill>
                <a:effectLst/>
                <a:latin typeface="Söhne"/>
              </a:rPr>
              <a:t> can improve diagnostic accuracy, facilitate early detection of skin cancer, and ultimately, enhance patient care.</a:t>
            </a:r>
          </a:p>
          <a:p>
            <a:br>
              <a:rPr lang="en-US" dirty="0"/>
            </a:br>
            <a:endParaRPr lang="en-US" dirty="0"/>
          </a:p>
        </p:txBody>
      </p:sp>
    </p:spTree>
    <p:extLst>
      <p:ext uri="{BB962C8B-B14F-4D97-AF65-F5344CB8AC3E}">
        <p14:creationId xmlns:p14="http://schemas.microsoft.com/office/powerpoint/2010/main" val="25492471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C5C4-6920-B891-2CF9-DE12D6527D9E}"/>
              </a:ext>
            </a:extLst>
          </p:cNvPr>
          <p:cNvSpPr>
            <a:spLocks noGrp="1"/>
          </p:cNvSpPr>
          <p:nvPr>
            <p:ph type="title"/>
          </p:nvPr>
        </p:nvSpPr>
        <p:spPr/>
        <p:txBody>
          <a:bodyPr/>
          <a:lstStyle/>
          <a:p>
            <a:r>
              <a:rPr lang="en-US" dirty="0"/>
              <a:t>Courses</a:t>
            </a:r>
          </a:p>
        </p:txBody>
      </p:sp>
      <p:pic>
        <p:nvPicPr>
          <p:cNvPr id="4" name="Picture 3">
            <a:extLst>
              <a:ext uri="{FF2B5EF4-FFF2-40B4-BE49-F238E27FC236}">
                <a16:creationId xmlns:a16="http://schemas.microsoft.com/office/drawing/2014/main" id="{492BBA73-825E-CC11-7768-311EB38D943D}"/>
              </a:ext>
            </a:extLst>
          </p:cNvPr>
          <p:cNvPicPr>
            <a:picLocks noChangeAspect="1"/>
          </p:cNvPicPr>
          <p:nvPr/>
        </p:nvPicPr>
        <p:blipFill>
          <a:blip r:embed="rId2"/>
          <a:stretch>
            <a:fillRect/>
          </a:stretch>
        </p:blipFill>
        <p:spPr>
          <a:xfrm>
            <a:off x="755779" y="2184185"/>
            <a:ext cx="4479181" cy="1900722"/>
          </a:xfrm>
          <a:prstGeom prst="rect">
            <a:avLst/>
          </a:prstGeom>
        </p:spPr>
      </p:pic>
      <p:pic>
        <p:nvPicPr>
          <p:cNvPr id="6" name="Picture 5">
            <a:extLst>
              <a:ext uri="{FF2B5EF4-FFF2-40B4-BE49-F238E27FC236}">
                <a16:creationId xmlns:a16="http://schemas.microsoft.com/office/drawing/2014/main" id="{712F4D28-50A8-2F9C-35C1-23E928F0A142}"/>
              </a:ext>
            </a:extLst>
          </p:cNvPr>
          <p:cNvPicPr>
            <a:picLocks noChangeAspect="1"/>
          </p:cNvPicPr>
          <p:nvPr/>
        </p:nvPicPr>
        <p:blipFill>
          <a:blip r:embed="rId3"/>
          <a:stretch>
            <a:fillRect/>
          </a:stretch>
        </p:blipFill>
        <p:spPr>
          <a:xfrm>
            <a:off x="1428555" y="4356892"/>
            <a:ext cx="4559600" cy="1900723"/>
          </a:xfrm>
          <a:prstGeom prst="rect">
            <a:avLst/>
          </a:prstGeom>
        </p:spPr>
      </p:pic>
      <p:pic>
        <p:nvPicPr>
          <p:cNvPr id="8" name="Picture 7">
            <a:extLst>
              <a:ext uri="{FF2B5EF4-FFF2-40B4-BE49-F238E27FC236}">
                <a16:creationId xmlns:a16="http://schemas.microsoft.com/office/drawing/2014/main" id="{17C844DF-FD29-E8E1-6660-22CD0F0FC7B0}"/>
              </a:ext>
            </a:extLst>
          </p:cNvPr>
          <p:cNvPicPr>
            <a:picLocks noChangeAspect="1"/>
          </p:cNvPicPr>
          <p:nvPr/>
        </p:nvPicPr>
        <p:blipFill>
          <a:blip r:embed="rId4"/>
          <a:stretch>
            <a:fillRect/>
          </a:stretch>
        </p:blipFill>
        <p:spPr>
          <a:xfrm>
            <a:off x="5777239" y="1016646"/>
            <a:ext cx="5095371" cy="2527466"/>
          </a:xfrm>
          <a:prstGeom prst="rect">
            <a:avLst/>
          </a:prstGeom>
        </p:spPr>
      </p:pic>
      <p:pic>
        <p:nvPicPr>
          <p:cNvPr id="10" name="Picture 9">
            <a:extLst>
              <a:ext uri="{FF2B5EF4-FFF2-40B4-BE49-F238E27FC236}">
                <a16:creationId xmlns:a16="http://schemas.microsoft.com/office/drawing/2014/main" id="{A1FD6B47-642F-6D7A-7E39-08EB9B6FCDD9}"/>
              </a:ext>
            </a:extLst>
          </p:cNvPr>
          <p:cNvPicPr>
            <a:picLocks noChangeAspect="1"/>
          </p:cNvPicPr>
          <p:nvPr/>
        </p:nvPicPr>
        <p:blipFill>
          <a:blip r:embed="rId5"/>
          <a:stretch>
            <a:fillRect/>
          </a:stretch>
        </p:blipFill>
        <p:spPr>
          <a:xfrm>
            <a:off x="6312142" y="3769246"/>
            <a:ext cx="5336277" cy="2702789"/>
          </a:xfrm>
          <a:prstGeom prst="rect">
            <a:avLst/>
          </a:prstGeom>
        </p:spPr>
      </p:pic>
    </p:spTree>
    <p:extLst>
      <p:ext uri="{BB962C8B-B14F-4D97-AF65-F5344CB8AC3E}">
        <p14:creationId xmlns:p14="http://schemas.microsoft.com/office/powerpoint/2010/main" val="2658908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64405-3C9D-106B-765E-E628D544C900}"/>
              </a:ext>
            </a:extLst>
          </p:cNvPr>
          <p:cNvSpPr>
            <a:spLocks noGrp="1"/>
          </p:cNvSpPr>
          <p:nvPr>
            <p:ph type="title"/>
          </p:nvPr>
        </p:nvSpPr>
        <p:spPr/>
        <p:txBody>
          <a:bodyPr/>
          <a:lstStyle/>
          <a:p>
            <a:r>
              <a:rPr lang="en-US" dirty="0" err="1"/>
              <a:t>Dermoscopy</a:t>
            </a:r>
            <a:endParaRPr lang="en-US" dirty="0"/>
          </a:p>
        </p:txBody>
      </p:sp>
      <p:pic>
        <p:nvPicPr>
          <p:cNvPr id="4" name="Picture 3">
            <a:extLst>
              <a:ext uri="{FF2B5EF4-FFF2-40B4-BE49-F238E27FC236}">
                <a16:creationId xmlns:a16="http://schemas.microsoft.com/office/drawing/2014/main" id="{AED813F8-D50A-DEE6-EB1E-A3DC564CFE4A}"/>
              </a:ext>
            </a:extLst>
          </p:cNvPr>
          <p:cNvPicPr>
            <a:picLocks noChangeAspect="1"/>
          </p:cNvPicPr>
          <p:nvPr/>
        </p:nvPicPr>
        <p:blipFill>
          <a:blip r:embed="rId2"/>
          <a:stretch>
            <a:fillRect/>
          </a:stretch>
        </p:blipFill>
        <p:spPr>
          <a:xfrm>
            <a:off x="332937" y="2057400"/>
            <a:ext cx="3322563" cy="2519694"/>
          </a:xfrm>
          <a:prstGeom prst="rect">
            <a:avLst/>
          </a:prstGeom>
        </p:spPr>
      </p:pic>
      <p:pic>
        <p:nvPicPr>
          <p:cNvPr id="6" name="Picture 5">
            <a:extLst>
              <a:ext uri="{FF2B5EF4-FFF2-40B4-BE49-F238E27FC236}">
                <a16:creationId xmlns:a16="http://schemas.microsoft.com/office/drawing/2014/main" id="{DBCAE8FC-8D30-4E4B-B6F5-F7F03261A08B}"/>
              </a:ext>
            </a:extLst>
          </p:cNvPr>
          <p:cNvPicPr>
            <a:picLocks noChangeAspect="1"/>
          </p:cNvPicPr>
          <p:nvPr/>
        </p:nvPicPr>
        <p:blipFill>
          <a:blip r:embed="rId3"/>
          <a:stretch>
            <a:fillRect/>
          </a:stretch>
        </p:blipFill>
        <p:spPr>
          <a:xfrm>
            <a:off x="2978161" y="3630294"/>
            <a:ext cx="3148319" cy="2533679"/>
          </a:xfrm>
          <a:prstGeom prst="rect">
            <a:avLst/>
          </a:prstGeom>
        </p:spPr>
      </p:pic>
      <p:pic>
        <p:nvPicPr>
          <p:cNvPr id="8" name="Picture 7">
            <a:extLst>
              <a:ext uri="{FF2B5EF4-FFF2-40B4-BE49-F238E27FC236}">
                <a16:creationId xmlns:a16="http://schemas.microsoft.com/office/drawing/2014/main" id="{45587CC4-4047-FB3B-FD72-3DCF10F12D93}"/>
              </a:ext>
            </a:extLst>
          </p:cNvPr>
          <p:cNvPicPr>
            <a:picLocks noChangeAspect="1"/>
          </p:cNvPicPr>
          <p:nvPr/>
        </p:nvPicPr>
        <p:blipFill>
          <a:blip r:embed="rId4"/>
          <a:stretch>
            <a:fillRect/>
          </a:stretch>
        </p:blipFill>
        <p:spPr>
          <a:xfrm>
            <a:off x="6710047" y="3630294"/>
            <a:ext cx="3322563" cy="2301312"/>
          </a:xfrm>
          <a:prstGeom prst="rect">
            <a:avLst/>
          </a:prstGeom>
        </p:spPr>
      </p:pic>
      <p:pic>
        <p:nvPicPr>
          <p:cNvPr id="10" name="Picture 9">
            <a:extLst>
              <a:ext uri="{FF2B5EF4-FFF2-40B4-BE49-F238E27FC236}">
                <a16:creationId xmlns:a16="http://schemas.microsoft.com/office/drawing/2014/main" id="{FDBF68A4-28EA-25DE-98B0-F478CC77C67D}"/>
              </a:ext>
            </a:extLst>
          </p:cNvPr>
          <p:cNvPicPr>
            <a:picLocks noChangeAspect="1"/>
          </p:cNvPicPr>
          <p:nvPr/>
        </p:nvPicPr>
        <p:blipFill>
          <a:blip r:embed="rId5"/>
          <a:stretch>
            <a:fillRect/>
          </a:stretch>
        </p:blipFill>
        <p:spPr>
          <a:xfrm>
            <a:off x="9746705" y="1418169"/>
            <a:ext cx="2121245" cy="2661198"/>
          </a:xfrm>
          <a:prstGeom prst="rect">
            <a:avLst/>
          </a:prstGeom>
        </p:spPr>
      </p:pic>
      <p:pic>
        <p:nvPicPr>
          <p:cNvPr id="12" name="Picture 11">
            <a:extLst>
              <a:ext uri="{FF2B5EF4-FFF2-40B4-BE49-F238E27FC236}">
                <a16:creationId xmlns:a16="http://schemas.microsoft.com/office/drawing/2014/main" id="{C9FC4DF3-9E06-1DC4-78D7-3D1A44AFC794}"/>
              </a:ext>
            </a:extLst>
          </p:cNvPr>
          <p:cNvPicPr>
            <a:picLocks noChangeAspect="1"/>
          </p:cNvPicPr>
          <p:nvPr/>
        </p:nvPicPr>
        <p:blipFill>
          <a:blip r:embed="rId6"/>
          <a:stretch>
            <a:fillRect/>
          </a:stretch>
        </p:blipFill>
        <p:spPr>
          <a:xfrm>
            <a:off x="4767180" y="927773"/>
            <a:ext cx="3430871" cy="2882955"/>
          </a:xfrm>
          <a:prstGeom prst="rect">
            <a:avLst/>
          </a:prstGeom>
        </p:spPr>
      </p:pic>
      <p:sp>
        <p:nvSpPr>
          <p:cNvPr id="13" name="Rectangle 12">
            <a:extLst>
              <a:ext uri="{FF2B5EF4-FFF2-40B4-BE49-F238E27FC236}">
                <a16:creationId xmlns:a16="http://schemas.microsoft.com/office/drawing/2014/main" id="{CCCDA8B4-B200-8D89-5179-24B066FE32C3}"/>
              </a:ext>
            </a:extLst>
          </p:cNvPr>
          <p:cNvSpPr/>
          <p:nvPr/>
        </p:nvSpPr>
        <p:spPr>
          <a:xfrm>
            <a:off x="1333085" y="4577094"/>
            <a:ext cx="106150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DF</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594FD6DE-40E2-597D-B934-01167928F3B2}"/>
              </a:ext>
            </a:extLst>
          </p:cNvPr>
          <p:cNvSpPr/>
          <p:nvPr/>
        </p:nvSpPr>
        <p:spPr>
          <a:xfrm>
            <a:off x="3702702" y="2748768"/>
            <a:ext cx="1072730"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SK</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BEC2679C-B2E4-09E4-9EF1-767C204F1615}"/>
              </a:ext>
            </a:extLst>
          </p:cNvPr>
          <p:cNvSpPr/>
          <p:nvPr/>
        </p:nvSpPr>
        <p:spPr>
          <a:xfrm>
            <a:off x="5102144" y="100059"/>
            <a:ext cx="337464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Melanoma</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04F5F769-4944-DF2F-4600-2D0B5DFB8104}"/>
              </a:ext>
            </a:extLst>
          </p:cNvPr>
          <p:cNvSpPr/>
          <p:nvPr/>
        </p:nvSpPr>
        <p:spPr>
          <a:xfrm>
            <a:off x="8580991" y="2750435"/>
            <a:ext cx="106150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DF</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07FF78AE-D697-4197-EE33-49A6CE18C317}"/>
              </a:ext>
            </a:extLst>
          </p:cNvPr>
          <p:cNvSpPr/>
          <p:nvPr/>
        </p:nvSpPr>
        <p:spPr>
          <a:xfrm>
            <a:off x="9946322" y="984461"/>
            <a:ext cx="1722010" cy="369332"/>
          </a:xfrm>
          <a:prstGeom prst="rect">
            <a:avLst/>
          </a:prstGeom>
          <a:noFill/>
        </p:spPr>
        <p:txBody>
          <a:bodyPr wrap="none" lIns="91440" tIns="45720" rIns="91440" bIns="45720">
            <a:spAutoFit/>
          </a:bodyPr>
          <a:lstStyle/>
          <a:p>
            <a:pPr algn="ctr"/>
            <a:r>
              <a:rPr lang="en-US" dirty="0">
                <a:ln w="0"/>
                <a:effectLst>
                  <a:outerShdw blurRad="38100" dist="19050" dir="2700000" algn="tl" rotWithShape="0">
                    <a:schemeClr val="dk1">
                      <a:alpha val="40000"/>
                    </a:schemeClr>
                  </a:outerShdw>
                </a:effectLst>
              </a:rPr>
              <a:t>Angiokeratoma</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8" name="TextBox 17">
            <a:extLst>
              <a:ext uri="{FF2B5EF4-FFF2-40B4-BE49-F238E27FC236}">
                <a16:creationId xmlns:a16="http://schemas.microsoft.com/office/drawing/2014/main" id="{9B0CC1E4-C5B5-B7F3-B81D-699C0812FD89}"/>
              </a:ext>
            </a:extLst>
          </p:cNvPr>
          <p:cNvSpPr txBox="1"/>
          <p:nvPr/>
        </p:nvSpPr>
        <p:spPr>
          <a:xfrm>
            <a:off x="9433249" y="6074229"/>
            <a:ext cx="1894114" cy="369332"/>
          </a:xfrm>
          <a:prstGeom prst="rect">
            <a:avLst/>
          </a:prstGeom>
          <a:noFill/>
        </p:spPr>
        <p:txBody>
          <a:bodyPr wrap="square" rtlCol="0">
            <a:spAutoFit/>
          </a:bodyPr>
          <a:lstStyle/>
          <a:p>
            <a:r>
              <a:rPr lang="en-US" dirty="0" err="1"/>
              <a:t>Dermoscopedia</a:t>
            </a:r>
            <a:endParaRPr lang="en-US" dirty="0"/>
          </a:p>
        </p:txBody>
      </p:sp>
    </p:spTree>
    <p:extLst>
      <p:ext uri="{BB962C8B-B14F-4D97-AF65-F5344CB8AC3E}">
        <p14:creationId xmlns:p14="http://schemas.microsoft.com/office/powerpoint/2010/main" val="41764267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87F40-E332-C359-9FE6-338E1FD0C59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9E3B1AF-EC89-8CEB-F50C-1232499D02D2}"/>
              </a:ext>
            </a:extLst>
          </p:cNvPr>
          <p:cNvSpPr>
            <a:spLocks noGrp="1"/>
          </p:cNvSpPr>
          <p:nvPr>
            <p:ph idx="1"/>
          </p:nvPr>
        </p:nvSpPr>
        <p:spPr/>
        <p:txBody>
          <a:bodyPr>
            <a:normAutofit fontScale="55000" lnSpcReduction="20000"/>
          </a:bodyPr>
          <a:lstStyle/>
          <a:p>
            <a:pPr>
              <a:buFont typeface="Arial" panose="020B0604020202020204" pitchFamily="34" charset="0"/>
              <a:buChar char="•"/>
            </a:pPr>
            <a:r>
              <a:rPr lang="en-US" i="0" dirty="0" err="1">
                <a:solidFill>
                  <a:schemeClr val="tx1">
                    <a:lumMod val="85000"/>
                    <a:lumOff val="15000"/>
                  </a:schemeClr>
                </a:solidFill>
                <a:effectLst/>
                <a:latin typeface="+mj-lt"/>
              </a:rPr>
              <a:t>Marghoob</a:t>
            </a:r>
            <a:r>
              <a:rPr lang="en-US" i="0" dirty="0">
                <a:solidFill>
                  <a:schemeClr val="tx1">
                    <a:lumMod val="85000"/>
                    <a:lumOff val="15000"/>
                  </a:schemeClr>
                </a:solidFill>
                <a:effectLst/>
                <a:latin typeface="+mj-lt"/>
              </a:rPr>
              <a:t> AA, </a:t>
            </a:r>
            <a:r>
              <a:rPr lang="en-US" i="0" dirty="0" err="1">
                <a:solidFill>
                  <a:schemeClr val="tx1">
                    <a:lumMod val="85000"/>
                    <a:lumOff val="15000"/>
                  </a:schemeClr>
                </a:solidFill>
                <a:effectLst/>
                <a:latin typeface="+mj-lt"/>
              </a:rPr>
              <a:t>Usatine</a:t>
            </a:r>
            <a:r>
              <a:rPr lang="en-US" i="0" dirty="0">
                <a:solidFill>
                  <a:schemeClr val="tx1">
                    <a:lumMod val="85000"/>
                    <a:lumOff val="15000"/>
                  </a:schemeClr>
                </a:solidFill>
                <a:effectLst/>
                <a:latin typeface="+mj-lt"/>
              </a:rPr>
              <a:t> RP, </a:t>
            </a:r>
            <a:r>
              <a:rPr lang="en-US" i="0" dirty="0" err="1">
                <a:solidFill>
                  <a:schemeClr val="tx1">
                    <a:lumMod val="85000"/>
                    <a:lumOff val="15000"/>
                  </a:schemeClr>
                </a:solidFill>
                <a:effectLst/>
                <a:latin typeface="+mj-lt"/>
              </a:rPr>
              <a:t>Jaimes</a:t>
            </a:r>
            <a:r>
              <a:rPr lang="en-US" i="0" dirty="0">
                <a:solidFill>
                  <a:schemeClr val="tx1">
                    <a:lumMod val="85000"/>
                    <a:lumOff val="15000"/>
                  </a:schemeClr>
                </a:solidFill>
                <a:effectLst/>
                <a:latin typeface="+mj-lt"/>
              </a:rPr>
              <a:t> N. Dermoscopy for the family physician. Am Fam Physician. 2013 Oct 1;88(7):441-50. PMID: 24134084.</a:t>
            </a:r>
          </a:p>
          <a:p>
            <a:pPr>
              <a:buFont typeface="Arial" panose="020B0604020202020204" pitchFamily="34" charset="0"/>
              <a:buChar char="•"/>
            </a:pPr>
            <a:r>
              <a:rPr lang="en-US" i="0" u="none" strike="noStrike" dirty="0">
                <a:solidFill>
                  <a:schemeClr val="tx1">
                    <a:lumMod val="85000"/>
                    <a:lumOff val="15000"/>
                  </a:schemeClr>
                </a:solidFill>
                <a:effectLst/>
                <a:latin typeface="+mj-lt"/>
              </a:rPr>
              <a:t>Clebak KT, Helm L, Helm M. Accuracy of Dermoscopy vs. Visual Inspection for Diagnosing Melanoma in Adults. Am Fam Physician. 2020 Feb 1;101(3):145-146. PMID: 32003953</a:t>
            </a:r>
          </a:p>
          <a:p>
            <a:pPr>
              <a:buFont typeface="Arial" panose="020B0604020202020204" pitchFamily="34" charset="0"/>
              <a:buChar char="•"/>
            </a:pPr>
            <a:r>
              <a:rPr lang="en-US" i="0" u="none" strike="noStrike" dirty="0">
                <a:solidFill>
                  <a:schemeClr val="tx1">
                    <a:lumMod val="85000"/>
                    <a:lumOff val="15000"/>
                  </a:schemeClr>
                </a:solidFill>
                <a:effectLst/>
                <a:latin typeface="+mj-lt"/>
              </a:rPr>
              <a:t>Kittler H, Pehamberger H, Wolff K, Binder M. Diagnostic accuracy of </a:t>
            </a:r>
            <a:r>
              <a:rPr lang="en-US" i="0" u="none" strike="noStrike" dirty="0" err="1">
                <a:solidFill>
                  <a:schemeClr val="tx1">
                    <a:lumMod val="85000"/>
                    <a:lumOff val="15000"/>
                  </a:schemeClr>
                </a:solidFill>
                <a:effectLst/>
                <a:latin typeface="+mj-lt"/>
              </a:rPr>
              <a:t>dermoscopy</a:t>
            </a:r>
            <a:r>
              <a:rPr lang="en-US" i="0" u="none" strike="noStrike" dirty="0">
                <a:solidFill>
                  <a:schemeClr val="tx1">
                    <a:lumMod val="85000"/>
                    <a:lumOff val="15000"/>
                  </a:schemeClr>
                </a:solidFill>
                <a:effectLst/>
                <a:latin typeface="+mj-lt"/>
              </a:rPr>
              <a:t>. </a:t>
            </a:r>
            <a:r>
              <a:rPr lang="en-US" i="1" u="none" strike="noStrike" dirty="0">
                <a:solidFill>
                  <a:schemeClr val="tx1">
                    <a:lumMod val="85000"/>
                    <a:lumOff val="15000"/>
                  </a:schemeClr>
                </a:solidFill>
                <a:effectLst/>
                <a:latin typeface="+mj-lt"/>
              </a:rPr>
              <a:t>Lancet Oncol. </a:t>
            </a:r>
            <a:r>
              <a:rPr lang="en-US" i="0" u="none" strike="noStrike" dirty="0">
                <a:solidFill>
                  <a:schemeClr val="tx1">
                    <a:lumMod val="85000"/>
                    <a:lumOff val="15000"/>
                  </a:schemeClr>
                </a:solidFill>
                <a:effectLst/>
                <a:latin typeface="+mj-lt"/>
              </a:rPr>
              <a:t>2002;3(3):159-165.</a:t>
            </a:r>
          </a:p>
          <a:p>
            <a:pPr>
              <a:buFont typeface="Arial" panose="020B0604020202020204" pitchFamily="34" charset="0"/>
              <a:buChar char="•"/>
            </a:pPr>
            <a:r>
              <a:rPr lang="en-US" i="0" u="none" strike="noStrike" dirty="0">
                <a:solidFill>
                  <a:schemeClr val="tx1">
                    <a:lumMod val="85000"/>
                    <a:lumOff val="15000"/>
                  </a:schemeClr>
                </a:solidFill>
                <a:effectLst/>
                <a:latin typeface="+mj-lt"/>
              </a:rPr>
              <a:t>Vestergaard ME, Macaskill P, Holt PE, Menzies SW. Dermoscopy compared with naked eye examination for the diagnosis of primary melanoma: a meta-analysis of studies performed in a clinical setting. </a:t>
            </a:r>
            <a:r>
              <a:rPr lang="en-US" i="1" u="none" strike="noStrike" dirty="0">
                <a:solidFill>
                  <a:schemeClr val="tx1">
                    <a:lumMod val="85000"/>
                    <a:lumOff val="15000"/>
                  </a:schemeClr>
                </a:solidFill>
                <a:effectLst/>
                <a:latin typeface="+mj-lt"/>
              </a:rPr>
              <a:t>Br J Dermatol. </a:t>
            </a:r>
            <a:r>
              <a:rPr lang="en-US" i="0" u="none" strike="noStrike" dirty="0">
                <a:solidFill>
                  <a:schemeClr val="tx1">
                    <a:lumMod val="85000"/>
                    <a:lumOff val="15000"/>
                  </a:schemeClr>
                </a:solidFill>
                <a:effectLst/>
                <a:latin typeface="+mj-lt"/>
              </a:rPr>
              <a:t>2008;159(3):669-676.</a:t>
            </a:r>
          </a:p>
          <a:p>
            <a:pPr>
              <a:buFont typeface="Arial" panose="020B0604020202020204" pitchFamily="34" charset="0"/>
              <a:buChar char="•"/>
            </a:pPr>
            <a:r>
              <a:rPr lang="en-US" i="0" u="none" strike="noStrike" dirty="0">
                <a:solidFill>
                  <a:schemeClr val="tx1">
                    <a:lumMod val="85000"/>
                    <a:lumOff val="15000"/>
                  </a:schemeClr>
                </a:solidFill>
                <a:effectLst/>
                <a:latin typeface="+mj-lt"/>
              </a:rPr>
              <a:t>Menzies SW, Emery J, Staples M, et al. Impact of </a:t>
            </a:r>
            <a:r>
              <a:rPr lang="en-US" i="0" u="none" strike="noStrike" dirty="0" err="1">
                <a:solidFill>
                  <a:schemeClr val="tx1">
                    <a:lumMod val="85000"/>
                    <a:lumOff val="15000"/>
                  </a:schemeClr>
                </a:solidFill>
                <a:effectLst/>
                <a:latin typeface="+mj-lt"/>
              </a:rPr>
              <a:t>dermoscopy</a:t>
            </a:r>
            <a:r>
              <a:rPr lang="en-US" i="0" u="none" strike="noStrike" dirty="0">
                <a:solidFill>
                  <a:schemeClr val="tx1">
                    <a:lumMod val="85000"/>
                    <a:lumOff val="15000"/>
                  </a:schemeClr>
                </a:solidFill>
                <a:effectLst/>
                <a:latin typeface="+mj-lt"/>
              </a:rPr>
              <a:t> and short-term sequential digital </a:t>
            </a:r>
            <a:r>
              <a:rPr lang="en-US" i="0" u="none" strike="noStrike" dirty="0" err="1">
                <a:solidFill>
                  <a:schemeClr val="tx1">
                    <a:lumMod val="85000"/>
                    <a:lumOff val="15000"/>
                  </a:schemeClr>
                </a:solidFill>
                <a:effectLst/>
                <a:latin typeface="+mj-lt"/>
              </a:rPr>
              <a:t>dermoscopy</a:t>
            </a:r>
            <a:r>
              <a:rPr lang="en-US" i="0" u="none" strike="noStrike" dirty="0">
                <a:solidFill>
                  <a:schemeClr val="tx1">
                    <a:lumMod val="85000"/>
                    <a:lumOff val="15000"/>
                  </a:schemeClr>
                </a:solidFill>
                <a:effectLst/>
                <a:latin typeface="+mj-lt"/>
              </a:rPr>
              <a:t> imaging for the management of pigmented lesions in primary care: a sequential intervention trial. </a:t>
            </a:r>
            <a:r>
              <a:rPr lang="en-US" i="1" u="none" strike="noStrike" dirty="0">
                <a:solidFill>
                  <a:schemeClr val="tx1">
                    <a:lumMod val="85000"/>
                    <a:lumOff val="15000"/>
                  </a:schemeClr>
                </a:solidFill>
                <a:effectLst/>
                <a:latin typeface="+mj-lt"/>
              </a:rPr>
              <a:t>Br J Dermatol. </a:t>
            </a:r>
            <a:r>
              <a:rPr lang="en-US" i="0" u="none" strike="noStrike" dirty="0">
                <a:solidFill>
                  <a:schemeClr val="tx1">
                    <a:lumMod val="85000"/>
                    <a:lumOff val="15000"/>
                  </a:schemeClr>
                </a:solidFill>
                <a:effectLst/>
                <a:latin typeface="+mj-lt"/>
              </a:rPr>
              <a:t>2009;161(6):1270-1277.</a:t>
            </a:r>
          </a:p>
          <a:p>
            <a:pPr>
              <a:buFont typeface="Arial" panose="020B0604020202020204" pitchFamily="34" charset="0"/>
              <a:buChar char="•"/>
            </a:pPr>
            <a:r>
              <a:rPr lang="en-US" dirty="0">
                <a:solidFill>
                  <a:schemeClr val="tx1">
                    <a:lumMod val="85000"/>
                    <a:lumOff val="15000"/>
                  </a:schemeClr>
                </a:solidFill>
                <a:latin typeface="+mj-lt"/>
              </a:rPr>
              <a:t>Argenziano, G. Introduction to Dermoscopy: Why it is important for primary care doctors. </a:t>
            </a:r>
            <a:r>
              <a:rPr lang="en-US" dirty="0" err="1">
                <a:solidFill>
                  <a:schemeClr val="tx1">
                    <a:lumMod val="85000"/>
                    <a:lumOff val="15000"/>
                  </a:schemeClr>
                </a:solidFill>
                <a:latin typeface="+mj-lt"/>
              </a:rPr>
              <a:t>HealthCert</a:t>
            </a:r>
            <a:r>
              <a:rPr lang="en-US" dirty="0">
                <a:solidFill>
                  <a:schemeClr val="tx1">
                    <a:lumMod val="85000"/>
                    <a:lumOff val="15000"/>
                  </a:schemeClr>
                </a:solidFill>
                <a:latin typeface="+mj-lt"/>
              </a:rPr>
              <a:t> Education. 6 Nov 2024. </a:t>
            </a:r>
            <a:r>
              <a:rPr lang="en-US" dirty="0">
                <a:solidFill>
                  <a:schemeClr val="tx1">
                    <a:lumMod val="85000"/>
                    <a:lumOff val="15000"/>
                  </a:schemeClr>
                </a:solidFill>
                <a:latin typeface="+mj-lt"/>
                <a:hlinkClick r:id="rId2">
                  <a:extLst>
                    <a:ext uri="{A12FA001-AC4F-418D-AE19-62706E023703}">
                      <ahyp:hlinkClr xmlns:ahyp="http://schemas.microsoft.com/office/drawing/2018/hyperlinkcolor" val="tx"/>
                    </a:ext>
                  </a:extLst>
                </a:hlinkClick>
              </a:rPr>
              <a:t>https://www.learndermoscopy.com/important-for-primary-care-doctors?submissionGuid=c0bf77ff-80f5-448b-a4a4-82851c9660b4</a:t>
            </a:r>
            <a:endParaRPr lang="en-US" dirty="0">
              <a:solidFill>
                <a:schemeClr val="tx1">
                  <a:lumMod val="85000"/>
                  <a:lumOff val="15000"/>
                </a:schemeClr>
              </a:solidFill>
              <a:latin typeface="+mj-lt"/>
            </a:endParaRPr>
          </a:p>
          <a:p>
            <a:pPr>
              <a:buFont typeface="Arial" panose="020B0604020202020204" pitchFamily="34" charset="0"/>
              <a:buChar char="•"/>
            </a:pPr>
            <a:r>
              <a:rPr lang="en-US" sz="1800" b="0" i="0" dirty="0" err="1">
                <a:solidFill>
                  <a:srgbClr val="09142A"/>
                </a:solidFill>
                <a:effectLst/>
                <a:latin typeface="+mj-lt"/>
              </a:rPr>
              <a:t>Pehamberger</a:t>
            </a:r>
            <a:r>
              <a:rPr lang="en-US" sz="1800" b="0" i="0" dirty="0">
                <a:solidFill>
                  <a:srgbClr val="09142A"/>
                </a:solidFill>
                <a:effectLst/>
                <a:latin typeface="+mj-lt"/>
              </a:rPr>
              <a:t> H, Steiner A, Wolff K. In vivo </a:t>
            </a:r>
            <a:r>
              <a:rPr lang="en-US" sz="1800" b="0" i="0" dirty="0" err="1">
                <a:solidFill>
                  <a:srgbClr val="09142A"/>
                </a:solidFill>
                <a:effectLst/>
                <a:latin typeface="+mj-lt"/>
              </a:rPr>
              <a:t>epiluminescence</a:t>
            </a:r>
            <a:r>
              <a:rPr lang="en-US" sz="1800" b="0" i="0" dirty="0">
                <a:solidFill>
                  <a:srgbClr val="09142A"/>
                </a:solidFill>
                <a:effectLst/>
                <a:latin typeface="+mj-lt"/>
              </a:rPr>
              <a:t> microscopy of pigmented skin lesions. I. Pattern analysis of pigmented skin lesions. </a:t>
            </a:r>
            <a:r>
              <a:rPr lang="en-US" sz="1800" b="0" i="1" dirty="0">
                <a:solidFill>
                  <a:srgbClr val="09142A"/>
                </a:solidFill>
                <a:effectLst/>
                <a:latin typeface="+mj-lt"/>
              </a:rPr>
              <a:t>J Am </a:t>
            </a:r>
            <a:r>
              <a:rPr lang="en-US" sz="1800" b="0" i="1" dirty="0" err="1">
                <a:solidFill>
                  <a:srgbClr val="09142A"/>
                </a:solidFill>
                <a:effectLst/>
                <a:latin typeface="+mj-lt"/>
              </a:rPr>
              <a:t>Acad</a:t>
            </a:r>
            <a:r>
              <a:rPr lang="en-US" sz="1800" b="0" i="1" dirty="0">
                <a:solidFill>
                  <a:srgbClr val="09142A"/>
                </a:solidFill>
                <a:effectLst/>
                <a:latin typeface="+mj-lt"/>
              </a:rPr>
              <a:t> Dermatol. </a:t>
            </a:r>
            <a:r>
              <a:rPr lang="en-US" sz="1800" b="0" i="0" dirty="0">
                <a:solidFill>
                  <a:srgbClr val="09142A"/>
                </a:solidFill>
                <a:effectLst/>
                <a:latin typeface="+mj-lt"/>
              </a:rPr>
              <a:t>1987;17(4):571-583.</a:t>
            </a:r>
          </a:p>
          <a:p>
            <a:pPr>
              <a:buFont typeface="Arial" panose="020B0604020202020204" pitchFamily="34" charset="0"/>
              <a:buChar char="•"/>
            </a:pPr>
            <a:r>
              <a:rPr lang="en-US" sz="1800" b="0" i="0" dirty="0" err="1">
                <a:solidFill>
                  <a:srgbClr val="09142A"/>
                </a:solidFill>
                <a:effectLst/>
                <a:latin typeface="+mj-lt"/>
              </a:rPr>
              <a:t>Marghoob</a:t>
            </a:r>
            <a:r>
              <a:rPr lang="en-US" sz="1800" b="0" i="0" dirty="0">
                <a:solidFill>
                  <a:srgbClr val="09142A"/>
                </a:solidFill>
                <a:effectLst/>
                <a:latin typeface="+mj-lt"/>
              </a:rPr>
              <a:t>, A. </a:t>
            </a:r>
            <a:r>
              <a:rPr lang="en-US" dirty="0">
                <a:solidFill>
                  <a:srgbClr val="09142A"/>
                </a:solidFill>
                <a:latin typeface="+mj-lt"/>
              </a:rPr>
              <a:t>&amp; </a:t>
            </a:r>
            <a:r>
              <a:rPr lang="en-US" dirty="0" err="1">
                <a:solidFill>
                  <a:srgbClr val="09142A"/>
                </a:solidFill>
                <a:latin typeface="+mj-lt"/>
              </a:rPr>
              <a:t>Jaimes</a:t>
            </a:r>
            <a:r>
              <a:rPr lang="en-US" dirty="0">
                <a:solidFill>
                  <a:srgbClr val="09142A"/>
                </a:solidFill>
                <a:latin typeface="+mj-lt"/>
              </a:rPr>
              <a:t>, N, 2024, Dec. </a:t>
            </a:r>
            <a:r>
              <a:rPr lang="en-US" i="1" dirty="0">
                <a:solidFill>
                  <a:srgbClr val="09142A"/>
                </a:solidFill>
                <a:latin typeface="+mj-lt"/>
              </a:rPr>
              <a:t>Overview of Dermoscopy. </a:t>
            </a:r>
            <a:r>
              <a:rPr lang="en-US" dirty="0" err="1">
                <a:solidFill>
                  <a:srgbClr val="09142A"/>
                </a:solidFill>
                <a:latin typeface="+mj-lt"/>
              </a:rPr>
              <a:t>Uptodate</a:t>
            </a:r>
            <a:r>
              <a:rPr lang="en-US" dirty="0">
                <a:solidFill>
                  <a:srgbClr val="09142A"/>
                </a:solidFill>
                <a:latin typeface="+mj-lt"/>
              </a:rPr>
              <a:t>. Retrieved from https://</a:t>
            </a:r>
            <a:r>
              <a:rPr lang="en-US" dirty="0" err="1">
                <a:solidFill>
                  <a:srgbClr val="09142A"/>
                </a:solidFill>
                <a:latin typeface="+mj-lt"/>
              </a:rPr>
              <a:t>www.uptodate.com</a:t>
            </a:r>
            <a:r>
              <a:rPr lang="en-US" dirty="0">
                <a:solidFill>
                  <a:srgbClr val="09142A"/>
                </a:solidFill>
                <a:latin typeface="+mj-lt"/>
              </a:rPr>
              <a:t>/contents/</a:t>
            </a:r>
            <a:r>
              <a:rPr lang="en-US" dirty="0" err="1">
                <a:solidFill>
                  <a:srgbClr val="09142A"/>
                </a:solidFill>
                <a:latin typeface="+mj-lt"/>
              </a:rPr>
              <a:t>overview-of-dermoscopy?search</a:t>
            </a:r>
            <a:r>
              <a:rPr lang="en-US" dirty="0">
                <a:solidFill>
                  <a:srgbClr val="09142A"/>
                </a:solidFill>
                <a:latin typeface="+mj-lt"/>
              </a:rPr>
              <a:t>=dermoscopy%20colors&amp;sectionRank=1&amp;usage_type=</a:t>
            </a:r>
            <a:r>
              <a:rPr lang="en-US" dirty="0" err="1">
                <a:solidFill>
                  <a:srgbClr val="09142A"/>
                </a:solidFill>
                <a:latin typeface="+mj-lt"/>
              </a:rPr>
              <a:t>default&amp;anchor</a:t>
            </a:r>
            <a:r>
              <a:rPr lang="en-US" dirty="0">
                <a:solidFill>
                  <a:srgbClr val="09142A"/>
                </a:solidFill>
                <a:latin typeface="+mj-lt"/>
              </a:rPr>
              <a:t>=H355867&amp;source=</a:t>
            </a:r>
            <a:r>
              <a:rPr lang="en-US" dirty="0" err="1">
                <a:solidFill>
                  <a:srgbClr val="09142A"/>
                </a:solidFill>
                <a:latin typeface="+mj-lt"/>
              </a:rPr>
              <a:t>machineLearning&amp;selectedTitle</a:t>
            </a:r>
            <a:r>
              <a:rPr lang="en-US" dirty="0">
                <a:solidFill>
                  <a:srgbClr val="09142A"/>
                </a:solidFill>
                <a:latin typeface="+mj-lt"/>
              </a:rPr>
              <a:t>=1%7E150&amp;display_rank=1#H355867</a:t>
            </a:r>
            <a:endParaRPr lang="en-US" dirty="0">
              <a:solidFill>
                <a:schemeClr val="tx1">
                  <a:lumMod val="85000"/>
                  <a:lumOff val="15000"/>
                </a:schemeClr>
              </a:solidFill>
              <a:latin typeface="+mj-lt"/>
            </a:endParaRPr>
          </a:p>
          <a:p>
            <a:pPr>
              <a:buFont typeface="Arial" panose="020B0604020202020204" pitchFamily="34" charset="0"/>
              <a:buChar char="•"/>
            </a:pPr>
            <a:endParaRPr lang="en-US" b="0" i="0" u="none" strike="noStrike" dirty="0">
              <a:solidFill>
                <a:schemeClr val="tx1">
                  <a:lumMod val="65000"/>
                  <a:lumOff val="35000"/>
                </a:schemeClr>
              </a:solidFill>
              <a:effectLst/>
            </a:endParaRPr>
          </a:p>
          <a:p>
            <a:pPr>
              <a:buFont typeface="Arial" panose="020B0604020202020204" pitchFamily="34" charset="0"/>
              <a:buChar char="•"/>
            </a:pPr>
            <a:endParaRPr lang="en-US" b="0" i="0" u="none" strike="noStrike" dirty="0">
              <a:solidFill>
                <a:schemeClr val="tx1">
                  <a:lumMod val="65000"/>
                  <a:lumOff val="35000"/>
                </a:schemeClr>
              </a:solidFill>
              <a:effectLst/>
            </a:endParaRPr>
          </a:p>
          <a:p>
            <a:pPr>
              <a:buFont typeface="Arial" panose="020B0604020202020204" pitchFamily="34" charset="0"/>
              <a:buChar char="•"/>
            </a:pPr>
            <a:endParaRPr lang="en-US" dirty="0">
              <a:solidFill>
                <a:schemeClr val="tx1">
                  <a:lumMod val="65000"/>
                  <a:lumOff val="35000"/>
                </a:schemeClr>
              </a:solidFill>
              <a:hlinkClick r:id="rId3">
                <a:extLst>
                  <a:ext uri="{A12FA001-AC4F-418D-AE19-62706E023703}">
                    <ahyp:hlinkClr xmlns:ahyp="http://schemas.microsoft.com/office/drawing/2018/hyperlinkcolor" val="tx"/>
                  </a:ext>
                </a:extLst>
              </a:hlinkClick>
            </a:endParaRPr>
          </a:p>
          <a:p>
            <a:pPr>
              <a:buFont typeface="Arial" panose="020B0604020202020204" pitchFamily="34" charset="0"/>
              <a:buChar char="•"/>
            </a:pPr>
            <a:endParaRPr lang="en-US" dirty="0"/>
          </a:p>
        </p:txBody>
      </p:sp>
    </p:spTree>
    <p:extLst>
      <p:ext uri="{BB962C8B-B14F-4D97-AF65-F5344CB8AC3E}">
        <p14:creationId xmlns:p14="http://schemas.microsoft.com/office/powerpoint/2010/main" val="36381610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D6F89-7CCD-0222-3F18-B892FE473E7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383BA38-0890-E6E1-2F7E-FF964E52DA1D}"/>
              </a:ext>
            </a:extLst>
          </p:cNvPr>
          <p:cNvSpPr>
            <a:spLocks noGrp="1"/>
          </p:cNvSpPr>
          <p:nvPr>
            <p:ph idx="1"/>
          </p:nvPr>
        </p:nvSpPr>
        <p:spPr>
          <a:xfrm>
            <a:off x="1097280" y="2108201"/>
            <a:ext cx="10244010" cy="4251656"/>
          </a:xfrm>
        </p:spPr>
        <p:txBody>
          <a:bodyPr>
            <a:normAutofit fontScale="40000" lnSpcReduction="20000"/>
          </a:bodyPr>
          <a:lstStyle/>
          <a:p>
            <a:pPr>
              <a:buFont typeface="Arial" panose="020B0604020202020204" pitchFamily="34" charset="0"/>
              <a:buChar char="•"/>
            </a:pPr>
            <a:r>
              <a:rPr lang="en-US" sz="2500" dirty="0">
                <a:solidFill>
                  <a:schemeClr val="tx1">
                    <a:lumMod val="85000"/>
                    <a:lumOff val="15000"/>
                  </a:schemeClr>
                </a:solidFill>
                <a:latin typeface="+mj-lt"/>
              </a:rPr>
              <a:t>Oakley, A &amp; Stevens, T. 2023. Dermoscopy. DermNet </a:t>
            </a:r>
            <a:r>
              <a:rPr lang="en-US" sz="2500" dirty="0">
                <a:solidFill>
                  <a:schemeClr val="tx1">
                    <a:lumMod val="85000"/>
                    <a:lumOff val="15000"/>
                  </a:schemeClr>
                </a:solidFill>
                <a:latin typeface="+mj-lt"/>
                <a:hlinkClick r:id="rId2">
                  <a:extLst>
                    <a:ext uri="{A12FA001-AC4F-418D-AE19-62706E023703}">
                      <ahyp:hlinkClr xmlns:ahyp="http://schemas.microsoft.com/office/drawing/2018/hyperlinkcolor" val="tx"/>
                    </a:ext>
                  </a:extLst>
                </a:hlinkClick>
              </a:rPr>
              <a:t>https://dermnetnz.org/topics/dermoscopy</a:t>
            </a:r>
            <a:endParaRPr lang="en-US" sz="2500" dirty="0">
              <a:solidFill>
                <a:schemeClr val="tx1">
                  <a:lumMod val="85000"/>
                  <a:lumOff val="15000"/>
                </a:schemeClr>
              </a:solidFill>
              <a:latin typeface="+mj-lt"/>
            </a:endParaRPr>
          </a:p>
          <a:p>
            <a:pPr>
              <a:buFont typeface="Arial" panose="020B0604020202020204" pitchFamily="34" charset="0"/>
              <a:buChar char="•"/>
            </a:pPr>
            <a:r>
              <a:rPr lang="en-US" sz="2500" dirty="0">
                <a:solidFill>
                  <a:schemeClr val="tx1">
                    <a:lumMod val="85000"/>
                    <a:lumOff val="15000"/>
                  </a:schemeClr>
                </a:solidFill>
                <a:latin typeface="+mj-lt"/>
              </a:rPr>
              <a:t>DermNet (2008) Three-point checklist. Retrieved from </a:t>
            </a:r>
            <a:r>
              <a:rPr lang="en-US" sz="2500" dirty="0">
                <a:solidFill>
                  <a:schemeClr val="tx1">
                    <a:lumMod val="85000"/>
                    <a:lumOff val="15000"/>
                  </a:schemeClr>
                </a:solidFill>
                <a:latin typeface="+mj-lt"/>
                <a:hlinkClick r:id="rId3">
                  <a:extLst>
                    <a:ext uri="{A12FA001-AC4F-418D-AE19-62706E023703}">
                      <ahyp:hlinkClr xmlns:ahyp="http://schemas.microsoft.com/office/drawing/2018/hyperlinkcolor" val="tx"/>
                    </a:ext>
                  </a:extLst>
                </a:hlinkClick>
              </a:rPr>
              <a:t>https://dermnetnz.org/cme/dermoscopy-course/three-point-checklist</a:t>
            </a:r>
            <a:endParaRPr lang="en-US" sz="2500" dirty="0">
              <a:solidFill>
                <a:schemeClr val="tx1">
                  <a:lumMod val="85000"/>
                  <a:lumOff val="15000"/>
                </a:schemeClr>
              </a:solidFill>
              <a:latin typeface="+mj-lt"/>
            </a:endParaRPr>
          </a:p>
          <a:p>
            <a:pPr>
              <a:buFont typeface="Arial" panose="020B0604020202020204" pitchFamily="34" charset="0"/>
              <a:buChar char="•"/>
            </a:pPr>
            <a:r>
              <a:rPr lang="en-US" sz="2500" i="0" dirty="0">
                <a:solidFill>
                  <a:schemeClr val="tx1">
                    <a:lumMod val="85000"/>
                    <a:lumOff val="15000"/>
                  </a:schemeClr>
                </a:solidFill>
                <a:effectLst/>
                <a:latin typeface="+mj-lt"/>
              </a:rPr>
              <a:t>Soyer, H. P., </a:t>
            </a:r>
            <a:r>
              <a:rPr lang="en-US" sz="2500" i="0" dirty="0" err="1">
                <a:solidFill>
                  <a:schemeClr val="tx1">
                    <a:lumMod val="85000"/>
                    <a:lumOff val="15000"/>
                  </a:schemeClr>
                </a:solidFill>
                <a:effectLst/>
                <a:latin typeface="+mj-lt"/>
              </a:rPr>
              <a:t>Argenziano</a:t>
            </a:r>
            <a:r>
              <a:rPr lang="en-US" sz="2500" i="0" dirty="0">
                <a:solidFill>
                  <a:schemeClr val="tx1">
                    <a:lumMod val="85000"/>
                    <a:lumOff val="15000"/>
                  </a:schemeClr>
                </a:solidFill>
                <a:effectLst/>
                <a:latin typeface="+mj-lt"/>
              </a:rPr>
              <a:t>, G., </a:t>
            </a:r>
            <a:r>
              <a:rPr lang="en-US" sz="2500" i="0" dirty="0" err="1">
                <a:solidFill>
                  <a:schemeClr val="tx1">
                    <a:lumMod val="85000"/>
                    <a:lumOff val="15000"/>
                  </a:schemeClr>
                </a:solidFill>
                <a:effectLst/>
                <a:latin typeface="+mj-lt"/>
              </a:rPr>
              <a:t>Zalaudek</a:t>
            </a:r>
            <a:r>
              <a:rPr lang="en-US" sz="2500" i="0" dirty="0">
                <a:solidFill>
                  <a:schemeClr val="tx1">
                    <a:lumMod val="85000"/>
                    <a:lumOff val="15000"/>
                  </a:schemeClr>
                </a:solidFill>
                <a:effectLst/>
                <a:latin typeface="+mj-lt"/>
              </a:rPr>
              <a:t>, I., Corona, R., Sera, F., </a:t>
            </a:r>
            <a:r>
              <a:rPr lang="en-US" sz="2500" i="0" dirty="0" err="1">
                <a:solidFill>
                  <a:schemeClr val="tx1">
                    <a:lumMod val="85000"/>
                    <a:lumOff val="15000"/>
                  </a:schemeClr>
                </a:solidFill>
                <a:effectLst/>
                <a:latin typeface="+mj-lt"/>
              </a:rPr>
              <a:t>Talamini</a:t>
            </a:r>
            <a:r>
              <a:rPr lang="en-US" sz="2500" i="0" dirty="0">
                <a:solidFill>
                  <a:schemeClr val="tx1">
                    <a:lumMod val="85000"/>
                    <a:lumOff val="15000"/>
                  </a:schemeClr>
                </a:solidFill>
                <a:effectLst/>
                <a:latin typeface="+mj-lt"/>
              </a:rPr>
              <a:t>, R., </a:t>
            </a:r>
            <a:r>
              <a:rPr lang="en-US" sz="2500" i="0" dirty="0" err="1">
                <a:solidFill>
                  <a:schemeClr val="tx1">
                    <a:lumMod val="85000"/>
                    <a:lumOff val="15000"/>
                  </a:schemeClr>
                </a:solidFill>
                <a:effectLst/>
                <a:latin typeface="+mj-lt"/>
              </a:rPr>
              <a:t>Barbato</a:t>
            </a:r>
            <a:r>
              <a:rPr lang="en-US" sz="2500" i="0" dirty="0">
                <a:solidFill>
                  <a:schemeClr val="tx1">
                    <a:lumMod val="85000"/>
                    <a:lumOff val="15000"/>
                  </a:schemeClr>
                </a:solidFill>
                <a:effectLst/>
                <a:latin typeface="+mj-lt"/>
              </a:rPr>
              <a:t>, F., Baroni, A., </a:t>
            </a:r>
            <a:r>
              <a:rPr lang="en-US" sz="2500" i="0" dirty="0" err="1">
                <a:solidFill>
                  <a:schemeClr val="tx1">
                    <a:lumMod val="85000"/>
                    <a:lumOff val="15000"/>
                  </a:schemeClr>
                </a:solidFill>
                <a:effectLst/>
                <a:latin typeface="+mj-lt"/>
              </a:rPr>
              <a:t>Cicale</a:t>
            </a:r>
            <a:r>
              <a:rPr lang="en-US" sz="2500" i="0" dirty="0">
                <a:solidFill>
                  <a:schemeClr val="tx1">
                    <a:lumMod val="85000"/>
                    <a:lumOff val="15000"/>
                  </a:schemeClr>
                </a:solidFill>
                <a:effectLst/>
                <a:latin typeface="+mj-lt"/>
              </a:rPr>
              <a:t>, L., Di Stefani, A., Farro, P., </a:t>
            </a:r>
            <a:r>
              <a:rPr lang="en-US" sz="2500" i="0" dirty="0" err="1">
                <a:solidFill>
                  <a:schemeClr val="tx1">
                    <a:lumMod val="85000"/>
                    <a:lumOff val="15000"/>
                  </a:schemeClr>
                </a:solidFill>
                <a:effectLst/>
                <a:latin typeface="+mj-lt"/>
              </a:rPr>
              <a:t>Rossiello</a:t>
            </a:r>
            <a:r>
              <a:rPr lang="en-US" sz="2500" i="0" dirty="0">
                <a:solidFill>
                  <a:schemeClr val="tx1">
                    <a:lumMod val="85000"/>
                    <a:lumOff val="15000"/>
                  </a:schemeClr>
                </a:solidFill>
                <a:effectLst/>
                <a:latin typeface="+mj-lt"/>
              </a:rPr>
              <a:t>, L., </a:t>
            </a:r>
            <a:r>
              <a:rPr lang="en-US" sz="2500" i="0" dirty="0" err="1">
                <a:solidFill>
                  <a:schemeClr val="tx1">
                    <a:lumMod val="85000"/>
                    <a:lumOff val="15000"/>
                  </a:schemeClr>
                </a:solidFill>
                <a:effectLst/>
                <a:latin typeface="+mj-lt"/>
              </a:rPr>
              <a:t>Ruocco</a:t>
            </a:r>
            <a:r>
              <a:rPr lang="en-US" sz="2500" i="0" dirty="0">
                <a:solidFill>
                  <a:schemeClr val="tx1">
                    <a:lumMod val="85000"/>
                    <a:lumOff val="15000"/>
                  </a:schemeClr>
                </a:solidFill>
                <a:effectLst/>
                <a:latin typeface="+mj-lt"/>
              </a:rPr>
              <a:t>, E., &amp; </a:t>
            </a:r>
            <a:r>
              <a:rPr lang="en-US" sz="2500" i="0" dirty="0" err="1">
                <a:solidFill>
                  <a:schemeClr val="tx1">
                    <a:lumMod val="85000"/>
                    <a:lumOff val="15000"/>
                  </a:schemeClr>
                </a:solidFill>
                <a:effectLst/>
                <a:latin typeface="+mj-lt"/>
              </a:rPr>
              <a:t>Chimenti</a:t>
            </a:r>
            <a:r>
              <a:rPr lang="en-US" sz="2500" i="0" dirty="0">
                <a:solidFill>
                  <a:schemeClr val="tx1">
                    <a:lumMod val="85000"/>
                    <a:lumOff val="15000"/>
                  </a:schemeClr>
                </a:solidFill>
                <a:effectLst/>
                <a:latin typeface="+mj-lt"/>
              </a:rPr>
              <a:t>, S. (2004). Three-point checklist of </a:t>
            </a:r>
            <a:r>
              <a:rPr lang="en-US" sz="2500" i="0" dirty="0" err="1">
                <a:solidFill>
                  <a:schemeClr val="tx1">
                    <a:lumMod val="85000"/>
                    <a:lumOff val="15000"/>
                  </a:schemeClr>
                </a:solidFill>
                <a:effectLst/>
                <a:latin typeface="+mj-lt"/>
              </a:rPr>
              <a:t>dermoscopy</a:t>
            </a:r>
            <a:r>
              <a:rPr lang="en-US" sz="2500" i="0" dirty="0">
                <a:solidFill>
                  <a:schemeClr val="tx1">
                    <a:lumMod val="85000"/>
                    <a:lumOff val="15000"/>
                  </a:schemeClr>
                </a:solidFill>
                <a:effectLst/>
                <a:latin typeface="+mj-lt"/>
              </a:rPr>
              <a:t>. A new screening method for early detection of melanoma. </a:t>
            </a:r>
            <a:r>
              <a:rPr lang="en-US" sz="2500" i="1" dirty="0">
                <a:solidFill>
                  <a:schemeClr val="tx1">
                    <a:lumMod val="85000"/>
                    <a:lumOff val="15000"/>
                  </a:schemeClr>
                </a:solidFill>
                <a:effectLst/>
                <a:latin typeface="+mj-lt"/>
              </a:rPr>
              <a:t>Dermatology (Basel, Switzerland)</a:t>
            </a:r>
            <a:r>
              <a:rPr lang="en-US" sz="2500" i="0" dirty="0">
                <a:solidFill>
                  <a:schemeClr val="tx1">
                    <a:lumMod val="85000"/>
                    <a:lumOff val="15000"/>
                  </a:schemeClr>
                </a:solidFill>
                <a:effectLst/>
                <a:latin typeface="+mj-lt"/>
              </a:rPr>
              <a:t>, </a:t>
            </a:r>
            <a:r>
              <a:rPr lang="en-US" sz="2500" i="1" dirty="0">
                <a:solidFill>
                  <a:schemeClr val="tx1">
                    <a:lumMod val="85000"/>
                    <a:lumOff val="15000"/>
                  </a:schemeClr>
                </a:solidFill>
                <a:effectLst/>
                <a:latin typeface="+mj-lt"/>
              </a:rPr>
              <a:t>208</a:t>
            </a:r>
            <a:r>
              <a:rPr lang="en-US" sz="2500" i="0" dirty="0">
                <a:solidFill>
                  <a:schemeClr val="tx1">
                    <a:lumMod val="85000"/>
                    <a:lumOff val="15000"/>
                  </a:schemeClr>
                </a:solidFill>
                <a:effectLst/>
                <a:latin typeface="+mj-lt"/>
              </a:rPr>
              <a:t>(1), 27–31. https://</a:t>
            </a:r>
            <a:r>
              <a:rPr lang="en-US" sz="2500" i="0" dirty="0" err="1">
                <a:solidFill>
                  <a:schemeClr val="tx1">
                    <a:lumMod val="85000"/>
                    <a:lumOff val="15000"/>
                  </a:schemeClr>
                </a:solidFill>
                <a:effectLst/>
                <a:latin typeface="+mj-lt"/>
              </a:rPr>
              <a:t>doi.org</a:t>
            </a:r>
            <a:r>
              <a:rPr lang="en-US" sz="2500" i="0" dirty="0">
                <a:solidFill>
                  <a:schemeClr val="tx1">
                    <a:lumMod val="85000"/>
                    <a:lumOff val="15000"/>
                  </a:schemeClr>
                </a:solidFill>
                <a:effectLst/>
                <a:latin typeface="+mj-lt"/>
              </a:rPr>
              <a:t>/10.1159/000075042</a:t>
            </a:r>
            <a:endParaRPr lang="en-US" sz="2500" dirty="0">
              <a:solidFill>
                <a:schemeClr val="tx1">
                  <a:lumMod val="85000"/>
                  <a:lumOff val="15000"/>
                </a:schemeClr>
              </a:solidFill>
              <a:latin typeface="+mj-lt"/>
            </a:endParaRPr>
          </a:p>
          <a:p>
            <a:pPr>
              <a:buFont typeface="Arial" panose="020B0604020202020204" pitchFamily="34" charset="0"/>
              <a:buChar char="•"/>
            </a:pPr>
            <a:r>
              <a:rPr lang="en-US" sz="2500" b="0" i="0" dirty="0">
                <a:solidFill>
                  <a:srgbClr val="2A2A2A"/>
                </a:solidFill>
                <a:effectLst/>
                <a:latin typeface="+mj-lt"/>
              </a:rPr>
              <a:t>I. </a:t>
            </a:r>
            <a:r>
              <a:rPr lang="en-US" sz="2500" b="0" i="0" dirty="0" err="1">
                <a:solidFill>
                  <a:srgbClr val="2A2A2A"/>
                </a:solidFill>
                <a:effectLst/>
                <a:latin typeface="+mj-lt"/>
              </a:rPr>
              <a:t>Zalaudek</a:t>
            </a:r>
            <a:r>
              <a:rPr lang="en-US" sz="2500" b="0" i="0" dirty="0">
                <a:solidFill>
                  <a:srgbClr val="2A2A2A"/>
                </a:solidFill>
                <a:effectLst/>
                <a:latin typeface="+mj-lt"/>
              </a:rPr>
              <a:t>, G. </a:t>
            </a:r>
            <a:r>
              <a:rPr lang="en-US" sz="2500" b="0" i="0" dirty="0" err="1">
                <a:solidFill>
                  <a:srgbClr val="2A2A2A"/>
                </a:solidFill>
                <a:effectLst/>
                <a:latin typeface="+mj-lt"/>
              </a:rPr>
              <a:t>Argenziano</a:t>
            </a:r>
            <a:r>
              <a:rPr lang="en-US" sz="2500" b="0" i="0" dirty="0">
                <a:solidFill>
                  <a:srgbClr val="2A2A2A"/>
                </a:solidFill>
                <a:effectLst/>
                <a:latin typeface="+mj-lt"/>
              </a:rPr>
              <a:t>, H.P. Soyer, R. Corona, F. Sera, A. Blum, R.P. Braun, H. Cabo, G. Ferrara, A.W. Kopf, D. Langford, S.W. Menzies, G. </a:t>
            </a:r>
            <a:r>
              <a:rPr lang="en-US" sz="2500" b="0" i="0" dirty="0" err="1">
                <a:solidFill>
                  <a:srgbClr val="2A2A2A"/>
                </a:solidFill>
                <a:effectLst/>
                <a:latin typeface="+mj-lt"/>
              </a:rPr>
              <a:t>Pellacani</a:t>
            </a:r>
            <a:r>
              <a:rPr lang="en-US" sz="2500" b="0" i="0" dirty="0">
                <a:solidFill>
                  <a:srgbClr val="2A2A2A"/>
                </a:solidFill>
                <a:effectLst/>
                <a:latin typeface="+mj-lt"/>
              </a:rPr>
              <a:t>, K. Peris, S. </a:t>
            </a:r>
            <a:r>
              <a:rPr lang="en-US" sz="2500" b="0" i="0" dirty="0" err="1">
                <a:solidFill>
                  <a:srgbClr val="2A2A2A"/>
                </a:solidFill>
                <a:effectLst/>
                <a:latin typeface="+mj-lt"/>
              </a:rPr>
              <a:t>Seidenari</a:t>
            </a:r>
            <a:r>
              <a:rPr lang="en-US" sz="2500" b="0" i="0" dirty="0">
                <a:solidFill>
                  <a:srgbClr val="2A2A2A"/>
                </a:solidFill>
                <a:effectLst/>
                <a:latin typeface="+mj-lt"/>
              </a:rPr>
              <a:t>, THE DERMOSCOPY WORKING GROUP, Three‐point checklist of </a:t>
            </a:r>
            <a:r>
              <a:rPr lang="en-US" sz="2500" b="0" i="0" dirty="0" err="1">
                <a:solidFill>
                  <a:srgbClr val="2A2A2A"/>
                </a:solidFill>
                <a:effectLst/>
                <a:latin typeface="+mj-lt"/>
              </a:rPr>
              <a:t>dermoscopy</a:t>
            </a:r>
            <a:r>
              <a:rPr lang="en-US" sz="2500" b="0" i="0" dirty="0">
                <a:solidFill>
                  <a:srgbClr val="2A2A2A"/>
                </a:solidFill>
                <a:effectLst/>
                <a:latin typeface="+mj-lt"/>
              </a:rPr>
              <a:t>: an open internet study, </a:t>
            </a:r>
            <a:r>
              <a:rPr lang="en-US" sz="2500" b="0" i="1" dirty="0">
                <a:solidFill>
                  <a:srgbClr val="2A2A2A"/>
                </a:solidFill>
                <a:effectLst/>
                <a:latin typeface="+mj-lt"/>
              </a:rPr>
              <a:t>British Journal of Dermatology</a:t>
            </a:r>
            <a:r>
              <a:rPr lang="en-US" sz="2500" b="0" i="0" dirty="0">
                <a:solidFill>
                  <a:srgbClr val="2A2A2A"/>
                </a:solidFill>
                <a:effectLst/>
                <a:latin typeface="+mj-lt"/>
              </a:rPr>
              <a:t>, Volume 154, Issue 3, 1 March 2006, Pages 431–437, </a:t>
            </a:r>
            <a:r>
              <a:rPr lang="en-US" sz="2500" b="0" i="0" u="none" strike="noStrike" dirty="0">
                <a:solidFill>
                  <a:srgbClr val="006FB7"/>
                </a:solidFill>
                <a:effectLst/>
                <a:latin typeface="+mj-lt"/>
                <a:hlinkClick r:id="rId4"/>
              </a:rPr>
              <a:t>https://doi.org/10.1111/j.1365-2133.2005.06983.x</a:t>
            </a:r>
            <a:endParaRPr lang="en-US" sz="2500" b="0" i="0" u="none" strike="noStrike" dirty="0">
              <a:solidFill>
                <a:srgbClr val="006FB7"/>
              </a:solidFill>
              <a:effectLst/>
              <a:latin typeface="+mj-lt"/>
            </a:endParaRPr>
          </a:p>
          <a:p>
            <a:pPr>
              <a:buFont typeface="Arial" panose="020B0604020202020204" pitchFamily="34" charset="0"/>
              <a:buChar char="•"/>
            </a:pPr>
            <a:r>
              <a:rPr lang="en-US" sz="2500" dirty="0">
                <a:solidFill>
                  <a:schemeClr val="tx1">
                    <a:lumMod val="85000"/>
                    <a:lumOff val="15000"/>
                  </a:schemeClr>
                </a:solidFill>
                <a:latin typeface="+mj-lt"/>
              </a:rPr>
              <a:t>DermNet (2008) </a:t>
            </a:r>
            <a:r>
              <a:rPr lang="en-US" sz="2500" i="0" dirty="0" err="1">
                <a:solidFill>
                  <a:schemeClr val="tx1">
                    <a:lumMod val="85000"/>
                    <a:lumOff val="15000"/>
                  </a:schemeClr>
                </a:solidFill>
                <a:effectLst/>
                <a:latin typeface="+mj-lt"/>
              </a:rPr>
              <a:t>Dermatoscopic</a:t>
            </a:r>
            <a:r>
              <a:rPr lang="en-US" sz="2500" i="0" dirty="0">
                <a:solidFill>
                  <a:schemeClr val="tx1">
                    <a:lumMod val="85000"/>
                    <a:lumOff val="15000"/>
                  </a:schemeClr>
                </a:solidFill>
                <a:effectLst/>
                <a:latin typeface="+mj-lt"/>
              </a:rPr>
              <a:t> features. Retrieved from </a:t>
            </a:r>
            <a:r>
              <a:rPr lang="en-US" sz="2500" i="0" dirty="0">
                <a:solidFill>
                  <a:schemeClr val="tx1">
                    <a:lumMod val="85000"/>
                    <a:lumOff val="15000"/>
                  </a:schemeClr>
                </a:solidFill>
                <a:effectLst/>
                <a:latin typeface="+mj-lt"/>
                <a:hlinkClick r:id="rId5"/>
              </a:rPr>
              <a:t>https://dermnetnz.org/cme/dermoscopy-course/dermoscopic-features#:~:text='Negative%20pigment%20network'%20refers%20to,lower%20leg%20(atrophie%20blanche)</a:t>
            </a:r>
            <a:r>
              <a:rPr lang="en-US" sz="2500" i="0" dirty="0">
                <a:solidFill>
                  <a:schemeClr val="tx1">
                    <a:lumMod val="85000"/>
                    <a:lumOff val="15000"/>
                  </a:schemeClr>
                </a:solidFill>
                <a:effectLst/>
                <a:latin typeface="+mj-lt"/>
              </a:rPr>
              <a:t>.</a:t>
            </a:r>
          </a:p>
          <a:p>
            <a:pPr>
              <a:buFont typeface="Arial" panose="020B0604020202020204" pitchFamily="34" charset="0"/>
              <a:buChar char="•"/>
            </a:pPr>
            <a:r>
              <a:rPr lang="en-US" sz="2500" i="0" dirty="0">
                <a:solidFill>
                  <a:schemeClr val="tx1">
                    <a:lumMod val="85000"/>
                    <a:lumOff val="15000"/>
                  </a:schemeClr>
                </a:solidFill>
                <a:effectLst/>
                <a:latin typeface="+mj-lt"/>
              </a:rPr>
              <a:t>DermNet (2025) Dermoscopy: Melanoma with regression structure: Retrieved from </a:t>
            </a:r>
            <a:r>
              <a:rPr lang="en-US" sz="2500" i="0" dirty="0">
                <a:solidFill>
                  <a:schemeClr val="tx1">
                    <a:lumMod val="85000"/>
                    <a:lumOff val="15000"/>
                  </a:schemeClr>
                </a:solidFill>
                <a:effectLst/>
                <a:latin typeface="+mj-lt"/>
                <a:hlinkClick r:id="rId6"/>
              </a:rPr>
              <a:t>https://dermnetnz.org/imagedetail/20085-dermoscopy-melanoma-with-regression-structures</a:t>
            </a:r>
            <a:endParaRPr lang="en-US" sz="2500" i="0" dirty="0">
              <a:solidFill>
                <a:schemeClr val="tx1">
                  <a:lumMod val="85000"/>
                  <a:lumOff val="15000"/>
                </a:schemeClr>
              </a:solidFill>
              <a:effectLst/>
              <a:latin typeface="+mj-lt"/>
            </a:endParaRPr>
          </a:p>
          <a:p>
            <a:pPr>
              <a:buFont typeface="Arial" panose="020B0604020202020204" pitchFamily="34" charset="0"/>
              <a:buChar char="•"/>
            </a:pPr>
            <a:r>
              <a:rPr lang="en-US" sz="2500" dirty="0">
                <a:solidFill>
                  <a:schemeClr val="tx1">
                    <a:lumMod val="85000"/>
                    <a:lumOff val="15000"/>
                  </a:schemeClr>
                </a:solidFill>
                <a:latin typeface="+mj-lt"/>
              </a:rPr>
              <a:t>Nazir, Z &amp; </a:t>
            </a:r>
            <a:r>
              <a:rPr lang="en-US" sz="2500" dirty="0" err="1">
                <a:solidFill>
                  <a:schemeClr val="tx1">
                    <a:lumMod val="85000"/>
                    <a:lumOff val="15000"/>
                  </a:schemeClr>
                </a:solidFill>
                <a:latin typeface="+mj-lt"/>
              </a:rPr>
              <a:t>Marghoob</a:t>
            </a:r>
            <a:r>
              <a:rPr lang="en-US" sz="2500" dirty="0">
                <a:solidFill>
                  <a:schemeClr val="tx1">
                    <a:lumMod val="85000"/>
                    <a:lumOff val="15000"/>
                  </a:schemeClr>
                </a:solidFill>
                <a:latin typeface="+mj-lt"/>
              </a:rPr>
              <a:t>, A,  2022, Nov. Diagnose this </a:t>
            </a:r>
            <a:r>
              <a:rPr lang="en-US" sz="2500" dirty="0" err="1">
                <a:solidFill>
                  <a:schemeClr val="tx1">
                    <a:lumMod val="85000"/>
                    <a:lumOff val="15000"/>
                  </a:schemeClr>
                </a:solidFill>
                <a:latin typeface="+mj-lt"/>
              </a:rPr>
              <a:t>Dermatoscopic</a:t>
            </a:r>
            <a:r>
              <a:rPr lang="en-US" sz="2500" dirty="0">
                <a:solidFill>
                  <a:schemeClr val="tx1">
                    <a:lumMod val="85000"/>
                    <a:lumOff val="15000"/>
                  </a:schemeClr>
                </a:solidFill>
                <a:latin typeface="+mj-lt"/>
              </a:rPr>
              <a:t> Zebra. Diagnosis vs. Prognosis of Melanoma. The Dermatology Digest. Retrieved from https://</a:t>
            </a:r>
            <a:r>
              <a:rPr lang="en-US" sz="2500" dirty="0" err="1">
                <a:solidFill>
                  <a:schemeClr val="tx1">
                    <a:lumMod val="85000"/>
                    <a:lumOff val="15000"/>
                  </a:schemeClr>
                </a:solidFill>
                <a:latin typeface="+mj-lt"/>
              </a:rPr>
              <a:t>thedermdigest.com</a:t>
            </a:r>
            <a:r>
              <a:rPr lang="en-US" sz="2500" dirty="0">
                <a:solidFill>
                  <a:schemeClr val="tx1">
                    <a:lumMod val="85000"/>
                    <a:lumOff val="15000"/>
                  </a:schemeClr>
                </a:solidFill>
                <a:latin typeface="+mj-lt"/>
              </a:rPr>
              <a:t>/diagnose-this-</a:t>
            </a:r>
            <a:r>
              <a:rPr lang="en-US" sz="2500" dirty="0" err="1">
                <a:solidFill>
                  <a:schemeClr val="tx1">
                    <a:lumMod val="85000"/>
                    <a:lumOff val="15000"/>
                  </a:schemeClr>
                </a:solidFill>
                <a:latin typeface="+mj-lt"/>
              </a:rPr>
              <a:t>dermatoscopic</a:t>
            </a:r>
            <a:r>
              <a:rPr lang="en-US" sz="2500" dirty="0">
                <a:solidFill>
                  <a:schemeClr val="tx1">
                    <a:lumMod val="85000"/>
                    <a:lumOff val="15000"/>
                  </a:schemeClr>
                </a:solidFill>
                <a:latin typeface="+mj-lt"/>
              </a:rPr>
              <a:t>-zebra/</a:t>
            </a:r>
          </a:p>
          <a:p>
            <a:pPr>
              <a:buFont typeface="Arial" panose="020B0604020202020204" pitchFamily="34" charset="0"/>
              <a:buChar char="•"/>
            </a:pPr>
            <a:r>
              <a:rPr lang="en-US" sz="2500" dirty="0">
                <a:solidFill>
                  <a:schemeClr val="tx1">
                    <a:lumMod val="85000"/>
                    <a:lumOff val="15000"/>
                  </a:schemeClr>
                </a:solidFill>
                <a:latin typeface="+mj-lt"/>
              </a:rPr>
              <a:t>Ashman, N 2019. </a:t>
            </a:r>
            <a:r>
              <a:rPr lang="en-US" sz="2500" i="0" dirty="0">
                <a:solidFill>
                  <a:schemeClr val="tx1">
                    <a:lumMod val="85000"/>
                    <a:lumOff val="15000"/>
                  </a:schemeClr>
                </a:solidFill>
                <a:effectLst/>
                <a:latin typeface="+mj-lt"/>
              </a:rPr>
              <a:t>Basal cell carcinoma Dermoscopy. DermNet. Retrieved from https://</a:t>
            </a:r>
            <a:r>
              <a:rPr lang="en-US" sz="2500" i="0" dirty="0" err="1">
                <a:solidFill>
                  <a:schemeClr val="tx1">
                    <a:lumMod val="85000"/>
                    <a:lumOff val="15000"/>
                  </a:schemeClr>
                </a:solidFill>
                <a:effectLst/>
                <a:latin typeface="+mj-lt"/>
              </a:rPr>
              <a:t>dermnetnz.org</a:t>
            </a:r>
            <a:r>
              <a:rPr lang="en-US" sz="2500" i="0" dirty="0">
                <a:solidFill>
                  <a:schemeClr val="tx1">
                    <a:lumMod val="85000"/>
                    <a:lumOff val="15000"/>
                  </a:schemeClr>
                </a:solidFill>
                <a:effectLst/>
                <a:latin typeface="+mj-lt"/>
              </a:rPr>
              <a:t>/topics/basal-cell-carcinoma-</a:t>
            </a:r>
            <a:r>
              <a:rPr lang="en-US" sz="2500" i="0" dirty="0" err="1">
                <a:solidFill>
                  <a:schemeClr val="tx1">
                    <a:lumMod val="85000"/>
                    <a:lumOff val="15000"/>
                  </a:schemeClr>
                </a:solidFill>
                <a:effectLst/>
                <a:latin typeface="+mj-lt"/>
              </a:rPr>
              <a:t>dermoscopy</a:t>
            </a:r>
            <a:endParaRPr lang="en-US" sz="2500" dirty="0">
              <a:solidFill>
                <a:schemeClr val="tx1">
                  <a:lumMod val="85000"/>
                  <a:lumOff val="15000"/>
                </a:schemeClr>
              </a:solidFill>
              <a:latin typeface="+mj-lt"/>
            </a:endParaRPr>
          </a:p>
          <a:p>
            <a:pPr>
              <a:buFont typeface="Arial" panose="020B0604020202020204" pitchFamily="34" charset="0"/>
              <a:buChar char="•"/>
            </a:pPr>
            <a:r>
              <a:rPr lang="en-US" sz="2500" dirty="0">
                <a:solidFill>
                  <a:schemeClr val="tx1">
                    <a:lumMod val="85000"/>
                    <a:lumOff val="15000"/>
                  </a:schemeClr>
                </a:solidFill>
                <a:latin typeface="+mj-lt"/>
              </a:rPr>
              <a:t>DermNet (2024) Melanoma in situ images . Retrieved from </a:t>
            </a:r>
            <a:r>
              <a:rPr lang="en-US" sz="2500" dirty="0">
                <a:solidFill>
                  <a:schemeClr val="tx1">
                    <a:lumMod val="85000"/>
                    <a:lumOff val="15000"/>
                  </a:schemeClr>
                </a:solidFill>
                <a:latin typeface="+mj-lt"/>
                <a:hlinkClick r:id="rId7">
                  <a:extLst>
                    <a:ext uri="{A12FA001-AC4F-418D-AE19-62706E023703}">
                      <ahyp:hlinkClr xmlns:ahyp="http://schemas.microsoft.com/office/drawing/2018/hyperlinkcolor" val="tx"/>
                    </a:ext>
                  </a:extLst>
                </a:hlinkClick>
              </a:rPr>
              <a:t>https://dermnetnz.org/images/melanoma-in-situ-images</a:t>
            </a:r>
            <a:endParaRPr lang="en-US" sz="2500" dirty="0">
              <a:solidFill>
                <a:schemeClr val="tx1">
                  <a:lumMod val="85000"/>
                  <a:lumOff val="15000"/>
                </a:schemeClr>
              </a:solidFill>
              <a:latin typeface="+mj-lt"/>
            </a:endParaRPr>
          </a:p>
          <a:p>
            <a:pPr>
              <a:buFont typeface="Arial" panose="020B0604020202020204" pitchFamily="34" charset="0"/>
              <a:buChar char="•"/>
            </a:pPr>
            <a:r>
              <a:rPr lang="en-US" sz="2500" dirty="0">
                <a:solidFill>
                  <a:schemeClr val="tx1">
                    <a:lumMod val="85000"/>
                    <a:lumOff val="15000"/>
                  </a:schemeClr>
                </a:solidFill>
                <a:latin typeface="+mj-lt"/>
              </a:rPr>
              <a:t>DermNet (2008) </a:t>
            </a:r>
            <a:r>
              <a:rPr lang="en-US" sz="2500" i="0" dirty="0">
                <a:solidFill>
                  <a:schemeClr val="tx1">
                    <a:lumMod val="85000"/>
                    <a:lumOff val="15000"/>
                  </a:schemeClr>
                </a:solidFill>
                <a:effectLst/>
                <a:latin typeface="+mj-lt"/>
              </a:rPr>
              <a:t>Dermoscopy of benign melanocytic lesions. Retrieved from https://</a:t>
            </a:r>
            <a:r>
              <a:rPr lang="en-US" sz="2500" i="0" dirty="0" err="1">
                <a:solidFill>
                  <a:schemeClr val="tx1">
                    <a:lumMod val="85000"/>
                    <a:lumOff val="15000"/>
                  </a:schemeClr>
                </a:solidFill>
                <a:effectLst/>
                <a:latin typeface="+mj-lt"/>
              </a:rPr>
              <a:t>dermnetnz.org</a:t>
            </a:r>
            <a:r>
              <a:rPr lang="en-US" sz="2500" i="0" dirty="0">
                <a:solidFill>
                  <a:schemeClr val="tx1">
                    <a:lumMod val="85000"/>
                    <a:lumOff val="15000"/>
                  </a:schemeClr>
                </a:solidFill>
                <a:effectLst/>
                <a:latin typeface="+mj-lt"/>
              </a:rPr>
              <a:t>/</a:t>
            </a:r>
            <a:r>
              <a:rPr lang="en-US" sz="2500" i="0" dirty="0" err="1">
                <a:solidFill>
                  <a:schemeClr val="tx1">
                    <a:lumMod val="85000"/>
                    <a:lumOff val="15000"/>
                  </a:schemeClr>
                </a:solidFill>
                <a:effectLst/>
                <a:latin typeface="+mj-lt"/>
              </a:rPr>
              <a:t>cme</a:t>
            </a:r>
            <a:r>
              <a:rPr lang="en-US" sz="2500" i="0" dirty="0">
                <a:solidFill>
                  <a:schemeClr val="tx1">
                    <a:lumMod val="85000"/>
                    <a:lumOff val="15000"/>
                  </a:schemeClr>
                </a:solidFill>
                <a:effectLst/>
                <a:latin typeface="+mj-lt"/>
              </a:rPr>
              <a:t>/</a:t>
            </a:r>
            <a:r>
              <a:rPr lang="en-US" sz="2500" i="0" dirty="0" err="1">
                <a:solidFill>
                  <a:schemeClr val="tx1">
                    <a:lumMod val="85000"/>
                    <a:lumOff val="15000"/>
                  </a:schemeClr>
                </a:solidFill>
                <a:effectLst/>
                <a:latin typeface="+mj-lt"/>
              </a:rPr>
              <a:t>dermoscopy</a:t>
            </a:r>
            <a:r>
              <a:rPr lang="en-US" sz="2500" i="0" dirty="0">
                <a:solidFill>
                  <a:schemeClr val="tx1">
                    <a:lumMod val="85000"/>
                    <a:lumOff val="15000"/>
                  </a:schemeClr>
                </a:solidFill>
                <a:effectLst/>
                <a:latin typeface="+mj-lt"/>
              </a:rPr>
              <a:t>-course/</a:t>
            </a:r>
            <a:r>
              <a:rPr lang="en-US" sz="2500" i="0" dirty="0" err="1">
                <a:solidFill>
                  <a:schemeClr val="tx1">
                    <a:lumMod val="85000"/>
                    <a:lumOff val="15000"/>
                  </a:schemeClr>
                </a:solidFill>
                <a:effectLst/>
                <a:latin typeface="+mj-lt"/>
              </a:rPr>
              <a:t>dermoscopy</a:t>
            </a:r>
            <a:r>
              <a:rPr lang="en-US" sz="2500" i="0" dirty="0">
                <a:solidFill>
                  <a:schemeClr val="tx1">
                    <a:lumMod val="85000"/>
                    <a:lumOff val="15000"/>
                  </a:schemeClr>
                </a:solidFill>
                <a:effectLst/>
                <a:latin typeface="+mj-lt"/>
              </a:rPr>
              <a:t>-of-benign-melanocytic-lesions</a:t>
            </a:r>
            <a:endParaRPr lang="en-US" sz="2500" dirty="0">
              <a:solidFill>
                <a:schemeClr val="tx1">
                  <a:lumMod val="85000"/>
                  <a:lumOff val="15000"/>
                </a:schemeClr>
              </a:solidFill>
              <a:latin typeface="+mj-lt"/>
            </a:endParaRPr>
          </a:p>
          <a:p>
            <a:endParaRPr lang="en-US" dirty="0"/>
          </a:p>
        </p:txBody>
      </p:sp>
    </p:spTree>
    <p:extLst>
      <p:ext uri="{BB962C8B-B14F-4D97-AF65-F5344CB8AC3E}">
        <p14:creationId xmlns:p14="http://schemas.microsoft.com/office/powerpoint/2010/main" val="30783764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8773-E81E-4BA5-7D0C-C222133D9C3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AC76DAE-1283-6102-09DE-A6DD88F1AB2E}"/>
              </a:ext>
            </a:extLst>
          </p:cNvPr>
          <p:cNvSpPr>
            <a:spLocks noGrp="1"/>
          </p:cNvSpPr>
          <p:nvPr>
            <p:ph idx="1"/>
          </p:nvPr>
        </p:nvSpPr>
        <p:spPr/>
        <p:txBody>
          <a:bodyPr>
            <a:normAutofit/>
          </a:bodyPr>
          <a:lstStyle/>
          <a:p>
            <a:pPr>
              <a:lnSpc>
                <a:spcPct val="100000"/>
              </a:lnSpc>
              <a:buFont typeface="Arial" panose="020B0604020202020204" pitchFamily="34" charset="0"/>
              <a:buChar char="•"/>
            </a:pPr>
            <a:r>
              <a:rPr lang="en-US" sz="1000" dirty="0">
                <a:solidFill>
                  <a:srgbClr val="2A2A2A"/>
                </a:solidFill>
                <a:latin typeface="+mj-lt"/>
              </a:rPr>
              <a:t>Braun, R, P. , </a:t>
            </a:r>
            <a:r>
              <a:rPr lang="en-US" sz="1000" dirty="0" err="1">
                <a:solidFill>
                  <a:srgbClr val="2A2A2A"/>
                </a:solidFill>
                <a:latin typeface="+mj-lt"/>
              </a:rPr>
              <a:t>Yelamos</a:t>
            </a:r>
            <a:r>
              <a:rPr lang="en-US" sz="1000" dirty="0">
                <a:solidFill>
                  <a:srgbClr val="2A2A2A"/>
                </a:solidFill>
                <a:latin typeface="+mj-lt"/>
              </a:rPr>
              <a:t>, O.  (May 2019) Blue white veil. </a:t>
            </a:r>
            <a:r>
              <a:rPr lang="en-US" sz="1000" dirty="0" err="1">
                <a:solidFill>
                  <a:srgbClr val="2A2A2A"/>
                </a:solidFill>
                <a:latin typeface="+mj-lt"/>
              </a:rPr>
              <a:t>Dermoscopedia</a:t>
            </a:r>
            <a:r>
              <a:rPr lang="en-US" sz="1000" dirty="0">
                <a:solidFill>
                  <a:srgbClr val="2A2A2A"/>
                </a:solidFill>
                <a:latin typeface="+mj-lt"/>
              </a:rPr>
              <a:t>. Retrieved from </a:t>
            </a:r>
            <a:r>
              <a:rPr lang="en-US" sz="1000" dirty="0">
                <a:solidFill>
                  <a:srgbClr val="2A2A2A"/>
                </a:solidFill>
                <a:latin typeface="+mj-lt"/>
                <a:hlinkClick r:id="rId2">
                  <a:extLst>
                    <a:ext uri="{A12FA001-AC4F-418D-AE19-62706E023703}">
                      <ahyp:hlinkClr xmlns:ahyp="http://schemas.microsoft.com/office/drawing/2018/hyperlinkcolor" val="tx"/>
                    </a:ext>
                  </a:extLst>
                </a:hlinkClick>
              </a:rPr>
              <a:t>https://dermoscopedia.org/Blue_white_veil</a:t>
            </a:r>
            <a:endParaRPr lang="en-US" sz="1000" dirty="0">
              <a:solidFill>
                <a:srgbClr val="2A2A2A"/>
              </a:solidFill>
              <a:latin typeface="+mj-lt"/>
            </a:endParaRPr>
          </a:p>
          <a:p>
            <a:pPr>
              <a:lnSpc>
                <a:spcPct val="100000"/>
              </a:lnSpc>
              <a:buFont typeface="Arial" panose="020B0604020202020204" pitchFamily="34" charset="0"/>
              <a:buChar char="•"/>
            </a:pPr>
            <a:r>
              <a:rPr lang="en-US" sz="1000" dirty="0">
                <a:solidFill>
                  <a:srgbClr val="2A2A2A"/>
                </a:solidFill>
                <a:latin typeface="+mj-lt"/>
              </a:rPr>
              <a:t>DermNet (2024) Dermoscopy Quiz (1 of 3). Retrieved from </a:t>
            </a:r>
            <a:r>
              <a:rPr lang="en-US" sz="1000" dirty="0">
                <a:solidFill>
                  <a:srgbClr val="2A2A2A"/>
                </a:solidFill>
                <a:latin typeface="+mj-lt"/>
                <a:hlinkClick r:id="rId3">
                  <a:extLst>
                    <a:ext uri="{A12FA001-AC4F-418D-AE19-62706E023703}">
                      <ahyp:hlinkClr xmlns:ahyp="http://schemas.microsoft.com/office/drawing/2018/hyperlinkcolor" val="tx"/>
                    </a:ext>
                  </a:extLst>
                </a:hlinkClick>
              </a:rPr>
              <a:t>https://dermnetnz.org/quizzes/dermoscopy-quiz-1-of-3/case/1</a:t>
            </a:r>
            <a:endParaRPr lang="en-US" sz="1000" dirty="0">
              <a:solidFill>
                <a:srgbClr val="2A2A2A"/>
              </a:solidFill>
              <a:latin typeface="+mj-lt"/>
            </a:endParaRPr>
          </a:p>
          <a:p>
            <a:pPr>
              <a:lnSpc>
                <a:spcPct val="100000"/>
              </a:lnSpc>
              <a:buFont typeface="Arial" panose="020B0604020202020204" pitchFamily="34" charset="0"/>
              <a:buChar char="•"/>
            </a:pPr>
            <a:r>
              <a:rPr lang="en-US" sz="1000" dirty="0">
                <a:solidFill>
                  <a:srgbClr val="2A2A2A"/>
                </a:solidFill>
                <a:latin typeface="+mj-lt"/>
              </a:rPr>
              <a:t>Argenziano, G.  (2017-2023) </a:t>
            </a:r>
            <a:r>
              <a:rPr lang="en-US" sz="1000" dirty="0" err="1">
                <a:solidFill>
                  <a:srgbClr val="2A2A2A"/>
                </a:solidFill>
                <a:latin typeface="+mj-lt"/>
              </a:rPr>
              <a:t>Algoritihims</a:t>
            </a:r>
            <a:r>
              <a:rPr lang="en-US" sz="1000" dirty="0">
                <a:solidFill>
                  <a:srgbClr val="2A2A2A"/>
                </a:solidFill>
                <a:latin typeface="+mj-lt"/>
              </a:rPr>
              <a:t>-Comparative and Elephant Approaches</a:t>
            </a:r>
            <a:br>
              <a:rPr lang="en-US" sz="1000" dirty="0">
                <a:solidFill>
                  <a:srgbClr val="2A2A2A"/>
                </a:solidFill>
                <a:latin typeface="+mj-lt"/>
              </a:rPr>
            </a:br>
            <a:r>
              <a:rPr lang="en-US" sz="1000" dirty="0" err="1">
                <a:solidFill>
                  <a:srgbClr val="2A2A2A"/>
                </a:solidFill>
                <a:latin typeface="+mj-lt"/>
              </a:rPr>
              <a:t>HealthCert</a:t>
            </a:r>
            <a:r>
              <a:rPr lang="en-US" sz="1000" dirty="0">
                <a:solidFill>
                  <a:srgbClr val="2A2A2A"/>
                </a:solidFill>
                <a:latin typeface="+mj-lt"/>
              </a:rPr>
              <a:t> Education. </a:t>
            </a:r>
            <a:r>
              <a:rPr lang="en-US" sz="1000" dirty="0" err="1">
                <a:solidFill>
                  <a:srgbClr val="2A2A2A"/>
                </a:solidFill>
                <a:latin typeface="+mj-lt"/>
              </a:rPr>
              <a:t>Retrived</a:t>
            </a:r>
            <a:r>
              <a:rPr lang="en-US" sz="1000" dirty="0">
                <a:solidFill>
                  <a:srgbClr val="2A2A2A"/>
                </a:solidFill>
                <a:latin typeface="+mj-lt"/>
              </a:rPr>
              <a:t> from </a:t>
            </a:r>
            <a:r>
              <a:rPr lang="en-US" sz="1000" dirty="0">
                <a:solidFill>
                  <a:srgbClr val="2A2A2A"/>
                </a:solidFill>
                <a:latin typeface="+mj-lt"/>
                <a:hlinkClick r:id="rId4">
                  <a:extLst>
                    <a:ext uri="{A12FA001-AC4F-418D-AE19-62706E023703}">
                      <ahyp:hlinkClr xmlns:ahyp="http://schemas.microsoft.com/office/drawing/2018/hyperlinkcolor" val="tx"/>
                    </a:ext>
                  </a:extLst>
                </a:hlinkClick>
              </a:rPr>
              <a:t>https://www.learndermoscopy.com/algorithms</a:t>
            </a:r>
            <a:r>
              <a:rPr lang="en-US" sz="1000" dirty="0">
                <a:solidFill>
                  <a:srgbClr val="2A2A2A"/>
                </a:solidFill>
                <a:latin typeface="+mj-lt"/>
              </a:rPr>
              <a:t> 8 Nov 2024</a:t>
            </a:r>
          </a:p>
          <a:p>
            <a:pPr>
              <a:lnSpc>
                <a:spcPct val="100000"/>
              </a:lnSpc>
              <a:buFont typeface="Arial" panose="020B0604020202020204" pitchFamily="34" charset="0"/>
              <a:buChar char="•"/>
            </a:pPr>
            <a:r>
              <a:rPr lang="en-US" sz="1000" dirty="0">
                <a:solidFill>
                  <a:srgbClr val="2A2A2A"/>
                </a:solidFill>
                <a:latin typeface="+mj-lt"/>
              </a:rPr>
              <a:t> Argenziano et al.: Epiluminescence microscopy for the diagnosis of doubtful melanocytic skin lesions. Comparison of the ABCD rule of dermatoscopy and a new 7-point checklist based on pattern analysis. Arch Dermatol 1998;134:1563-70. PMID: </a:t>
            </a:r>
            <a:r>
              <a:rPr lang="en-US" sz="1000" dirty="0">
                <a:solidFill>
                  <a:srgbClr val="2A2A2A"/>
                </a:solidFill>
                <a:latin typeface="+mj-lt"/>
                <a:hlinkClick r:id="rId5">
                  <a:extLst>
                    <a:ext uri="{A12FA001-AC4F-418D-AE19-62706E023703}">
                      <ahyp:hlinkClr xmlns:ahyp="http://schemas.microsoft.com/office/drawing/2018/hyperlinkcolor" val="tx"/>
                    </a:ext>
                  </a:extLst>
                </a:hlinkClick>
              </a:rPr>
              <a:t>9875194</a:t>
            </a:r>
            <a:r>
              <a:rPr lang="en-US" sz="1000" dirty="0">
                <a:solidFill>
                  <a:srgbClr val="2A2A2A"/>
                </a:solidFill>
                <a:latin typeface="+mj-lt"/>
              </a:rPr>
              <a:t>.</a:t>
            </a:r>
          </a:p>
          <a:p>
            <a:pPr>
              <a:lnSpc>
                <a:spcPct val="100000"/>
              </a:lnSpc>
              <a:buFont typeface="Arial" panose="020B0604020202020204" pitchFamily="34" charset="0"/>
              <a:buChar char="•"/>
            </a:pPr>
            <a:r>
              <a:rPr lang="en-US" sz="1000" dirty="0">
                <a:solidFill>
                  <a:srgbClr val="2A2A2A"/>
                </a:solidFill>
                <a:latin typeface="+mj-lt"/>
              </a:rPr>
              <a:t> Kittler et al.: Standardization of terminology in </a:t>
            </a:r>
            <a:r>
              <a:rPr lang="en-US" sz="1000" dirty="0" err="1">
                <a:solidFill>
                  <a:srgbClr val="2A2A2A"/>
                </a:solidFill>
                <a:latin typeface="+mj-lt"/>
              </a:rPr>
              <a:t>dermoscopy</a:t>
            </a:r>
            <a:r>
              <a:rPr lang="en-US" sz="1000" dirty="0">
                <a:solidFill>
                  <a:srgbClr val="2A2A2A"/>
                </a:solidFill>
                <a:latin typeface="+mj-lt"/>
              </a:rPr>
              <a:t>/dermatoscopy: Results of the third consensus conference of the International Society of Dermoscopy. J. Am. Acad. Dermatol. 2016;74:1093-106. PMID: </a:t>
            </a:r>
            <a:r>
              <a:rPr lang="en-US" sz="1000" dirty="0">
                <a:solidFill>
                  <a:srgbClr val="2A2A2A"/>
                </a:solidFill>
                <a:latin typeface="+mj-lt"/>
                <a:hlinkClick r:id="rId6">
                  <a:extLst>
                    <a:ext uri="{A12FA001-AC4F-418D-AE19-62706E023703}">
                      <ahyp:hlinkClr xmlns:ahyp="http://schemas.microsoft.com/office/drawing/2018/hyperlinkcolor" val="tx"/>
                    </a:ext>
                  </a:extLst>
                </a:hlinkClick>
              </a:rPr>
              <a:t>26896294</a:t>
            </a:r>
            <a:r>
              <a:rPr lang="en-US" sz="1000" dirty="0">
                <a:solidFill>
                  <a:srgbClr val="2A2A2A"/>
                </a:solidFill>
                <a:latin typeface="+mj-lt"/>
              </a:rPr>
              <a:t>. </a:t>
            </a:r>
            <a:r>
              <a:rPr lang="en-US" sz="1000" dirty="0">
                <a:solidFill>
                  <a:srgbClr val="2A2A2A"/>
                </a:solidFill>
                <a:latin typeface="+mj-lt"/>
                <a:hlinkClick r:id="rId7">
                  <a:extLst>
                    <a:ext uri="{A12FA001-AC4F-418D-AE19-62706E023703}">
                      <ahyp:hlinkClr xmlns:ahyp="http://schemas.microsoft.com/office/drawing/2018/hyperlinkcolor" val="tx"/>
                    </a:ext>
                  </a:extLst>
                </a:hlinkClick>
              </a:rPr>
              <a:t>DOI</a:t>
            </a:r>
            <a:r>
              <a:rPr lang="en-US" sz="1000" dirty="0">
                <a:solidFill>
                  <a:srgbClr val="2A2A2A"/>
                </a:solidFill>
                <a:latin typeface="+mj-lt"/>
              </a:rPr>
              <a:t>.</a:t>
            </a:r>
          </a:p>
          <a:p>
            <a:pPr>
              <a:lnSpc>
                <a:spcPct val="100000"/>
              </a:lnSpc>
              <a:buFont typeface="Arial" panose="020B0604020202020204" pitchFamily="34" charset="0"/>
              <a:buChar char="•"/>
            </a:pPr>
            <a:r>
              <a:rPr lang="en-US" sz="1000" dirty="0">
                <a:solidFill>
                  <a:srgbClr val="2A2A2A"/>
                </a:solidFill>
                <a:latin typeface="+mj-lt"/>
              </a:rPr>
              <a:t>Argenziano, G., De Rosa, A. , Russo, T. and Calabrese, G. (July 2019). Seven Point Checklist. </a:t>
            </a:r>
            <a:r>
              <a:rPr lang="en-US" sz="1000" dirty="0" err="1">
                <a:solidFill>
                  <a:srgbClr val="2A2A2A"/>
                </a:solidFill>
                <a:latin typeface="+mj-lt"/>
              </a:rPr>
              <a:t>Dermoscopedia</a:t>
            </a:r>
            <a:r>
              <a:rPr lang="en-US" sz="1000" dirty="0">
                <a:solidFill>
                  <a:srgbClr val="2A2A2A"/>
                </a:solidFill>
                <a:latin typeface="+mj-lt"/>
              </a:rPr>
              <a:t>. Retrieved from </a:t>
            </a:r>
            <a:r>
              <a:rPr lang="en-US" sz="1000" dirty="0">
                <a:solidFill>
                  <a:srgbClr val="2A2A2A"/>
                </a:solidFill>
                <a:latin typeface="+mj-lt"/>
                <a:hlinkClick r:id="rId8">
                  <a:extLst>
                    <a:ext uri="{A12FA001-AC4F-418D-AE19-62706E023703}">
                      <ahyp:hlinkClr xmlns:ahyp="http://schemas.microsoft.com/office/drawing/2018/hyperlinkcolor" val="tx"/>
                    </a:ext>
                  </a:extLst>
                </a:hlinkClick>
              </a:rPr>
              <a:t>https://dermoscopedia.org/Seven_Point_Checklist</a:t>
            </a:r>
            <a:endParaRPr lang="en-US" sz="1000" dirty="0">
              <a:solidFill>
                <a:srgbClr val="2A2A2A"/>
              </a:solidFill>
              <a:latin typeface="+mj-lt"/>
            </a:endParaRPr>
          </a:p>
          <a:p>
            <a:pPr>
              <a:lnSpc>
                <a:spcPct val="100000"/>
              </a:lnSpc>
              <a:buFont typeface="Arial" panose="020B0604020202020204" pitchFamily="34" charset="0"/>
              <a:buChar char="•"/>
            </a:pPr>
            <a:r>
              <a:rPr lang="en-US" sz="1000" dirty="0" err="1">
                <a:solidFill>
                  <a:srgbClr val="2A2A2A"/>
                </a:solidFill>
                <a:latin typeface="+mj-lt"/>
              </a:rPr>
              <a:t>HealthCert</a:t>
            </a:r>
            <a:r>
              <a:rPr lang="en-US" sz="1000" dirty="0">
                <a:solidFill>
                  <a:srgbClr val="2A2A2A"/>
                </a:solidFill>
                <a:latin typeface="+mj-lt"/>
              </a:rPr>
              <a:t>, 2024. Skin Cancer Case Discussions. </a:t>
            </a:r>
            <a:r>
              <a:rPr lang="en-US" sz="1000" dirty="0" err="1">
                <a:solidFill>
                  <a:srgbClr val="2A2A2A"/>
                </a:solidFill>
                <a:latin typeface="+mj-lt"/>
              </a:rPr>
              <a:t>Ebook</a:t>
            </a:r>
            <a:r>
              <a:rPr lang="en-US" sz="1000" dirty="0">
                <a:solidFill>
                  <a:srgbClr val="2A2A2A"/>
                </a:solidFill>
                <a:latin typeface="+mj-lt"/>
              </a:rPr>
              <a:t>, Retrieved from </a:t>
            </a:r>
            <a:r>
              <a:rPr lang="en-US" sz="1000" dirty="0">
                <a:solidFill>
                  <a:srgbClr val="2A2A2A"/>
                </a:solidFill>
                <a:latin typeface="+mj-lt"/>
                <a:hlinkClick r:id="rId9"/>
              </a:rPr>
              <a:t>https://www.scribd.com/document/763494406/Case-discussions-ebook-2024-Health-Cert-Education</a:t>
            </a:r>
            <a:endParaRPr lang="en-US" sz="1000" dirty="0">
              <a:solidFill>
                <a:srgbClr val="2A2A2A"/>
              </a:solidFill>
              <a:latin typeface="+mj-lt"/>
            </a:endParaRPr>
          </a:p>
          <a:p>
            <a:pPr>
              <a:lnSpc>
                <a:spcPct val="100000"/>
              </a:lnSpc>
              <a:buFont typeface="Arial" panose="020B0604020202020204" pitchFamily="34" charset="0"/>
              <a:buChar char="•"/>
            </a:pPr>
            <a:endParaRPr lang="en-US" sz="1000" dirty="0">
              <a:solidFill>
                <a:srgbClr val="2A2A2A"/>
              </a:solidFill>
              <a:latin typeface="+mj-lt"/>
            </a:endParaRPr>
          </a:p>
          <a:p>
            <a:pPr marL="0" indent="0" algn="l">
              <a:buNone/>
            </a:pPr>
            <a:endParaRPr lang="en-US" b="0" i="0" dirty="0">
              <a:solidFill>
                <a:srgbClr val="212529"/>
              </a:solidFill>
              <a:effectLst/>
              <a:latin typeface="Open Sans" panose="020B0606030504020204" pitchFamily="34" charset="0"/>
            </a:endParaRPr>
          </a:p>
          <a:p>
            <a:pPr marL="0" indent="0">
              <a:buNone/>
            </a:pPr>
            <a:endParaRPr lang="en-US" dirty="0">
              <a:solidFill>
                <a:schemeClr val="tx1">
                  <a:lumMod val="65000"/>
                  <a:lumOff val="35000"/>
                </a:schemeClr>
              </a:solidFill>
            </a:endParaRPr>
          </a:p>
          <a:p>
            <a:pPr marL="0" indent="0">
              <a:buNone/>
            </a:pPr>
            <a:endParaRPr lang="en-US" dirty="0">
              <a:solidFill>
                <a:srgbClr val="2A2A2A"/>
              </a:solidFill>
              <a:latin typeface="Source Sans Pro" panose="020B0503030403020204" pitchFamily="34" charset="0"/>
            </a:endParaRPr>
          </a:p>
        </p:txBody>
      </p:sp>
      <p:pic>
        <p:nvPicPr>
          <p:cNvPr id="5" name="Picture 4">
            <a:extLst>
              <a:ext uri="{FF2B5EF4-FFF2-40B4-BE49-F238E27FC236}">
                <a16:creationId xmlns:a16="http://schemas.microsoft.com/office/drawing/2014/main" id="{91DC5B30-5717-8E43-88BF-5C8F84D3E097}"/>
              </a:ext>
            </a:extLst>
          </p:cNvPr>
          <p:cNvPicPr>
            <a:picLocks noChangeAspect="1"/>
          </p:cNvPicPr>
          <p:nvPr/>
        </p:nvPicPr>
        <p:blipFill>
          <a:blip r:embed="rId10"/>
          <a:stretch>
            <a:fillRect/>
          </a:stretch>
        </p:blipFill>
        <p:spPr>
          <a:xfrm>
            <a:off x="1204286" y="5230828"/>
            <a:ext cx="3419952" cy="638264"/>
          </a:xfrm>
          <a:prstGeom prst="rect">
            <a:avLst/>
          </a:prstGeom>
        </p:spPr>
      </p:pic>
    </p:spTree>
    <p:extLst>
      <p:ext uri="{BB962C8B-B14F-4D97-AF65-F5344CB8AC3E}">
        <p14:creationId xmlns:p14="http://schemas.microsoft.com/office/powerpoint/2010/main" val="307840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6F6E7-7BA5-88EA-A128-6638CE87A1C7}"/>
              </a:ext>
            </a:extLst>
          </p:cNvPr>
          <p:cNvPicPr>
            <a:picLocks noChangeAspect="1"/>
          </p:cNvPicPr>
          <p:nvPr/>
        </p:nvPicPr>
        <p:blipFill>
          <a:blip r:embed="rId2"/>
          <a:stretch>
            <a:fillRect/>
          </a:stretch>
        </p:blipFill>
        <p:spPr>
          <a:xfrm>
            <a:off x="799114" y="166378"/>
            <a:ext cx="10449911" cy="6114963"/>
          </a:xfrm>
          <a:prstGeom prst="rect">
            <a:avLst/>
          </a:prstGeom>
        </p:spPr>
      </p:pic>
      <p:sp>
        <p:nvSpPr>
          <p:cNvPr id="4" name="TextBox 3">
            <a:extLst>
              <a:ext uri="{FF2B5EF4-FFF2-40B4-BE49-F238E27FC236}">
                <a16:creationId xmlns:a16="http://schemas.microsoft.com/office/drawing/2014/main" id="{F52D14BB-0ED8-68E1-D05D-FADB45F3B401}"/>
              </a:ext>
            </a:extLst>
          </p:cNvPr>
          <p:cNvSpPr txBox="1"/>
          <p:nvPr/>
        </p:nvSpPr>
        <p:spPr>
          <a:xfrm>
            <a:off x="7000875" y="5912009"/>
            <a:ext cx="4467225" cy="369332"/>
          </a:xfrm>
          <a:prstGeom prst="rect">
            <a:avLst/>
          </a:prstGeom>
          <a:noFill/>
        </p:spPr>
        <p:txBody>
          <a:bodyPr wrap="square" rtlCol="0">
            <a:spAutoFit/>
          </a:bodyPr>
          <a:lstStyle/>
          <a:p>
            <a:r>
              <a:rPr lang="en-US" dirty="0"/>
              <a:t>Canadian Family Physician – June 2019</a:t>
            </a:r>
          </a:p>
        </p:txBody>
      </p:sp>
    </p:spTree>
    <p:extLst>
      <p:ext uri="{BB962C8B-B14F-4D97-AF65-F5344CB8AC3E}">
        <p14:creationId xmlns:p14="http://schemas.microsoft.com/office/powerpoint/2010/main" val="2551957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CD12-5135-E552-8694-A3E4DBF7126C}"/>
              </a:ext>
            </a:extLst>
          </p:cNvPr>
          <p:cNvSpPr>
            <a:spLocks noGrp="1"/>
          </p:cNvSpPr>
          <p:nvPr>
            <p:ph type="title"/>
          </p:nvPr>
        </p:nvSpPr>
        <p:spPr/>
        <p:txBody>
          <a:bodyPr/>
          <a:lstStyle/>
          <a:p>
            <a:r>
              <a:rPr lang="en-US" dirty="0"/>
              <a:t>Dermoscopy Colors </a:t>
            </a:r>
          </a:p>
        </p:txBody>
      </p:sp>
      <p:sp>
        <p:nvSpPr>
          <p:cNvPr id="3" name="Content Placeholder 2">
            <a:extLst>
              <a:ext uri="{FF2B5EF4-FFF2-40B4-BE49-F238E27FC236}">
                <a16:creationId xmlns:a16="http://schemas.microsoft.com/office/drawing/2014/main" id="{424C7F7E-C312-30EC-074B-88DFE26C21E3}"/>
              </a:ext>
            </a:extLst>
          </p:cNvPr>
          <p:cNvSpPr>
            <a:spLocks noGrp="1"/>
          </p:cNvSpPr>
          <p:nvPr>
            <p:ph idx="1"/>
          </p:nvPr>
        </p:nvSpPr>
        <p:spPr/>
        <p:txBody>
          <a:bodyPr>
            <a:noAutofit/>
          </a:bodyPr>
          <a:lstStyle/>
          <a:p>
            <a:pPr>
              <a:buFont typeface="Arial" panose="020B0604020202020204" pitchFamily="34" charset="0"/>
              <a:buChar char="•"/>
            </a:pP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olors seen with </a:t>
            </a:r>
            <a:r>
              <a:rPr lang="en-US" sz="1500" b="0" i="0" dirty="0" err="1">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dermoscopy</a:t>
            </a: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include yellow, red, brown, blue, gray, black, and white</a:t>
            </a:r>
          </a:p>
          <a:p>
            <a:pPr>
              <a:buFont typeface="Arial" panose="020B0604020202020204" pitchFamily="34" charset="0"/>
              <a:buChar char="•"/>
            </a:pP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Colors visible under </a:t>
            </a:r>
            <a:r>
              <a:rPr lang="en-US" sz="1500" b="0" i="0" dirty="0" err="1">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dermoscopy</a:t>
            </a: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depend on the quantity and location of keratin, blood, collagen, and melanin</a:t>
            </a:r>
          </a:p>
          <a:p>
            <a:pPr>
              <a:buFont typeface="Arial" panose="020B0604020202020204" pitchFamily="34" charset="0"/>
              <a:buChar char="•"/>
            </a:pP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The color of m</a:t>
            </a:r>
            <a:r>
              <a:rPr lang="az-Cyrl-AZ"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е</a:t>
            </a: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l</a:t>
            </a:r>
            <a:r>
              <a:rPr lang="az-Cyrl-AZ"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а</a:t>
            </a:r>
            <a:r>
              <a:rPr lang="en-US" sz="1500" b="0" i="0" dirty="0" err="1">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ni</a:t>
            </a:r>
            <a:r>
              <a:rPr lang="hy-AM" sz="1500" b="0" i="0" dirty="0">
                <a:solidFill>
                  <a:schemeClr val="tx1">
                    <a:lumMod val="65000"/>
                    <a:lumOff val="35000"/>
                  </a:schemeClr>
                </a:solidFill>
                <a:effectLst/>
                <a:ea typeface="Open Sans" panose="020B0606030504020204" pitchFamily="34" charset="0"/>
                <a:cs typeface="Open Sans" panose="020B0606030504020204" pitchFamily="34" charset="0"/>
              </a:rPr>
              <a:t>ո </a:t>
            </a: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depends upon its concentration and its localization in the skin</a:t>
            </a:r>
          </a:p>
          <a:p>
            <a:pPr lvl="1">
              <a:buFont typeface="Arial" panose="020B0604020202020204" pitchFamily="34" charset="0"/>
              <a:buChar char="•"/>
            </a:pP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Melanin usually appears black in the stratum corneum</a:t>
            </a:r>
          </a:p>
          <a:p>
            <a:pPr lvl="1">
              <a:buFont typeface="Arial" panose="020B0604020202020204" pitchFamily="34" charset="0"/>
              <a:buChar char="•"/>
            </a:pP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rown if in the epidermis and superficial dermis</a:t>
            </a:r>
          </a:p>
          <a:p>
            <a:pPr lvl="1">
              <a:buFont typeface="Arial" panose="020B0604020202020204" pitchFamily="34" charset="0"/>
              <a:buChar char="•"/>
            </a:pP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a:t>
            </a: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ray/blue to blue if in the dermis</a:t>
            </a:r>
          </a:p>
          <a:p>
            <a:pPr>
              <a:buFont typeface="Arial" panose="020B0604020202020204" pitchFamily="34" charset="0"/>
              <a:buChar char="•"/>
            </a:pP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ed </a:t>
            </a: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is representative of</a:t>
            </a: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vascularity and a thrombus will appear black</a:t>
            </a:r>
          </a:p>
          <a:p>
            <a:pPr>
              <a:buFont typeface="Arial" panose="020B0604020202020204" pitchFamily="34" charset="0"/>
              <a:buChar char="•"/>
            </a:pP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White is associated with collagen/fibrosis</a:t>
            </a:r>
          </a:p>
          <a:p>
            <a:pPr>
              <a:buFont typeface="Arial" panose="020B0604020202020204" pitchFamily="34" charset="0"/>
              <a:buChar char="•"/>
            </a:pPr>
            <a:r>
              <a:rPr lang="en-US" sz="15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Yellow is associated with keratin or sebum</a:t>
            </a:r>
            <a:endPar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4422960-CC6E-7AF2-0653-3169FD24C894}"/>
              </a:ext>
            </a:extLst>
          </p:cNvPr>
          <p:cNvSpPr txBox="1"/>
          <p:nvPr/>
        </p:nvSpPr>
        <p:spPr>
          <a:xfrm>
            <a:off x="6928961" y="5869092"/>
            <a:ext cx="5445722" cy="292388"/>
          </a:xfrm>
          <a:prstGeom prst="rect">
            <a:avLst/>
          </a:prstGeom>
          <a:noFill/>
        </p:spPr>
        <p:txBody>
          <a:bodyPr wrap="none" rtlCol="0">
            <a:spAutoFit/>
          </a:bodyPr>
          <a:lstStyle/>
          <a:p>
            <a:r>
              <a:rPr lang="en-US" sz="1300" dirty="0" err="1">
                <a:latin typeface="Open Sans" panose="020B0606030504020204" pitchFamily="34" charset="0"/>
                <a:ea typeface="Open Sans" panose="020B0606030504020204" pitchFamily="34" charset="0"/>
                <a:cs typeface="Open Sans" panose="020B0606030504020204" pitchFamily="34" charset="0"/>
              </a:rPr>
              <a:t>Maghood</a:t>
            </a:r>
            <a:r>
              <a:rPr lang="en-US" sz="1300" dirty="0">
                <a:latin typeface="Open Sans" panose="020B0606030504020204" pitchFamily="34" charset="0"/>
                <a:ea typeface="Open Sans" panose="020B0606030504020204" pitchFamily="34" charset="0"/>
                <a:cs typeface="Open Sans" panose="020B0606030504020204" pitchFamily="34" charset="0"/>
              </a:rPr>
              <a:t> et al 2013, </a:t>
            </a:r>
            <a:r>
              <a:rPr lang="en-US" sz="1300" b="0" i="0" dirty="0">
                <a:solidFill>
                  <a:srgbClr val="09142A"/>
                </a:solidFill>
                <a:effectLst/>
                <a:latin typeface="Open Sans" panose="020B0606030504020204" pitchFamily="34" charset="0"/>
                <a:ea typeface="Open Sans" panose="020B0606030504020204" pitchFamily="34" charset="0"/>
                <a:cs typeface="Open Sans" panose="020B0606030504020204" pitchFamily="34" charset="0"/>
              </a:rPr>
              <a:t>Pehamberger et al 1987, &amp; </a:t>
            </a:r>
            <a:r>
              <a:rPr lang="en-US" sz="1300" dirty="0" err="1">
                <a:solidFill>
                  <a:srgbClr val="09142A"/>
                </a:solidFill>
                <a:latin typeface="Open Sans" panose="020B0606030504020204" pitchFamily="34" charset="0"/>
                <a:ea typeface="Open Sans" panose="020B0606030504020204" pitchFamily="34" charset="0"/>
                <a:cs typeface="Open Sans" panose="020B0606030504020204" pitchFamily="34" charset="0"/>
              </a:rPr>
              <a:t>Maghood</a:t>
            </a:r>
            <a:r>
              <a:rPr lang="en-US" sz="1300" dirty="0">
                <a:solidFill>
                  <a:srgbClr val="09142A"/>
                </a:solidFill>
                <a:latin typeface="Open Sans" panose="020B0606030504020204" pitchFamily="34" charset="0"/>
                <a:ea typeface="Open Sans" panose="020B0606030504020204" pitchFamily="34" charset="0"/>
                <a:cs typeface="Open Sans" panose="020B0606030504020204" pitchFamily="34" charset="0"/>
              </a:rPr>
              <a:t> et al</a:t>
            </a:r>
            <a:r>
              <a:rPr lang="en-US" sz="1300" b="0" i="0" dirty="0">
                <a:solidFill>
                  <a:srgbClr val="09142A"/>
                </a:solidFill>
                <a:effectLst/>
                <a:latin typeface="Open Sans" panose="020B0606030504020204" pitchFamily="34" charset="0"/>
                <a:ea typeface="Open Sans" panose="020B0606030504020204" pitchFamily="34" charset="0"/>
                <a:cs typeface="Open Sans" panose="020B0606030504020204" pitchFamily="34" charset="0"/>
              </a:rPr>
              <a:t> 2024</a:t>
            </a:r>
            <a:r>
              <a:rPr lang="en-US" sz="1300"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626784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FCEF5A63-C430-4D2F-6623-0309471A5808}"/>
              </a:ext>
            </a:extLst>
          </p:cNvPr>
          <p:cNvPicPr>
            <a:picLocks noGrp="1" noChangeAspect="1"/>
          </p:cNvPicPr>
          <p:nvPr>
            <p:ph idx="1"/>
          </p:nvPr>
        </p:nvPicPr>
        <p:blipFill>
          <a:blip r:embed="rId2"/>
          <a:srcRect t="4309" b="5604"/>
          <a:stretch/>
        </p:blipFill>
        <p:spPr>
          <a:xfrm>
            <a:off x="-32" y="10"/>
            <a:ext cx="12192031" cy="4915066"/>
          </a:xfrm>
          <a:prstGeom prst="rect">
            <a:avLst/>
          </a:prstGeom>
        </p:spPr>
      </p:pic>
      <p:sp>
        <p:nvSpPr>
          <p:cNvPr id="19" name="Rectangle 18">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76DC385-6D29-7EA3-78AE-82BAE23C5FF8}"/>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sz="4800" dirty="0">
                <a:solidFill>
                  <a:srgbClr val="FFFFFF"/>
                </a:solidFill>
              </a:rPr>
              <a:t>Dermoscopy Colors</a:t>
            </a:r>
          </a:p>
        </p:txBody>
      </p:sp>
      <p:cxnSp>
        <p:nvCxnSpPr>
          <p:cNvPr id="20" name="Straight Connector 19">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7C07B08-D2C6-F216-8EB0-29A65A80EE6E}"/>
              </a:ext>
            </a:extLst>
          </p:cNvPr>
          <p:cNvSpPr txBox="1"/>
          <p:nvPr/>
        </p:nvSpPr>
        <p:spPr>
          <a:xfrm>
            <a:off x="9944100" y="6031468"/>
            <a:ext cx="2209516" cy="369332"/>
          </a:xfrm>
          <a:prstGeom prst="rect">
            <a:avLst/>
          </a:prstGeom>
          <a:noFill/>
        </p:spPr>
        <p:txBody>
          <a:bodyPr wrap="none" rtlCol="0">
            <a:spAutoFit/>
          </a:bodyPr>
          <a:lstStyle/>
          <a:p>
            <a:r>
              <a:rPr lang="en-US" dirty="0" err="1"/>
              <a:t>Maghood</a:t>
            </a:r>
            <a:r>
              <a:rPr lang="en-US" dirty="0"/>
              <a:t> et al 2024</a:t>
            </a:r>
          </a:p>
        </p:txBody>
      </p:sp>
    </p:spTree>
    <p:extLst>
      <p:ext uri="{BB962C8B-B14F-4D97-AF65-F5344CB8AC3E}">
        <p14:creationId xmlns:p14="http://schemas.microsoft.com/office/powerpoint/2010/main" val="188829031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31CE-C6BA-5340-DD8B-2D603F4A2592}"/>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D634F639-ECB7-6204-B28F-1AF40BA5DF4A}"/>
              </a:ext>
            </a:extLst>
          </p:cNvPr>
          <p:cNvSpPr>
            <a:spLocks noGrp="1"/>
          </p:cNvSpPr>
          <p:nvPr>
            <p:ph idx="1"/>
          </p:nvPr>
        </p:nvSpPr>
        <p:spPr>
          <a:xfrm>
            <a:off x="1097279" y="2108201"/>
            <a:ext cx="10261283" cy="4178299"/>
          </a:xfrm>
        </p:spPr>
        <p:txBody>
          <a:bodyPr>
            <a:normAutofit lnSpcReduction="10000"/>
          </a:bodyPr>
          <a:lstStyle/>
          <a:p>
            <a:pPr>
              <a:buFont typeface="Arial" panose="020B0604020202020204" pitchFamily="34" charset="0"/>
              <a:buChar char="•"/>
            </a:pPr>
            <a:r>
              <a:rPr lang="en-US" sz="1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Understand Dermoscopy Basics</a:t>
            </a: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marL="292608" lvl="1" indent="0">
              <a:buNone/>
            </a:pP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Define </a:t>
            </a:r>
            <a:r>
              <a:rPr lang="en-US" sz="15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dermoscopy</a:t>
            </a: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and explain its purpose in primary care.</a:t>
            </a:r>
          </a:p>
          <a:p>
            <a:pPr>
              <a:buFont typeface="Arial" panose="020B0604020202020204" pitchFamily="34" charset="0"/>
              <a:buChar char="•"/>
            </a:pPr>
            <a:r>
              <a:rPr lang="en-US" sz="1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Identify </a:t>
            </a:r>
            <a:r>
              <a:rPr lang="en-US" sz="1500" b="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Dermoscopic</a:t>
            </a:r>
            <a:r>
              <a:rPr lang="en-US" sz="1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Features:</a:t>
            </a:r>
          </a:p>
          <a:p>
            <a:pPr marL="182880" lvl="2" indent="0">
              <a:spcBef>
                <a:spcPts val="1200"/>
              </a:spcBef>
              <a:spcAft>
                <a:spcPts val="200"/>
              </a:spcAft>
              <a:buClr>
                <a:schemeClr val="accent1"/>
              </a:buClr>
              <a:buSzPct val="100000"/>
              <a:buNone/>
            </a:pP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Recognize and describe the common </a:t>
            </a:r>
            <a:r>
              <a:rPr lang="en-US" sz="15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dermoscopic</a:t>
            </a: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features of various skin lesions, including melanocytic and non-melanocytic lesions.</a:t>
            </a:r>
          </a:p>
          <a:p>
            <a:pPr>
              <a:buFont typeface="Arial" panose="020B0604020202020204" pitchFamily="34" charset="0"/>
              <a:buChar char="•"/>
            </a:pPr>
            <a:r>
              <a:rPr lang="en-US" sz="1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Application of Dermoscopy</a:t>
            </a: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marL="292608" lvl="1" indent="0">
              <a:buNone/>
            </a:pP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Demonstrate how to use </a:t>
            </a:r>
            <a:r>
              <a:rPr lang="en-US" sz="15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dermoscopy</a:t>
            </a: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in clinical practice to enhance diagnosis and improve patient outcomes.</a:t>
            </a:r>
          </a:p>
          <a:p>
            <a:pPr>
              <a:buFont typeface="Arial" panose="020B0604020202020204" pitchFamily="34" charset="0"/>
              <a:buChar char="•"/>
            </a:pPr>
            <a:r>
              <a:rPr lang="en-US" sz="1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Differentiate Skin Conditions</a:t>
            </a: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marL="292608" lvl="1" indent="0">
              <a:buNone/>
            </a:pP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Develop skills to differentiate between benign and malignant lesions using </a:t>
            </a:r>
            <a:r>
              <a:rPr lang="en-US" sz="15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dermoscopic</a:t>
            </a: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criteria and algorithms.</a:t>
            </a:r>
          </a:p>
          <a:p>
            <a:pPr>
              <a:buFont typeface="Arial" panose="020B0604020202020204" pitchFamily="34" charset="0"/>
              <a:buChar char="•"/>
            </a:pPr>
            <a:r>
              <a:rPr lang="en-US" sz="1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Interpretation of </a:t>
            </a:r>
            <a:r>
              <a:rPr lang="en-US" sz="1500" b="1"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Dermoscopic</a:t>
            </a:r>
            <a:r>
              <a:rPr lang="en-US" sz="15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Images</a:t>
            </a: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a:p>
            <a:pPr marL="292608" lvl="1" indent="0">
              <a:buNone/>
            </a:pP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Analyze and interpret </a:t>
            </a:r>
            <a:r>
              <a:rPr lang="en-US" sz="15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dermoscopic</a:t>
            </a:r>
            <a:r>
              <a:rPr lang="en-US" sz="15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images, identifying key patterns and structures.</a:t>
            </a:r>
          </a:p>
          <a:p>
            <a:pPr marL="0" indent="0">
              <a:buNone/>
            </a:pPr>
            <a:endParaRPr lang="en-US" dirty="0"/>
          </a:p>
        </p:txBody>
      </p:sp>
    </p:spTree>
    <p:extLst>
      <p:ext uri="{BB962C8B-B14F-4D97-AF65-F5344CB8AC3E}">
        <p14:creationId xmlns:p14="http://schemas.microsoft.com/office/powerpoint/2010/main" val="2781807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32E7D-47E9-D7D1-EF6E-E326221CE8C3}"/>
              </a:ext>
            </a:extLst>
          </p:cNvPr>
          <p:cNvSpPr>
            <a:spLocks noGrp="1"/>
          </p:cNvSpPr>
          <p:nvPr>
            <p:ph type="title"/>
          </p:nvPr>
        </p:nvSpPr>
        <p:spPr/>
        <p:txBody>
          <a:bodyPr/>
          <a:lstStyle/>
          <a:p>
            <a:r>
              <a:rPr lang="en-US" dirty="0"/>
              <a:t>Melanin Location</a:t>
            </a:r>
          </a:p>
        </p:txBody>
      </p:sp>
      <p:pic>
        <p:nvPicPr>
          <p:cNvPr id="4" name="Picture 3">
            <a:extLst>
              <a:ext uri="{FF2B5EF4-FFF2-40B4-BE49-F238E27FC236}">
                <a16:creationId xmlns:a16="http://schemas.microsoft.com/office/drawing/2014/main" id="{F6DED637-B0DE-888B-DEBD-22E4F481C520}"/>
              </a:ext>
            </a:extLst>
          </p:cNvPr>
          <p:cNvPicPr>
            <a:picLocks noChangeAspect="1"/>
          </p:cNvPicPr>
          <p:nvPr/>
        </p:nvPicPr>
        <p:blipFill>
          <a:blip r:embed="rId2"/>
          <a:stretch>
            <a:fillRect/>
          </a:stretch>
        </p:blipFill>
        <p:spPr>
          <a:xfrm>
            <a:off x="1545996" y="2409880"/>
            <a:ext cx="5125165" cy="3381847"/>
          </a:xfrm>
          <a:prstGeom prst="rect">
            <a:avLst/>
          </a:prstGeom>
        </p:spPr>
      </p:pic>
      <p:sp>
        <p:nvSpPr>
          <p:cNvPr id="5" name="Rectangle 4">
            <a:extLst>
              <a:ext uri="{FF2B5EF4-FFF2-40B4-BE49-F238E27FC236}">
                <a16:creationId xmlns:a16="http://schemas.microsoft.com/office/drawing/2014/main" id="{08A14EB3-918C-FBE1-2C99-5470B42D1C7D}"/>
              </a:ext>
            </a:extLst>
          </p:cNvPr>
          <p:cNvSpPr/>
          <p:nvPr/>
        </p:nvSpPr>
        <p:spPr>
          <a:xfrm>
            <a:off x="6380849" y="4366928"/>
            <a:ext cx="5066003" cy="1077218"/>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Color tells you</a:t>
            </a:r>
          </a:p>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h</a:t>
            </a:r>
            <a:r>
              <a:rPr lang="en-US" sz="3200" b="1" cap="none" spc="0" dirty="0">
                <a:ln w="6600">
                  <a:solidFill>
                    <a:schemeClr val="accent2"/>
                  </a:solidFill>
                  <a:prstDash val="solid"/>
                </a:ln>
                <a:solidFill>
                  <a:srgbClr val="FFFFFF"/>
                </a:solidFill>
                <a:effectLst>
                  <a:outerShdw dist="38100" dir="2700000" algn="tl" rotWithShape="0">
                    <a:schemeClr val="accent2"/>
                  </a:outerShdw>
                </a:effectLst>
              </a:rPr>
              <a:t>ow DEEP the melanin is!</a:t>
            </a:r>
          </a:p>
        </p:txBody>
      </p:sp>
    </p:spTree>
    <p:extLst>
      <p:ext uri="{BB962C8B-B14F-4D97-AF65-F5344CB8AC3E}">
        <p14:creationId xmlns:p14="http://schemas.microsoft.com/office/powerpoint/2010/main" val="2140176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93562B-FA36-442A-D4FF-3062E267D273}"/>
              </a:ext>
            </a:extLst>
          </p:cNvPr>
          <p:cNvPicPr>
            <a:picLocks noChangeAspect="1"/>
          </p:cNvPicPr>
          <p:nvPr/>
        </p:nvPicPr>
        <p:blipFill>
          <a:blip r:embed="rId2"/>
          <a:stretch>
            <a:fillRect/>
          </a:stretch>
        </p:blipFill>
        <p:spPr>
          <a:xfrm>
            <a:off x="904759" y="287715"/>
            <a:ext cx="9993396" cy="5553247"/>
          </a:xfrm>
          <a:prstGeom prst="rect">
            <a:avLst/>
          </a:prstGeom>
        </p:spPr>
      </p:pic>
      <p:pic>
        <p:nvPicPr>
          <p:cNvPr id="5" name="Picture 4">
            <a:extLst>
              <a:ext uri="{FF2B5EF4-FFF2-40B4-BE49-F238E27FC236}">
                <a16:creationId xmlns:a16="http://schemas.microsoft.com/office/drawing/2014/main" id="{CEE88832-7092-8274-56BC-E6634AC2CFFB}"/>
              </a:ext>
            </a:extLst>
          </p:cNvPr>
          <p:cNvPicPr>
            <a:picLocks noChangeAspect="1"/>
          </p:cNvPicPr>
          <p:nvPr/>
        </p:nvPicPr>
        <p:blipFill>
          <a:blip r:embed="rId3"/>
          <a:stretch>
            <a:fillRect/>
          </a:stretch>
        </p:blipFill>
        <p:spPr>
          <a:xfrm>
            <a:off x="6939482" y="5627178"/>
            <a:ext cx="5087060" cy="943107"/>
          </a:xfrm>
          <a:prstGeom prst="rect">
            <a:avLst/>
          </a:prstGeom>
        </p:spPr>
      </p:pic>
    </p:spTree>
    <p:extLst>
      <p:ext uri="{BB962C8B-B14F-4D97-AF65-F5344CB8AC3E}">
        <p14:creationId xmlns:p14="http://schemas.microsoft.com/office/powerpoint/2010/main" val="4212781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568C-E9D8-3192-4351-6312FDBAD33F}"/>
              </a:ext>
            </a:extLst>
          </p:cNvPr>
          <p:cNvSpPr>
            <a:spLocks noGrp="1"/>
          </p:cNvSpPr>
          <p:nvPr>
            <p:ph type="title"/>
          </p:nvPr>
        </p:nvSpPr>
        <p:spPr/>
        <p:txBody>
          <a:bodyPr/>
          <a:lstStyle/>
          <a:p>
            <a:r>
              <a:rPr lang="en-US" dirty="0"/>
              <a:t>Dermatoscopic structures &amp; patterns</a:t>
            </a:r>
          </a:p>
        </p:txBody>
      </p:sp>
      <p:sp>
        <p:nvSpPr>
          <p:cNvPr id="3" name="Content Placeholder 2">
            <a:extLst>
              <a:ext uri="{FF2B5EF4-FFF2-40B4-BE49-F238E27FC236}">
                <a16:creationId xmlns:a16="http://schemas.microsoft.com/office/drawing/2014/main" id="{9DCA3AEC-4829-3ABD-C817-28AF0C696AFB}"/>
              </a:ext>
            </a:extLst>
          </p:cNvPr>
          <p:cNvSpPr>
            <a:spLocks noGrp="1"/>
          </p:cNvSpPr>
          <p:nvPr>
            <p:ph idx="1"/>
          </p:nvPr>
        </p:nvSpPr>
        <p:spPr/>
        <p:txBody>
          <a:bodyPr>
            <a:normAutofit fontScale="92500" lnSpcReduction="20000"/>
          </a:bodyPr>
          <a:lstStyle/>
          <a:p>
            <a:pPr marL="0" indent="0" algn="l" fontAlgn="base">
              <a:buNone/>
            </a:pPr>
            <a:r>
              <a:rPr lang="en-US" sz="1900" b="1"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Characteristics of the </a:t>
            </a:r>
            <a:r>
              <a:rPr lang="en-US" sz="1900" b="1" i="0" dirty="0" err="1">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dermatoscopic</a:t>
            </a:r>
            <a:r>
              <a:rPr lang="en-US" sz="1900" b="1"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structure of the skin lesions include:</a:t>
            </a:r>
          </a:p>
          <a:p>
            <a:pPr algn="l" fontAlgn="base">
              <a:buFont typeface="Arial" panose="020B0604020202020204" pitchFamily="34" charset="0"/>
              <a:buChar char="•"/>
            </a:pP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Symmetry or asymmetry</a:t>
            </a:r>
          </a:p>
          <a:p>
            <a:pPr algn="l" fontAlgn="base">
              <a:buFont typeface="Arial" panose="020B0604020202020204" pitchFamily="34" charset="0"/>
              <a:buChar char="•"/>
            </a:pP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Homogeny/uniformity (sameness) or heterogeny (structural differences across the lesion)</a:t>
            </a:r>
          </a:p>
          <a:p>
            <a:pPr algn="l" fontAlgn="base">
              <a:buFont typeface="Arial" panose="020B0604020202020204" pitchFamily="34" charset="0"/>
              <a:buChar char="•"/>
            </a:pPr>
            <a:r>
              <a:rPr lang="en-US" sz="1900"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Distribution</a:t>
            </a: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of </a:t>
            </a:r>
            <a:r>
              <a:rPr lang="en-US" sz="1900"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pigment</a:t>
            </a: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brown lines, dots, </a:t>
            </a:r>
            <a:r>
              <a:rPr lang="en-US" sz="1900"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clods</a:t>
            </a: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and structureless areas</a:t>
            </a:r>
          </a:p>
          <a:p>
            <a:pPr algn="l" fontAlgn="base">
              <a:buFont typeface="Arial" panose="020B0604020202020204" pitchFamily="34" charset="0"/>
              <a:buChar char="•"/>
            </a:pP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Skin surface </a:t>
            </a:r>
            <a:r>
              <a:rPr lang="en-US" sz="1900"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keratin</a:t>
            </a: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small white </a:t>
            </a:r>
            <a:r>
              <a:rPr lang="en-US" sz="1900"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cysts</a:t>
            </a: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900"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crypts</a:t>
            </a: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900"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fissures</a:t>
            </a:r>
            <a:endPar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gn="l" fontAlgn="base">
              <a:buFont typeface="Arial" panose="020B0604020202020204" pitchFamily="34" charset="0"/>
              <a:buChar char="•"/>
            </a:pPr>
            <a:r>
              <a:rPr lang="en-US" sz="1900"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Vascular</a:t>
            </a: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US" sz="1900"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morphology</a:t>
            </a: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and pattern: regular or irregular</a:t>
            </a:r>
          </a:p>
          <a:p>
            <a:pPr algn="l" fontAlgn="base">
              <a:buFont typeface="Arial" panose="020B0604020202020204" pitchFamily="34" charset="0"/>
              <a:buChar char="•"/>
            </a:pP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Border of the lesion: fading, sharply cut off or radial streaks</a:t>
            </a:r>
          </a:p>
          <a:p>
            <a:pPr algn="l" fontAlgn="base">
              <a:buFont typeface="Arial" panose="020B0604020202020204" pitchFamily="34" charset="0"/>
              <a:buChar char="•"/>
            </a:pPr>
            <a:r>
              <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Presence of </a:t>
            </a:r>
            <a:r>
              <a:rPr lang="en-US" sz="1900"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ulceration</a:t>
            </a:r>
            <a:endParaRPr lang="en-US" sz="1900"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TextBox 3">
            <a:extLst>
              <a:ext uri="{FF2B5EF4-FFF2-40B4-BE49-F238E27FC236}">
                <a16:creationId xmlns:a16="http://schemas.microsoft.com/office/drawing/2014/main" id="{CA0F64EB-2CE4-40D2-7E75-5ED174B1929A}"/>
              </a:ext>
            </a:extLst>
          </p:cNvPr>
          <p:cNvSpPr txBox="1"/>
          <p:nvPr/>
        </p:nvSpPr>
        <p:spPr>
          <a:xfrm>
            <a:off x="8673411" y="5684426"/>
            <a:ext cx="3189976" cy="369332"/>
          </a:xfrm>
          <a:prstGeom prst="rect">
            <a:avLst/>
          </a:prstGeom>
          <a:noFill/>
        </p:spPr>
        <p:txBody>
          <a:bodyPr wrap="none" rtlCol="0">
            <a:spAutoFit/>
          </a:bodyPr>
          <a:lstStyle/>
          <a:p>
            <a:r>
              <a:rPr lang="en-US" sz="1800" dirty="0">
                <a:solidFill>
                  <a:schemeClr val="tx1">
                    <a:lumMod val="65000"/>
                    <a:lumOff val="35000"/>
                  </a:schemeClr>
                </a:solidFill>
              </a:rPr>
              <a:t> Oakley, A &amp; Stevens, T. 2023</a:t>
            </a:r>
            <a:endParaRPr lang="en-US" dirty="0"/>
          </a:p>
        </p:txBody>
      </p:sp>
    </p:spTree>
    <p:extLst>
      <p:ext uri="{BB962C8B-B14F-4D97-AF65-F5344CB8AC3E}">
        <p14:creationId xmlns:p14="http://schemas.microsoft.com/office/powerpoint/2010/main" val="61861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D2BF-6408-C67B-A1FB-D2CABF5FD173}"/>
              </a:ext>
            </a:extLst>
          </p:cNvPr>
          <p:cNvSpPr>
            <a:spLocks noGrp="1"/>
          </p:cNvSpPr>
          <p:nvPr>
            <p:ph type="title"/>
          </p:nvPr>
        </p:nvSpPr>
        <p:spPr/>
        <p:txBody>
          <a:bodyPr/>
          <a:lstStyle/>
          <a:p>
            <a:r>
              <a:rPr lang="en-US" dirty="0"/>
              <a:t>Melanocytic Lesions</a:t>
            </a:r>
          </a:p>
        </p:txBody>
      </p:sp>
      <p:sp>
        <p:nvSpPr>
          <p:cNvPr id="3" name="Text Placeholder 2">
            <a:extLst>
              <a:ext uri="{FF2B5EF4-FFF2-40B4-BE49-F238E27FC236}">
                <a16:creationId xmlns:a16="http://schemas.microsoft.com/office/drawing/2014/main" id="{DDFF5B42-E9DD-63BE-4FD8-846AD592220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09316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039C-EA43-A9F4-8896-4B77AB50C237}"/>
              </a:ext>
            </a:extLst>
          </p:cNvPr>
          <p:cNvSpPr>
            <a:spLocks noGrp="1"/>
          </p:cNvSpPr>
          <p:nvPr>
            <p:ph type="title"/>
          </p:nvPr>
        </p:nvSpPr>
        <p:spPr/>
        <p:txBody>
          <a:bodyPr/>
          <a:lstStyle/>
          <a:p>
            <a:r>
              <a:rPr lang="en-US" dirty="0"/>
              <a:t>Pigmented Lesions</a:t>
            </a:r>
          </a:p>
        </p:txBody>
      </p:sp>
      <p:sp>
        <p:nvSpPr>
          <p:cNvPr id="3" name="Content Placeholder 2">
            <a:extLst>
              <a:ext uri="{FF2B5EF4-FFF2-40B4-BE49-F238E27FC236}">
                <a16:creationId xmlns:a16="http://schemas.microsoft.com/office/drawing/2014/main" id="{E73FF93C-80C1-8772-12E7-1CF7136D9C6C}"/>
              </a:ext>
            </a:extLst>
          </p:cNvPr>
          <p:cNvSpPr>
            <a:spLocks noGrp="1"/>
          </p:cNvSpPr>
          <p:nvPr>
            <p:ph idx="1"/>
          </p:nvPr>
        </p:nvSpPr>
        <p:spPr/>
        <p:txBody>
          <a:bodyPr>
            <a:normAutofit/>
          </a:bodyPr>
          <a:lstStyle/>
          <a:p>
            <a:pPr>
              <a:buFont typeface="Wingdings" panose="05000000000000000000" pitchFamily="2" charset="2"/>
              <a:buChar char="Ø"/>
            </a:pPr>
            <a:r>
              <a:rPr lang="en-US" sz="2800" dirty="0"/>
              <a:t>May be MELANOCYTIC or NON-MELANOCYTIC</a:t>
            </a:r>
          </a:p>
          <a:p>
            <a:pPr lvl="1">
              <a:buFont typeface="Wingdings" panose="05000000000000000000" pitchFamily="2" charset="2"/>
              <a:buChar char="Ø"/>
            </a:pPr>
            <a:r>
              <a:rPr lang="en-US" sz="2600" dirty="0"/>
              <a:t>MELANOCYTIC = nevi and melanoma</a:t>
            </a:r>
          </a:p>
          <a:p>
            <a:pPr lvl="1">
              <a:buFont typeface="Wingdings" panose="05000000000000000000" pitchFamily="2" charset="2"/>
              <a:buChar char="Ø"/>
            </a:pPr>
            <a:r>
              <a:rPr lang="en-US" sz="2600" dirty="0"/>
              <a:t>Pigmented NON-MELANOCYTIC = pigmented basal cell CA, SK, dermatofibroma, pigmented squamous cell CA, AK</a:t>
            </a:r>
          </a:p>
        </p:txBody>
      </p:sp>
    </p:spTree>
    <p:extLst>
      <p:ext uri="{BB962C8B-B14F-4D97-AF65-F5344CB8AC3E}">
        <p14:creationId xmlns:p14="http://schemas.microsoft.com/office/powerpoint/2010/main" val="839086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844B9-4665-1964-7FDF-7709FC899278}"/>
              </a:ext>
            </a:extLst>
          </p:cNvPr>
          <p:cNvSpPr>
            <a:spLocks noGrp="1"/>
          </p:cNvSpPr>
          <p:nvPr>
            <p:ph type="title"/>
          </p:nvPr>
        </p:nvSpPr>
        <p:spPr/>
        <p:txBody>
          <a:bodyPr/>
          <a:lstStyle/>
          <a:p>
            <a:r>
              <a:rPr lang="en-US" dirty="0"/>
              <a:t>Dermoscopy 3-point checklist</a:t>
            </a:r>
          </a:p>
        </p:txBody>
      </p:sp>
      <p:sp>
        <p:nvSpPr>
          <p:cNvPr id="3" name="Content Placeholder 2">
            <a:extLst>
              <a:ext uri="{FF2B5EF4-FFF2-40B4-BE49-F238E27FC236}">
                <a16:creationId xmlns:a16="http://schemas.microsoft.com/office/drawing/2014/main" id="{2A7D507C-1E6A-DC18-9105-1464CEEE398B}"/>
              </a:ext>
            </a:extLst>
          </p:cNvPr>
          <p:cNvSpPr>
            <a:spLocks noGrp="1"/>
          </p:cNvSpPr>
          <p:nvPr>
            <p:ph idx="1"/>
          </p:nvPr>
        </p:nvSpPr>
        <p:spPr/>
        <p:txBody>
          <a:bodyPr>
            <a:normAutofit/>
          </a:bodyPr>
          <a:lstStyle/>
          <a:p>
            <a:pPr fontAlgn="base">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Helps with</a:t>
            </a: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early detection of skin </a:t>
            </a: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cancer</a:t>
            </a: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a:t>
            </a:r>
            <a:endPar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fontAlgn="base">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a:t>
            </a: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airly easy to learn and has a high sensitivity for </a:t>
            </a: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melanoma</a:t>
            </a:r>
          </a:p>
          <a:p>
            <a:pPr fontAlgn="base">
              <a:buFont typeface="Arial" panose="020B0604020202020204" pitchFamily="34" charset="0"/>
              <a:buChar char="•"/>
            </a:pP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The main aim of the 3-point checklist is to determine whether the lesion being examined should undergo a </a:t>
            </a:r>
            <a:r>
              <a:rPr lang="en-US" b="0" i="0" u="none" strike="noStrike"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biopsy</a:t>
            </a: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a:t>
            </a:r>
          </a:p>
          <a:p>
            <a:pPr fontAlgn="base">
              <a:buFont typeface="Arial" panose="020B0604020202020204" pitchFamily="34" charset="0"/>
              <a:buChar char="•"/>
            </a:pP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It does not require accurate diagnosis to be made</a:t>
            </a:r>
          </a:p>
          <a:p>
            <a:endPar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r"/>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r">
              <a:buNone/>
            </a:pPr>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DermNet 2008</a:t>
            </a:r>
          </a:p>
          <a:p>
            <a:pPr algn="r"/>
            <a:endPar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14172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C2AB7-877C-C184-1D5D-88FC0295ABD9}"/>
              </a:ext>
            </a:extLst>
          </p:cNvPr>
          <p:cNvSpPr>
            <a:spLocks noGrp="1"/>
          </p:cNvSpPr>
          <p:nvPr>
            <p:ph type="title"/>
          </p:nvPr>
        </p:nvSpPr>
        <p:spPr/>
        <p:txBody>
          <a:bodyPr/>
          <a:lstStyle/>
          <a:p>
            <a:r>
              <a:rPr lang="en-US" dirty="0"/>
              <a:t>Dermoscopy 3-point checklist</a:t>
            </a:r>
          </a:p>
        </p:txBody>
      </p:sp>
      <p:sp>
        <p:nvSpPr>
          <p:cNvPr id="3" name="Content Placeholder 2">
            <a:extLst>
              <a:ext uri="{FF2B5EF4-FFF2-40B4-BE49-F238E27FC236}">
                <a16:creationId xmlns:a16="http://schemas.microsoft.com/office/drawing/2014/main" id="{AA198072-CB38-2608-2CE0-045E05A3DC88}"/>
              </a:ext>
            </a:extLst>
          </p:cNvPr>
          <p:cNvSpPr>
            <a:spLocks noGrp="1"/>
          </p:cNvSpPr>
          <p:nvPr>
            <p:ph idx="1"/>
          </p:nvPr>
        </p:nvSpPr>
        <p:spPr/>
        <p:txBody>
          <a:bodyPr>
            <a:normAutofit/>
          </a:bodyPr>
          <a:lstStyle/>
          <a:p>
            <a:pPr marL="0" indent="0" algn="l" fontAlgn="base">
              <a:buNone/>
            </a:pPr>
            <a:r>
              <a:rPr lang="en-US" b="0" i="0" dirty="0">
                <a:effectLst/>
                <a:latin typeface="Open Sans" panose="020B0606030504020204" pitchFamily="34" charset="0"/>
              </a:rPr>
              <a:t>There is a high likelihood of </a:t>
            </a:r>
            <a:r>
              <a:rPr lang="en-US" b="0" i="0" u="none" strike="noStrike" dirty="0">
                <a:effectLst/>
                <a:latin typeface="Open Sans" panose="020B0606030504020204" pitchFamily="34" charset="0"/>
              </a:rPr>
              <a:t>malignancy</a:t>
            </a:r>
            <a:r>
              <a:rPr lang="en-US" b="0" i="0" dirty="0">
                <a:effectLst/>
                <a:latin typeface="Open Sans" panose="020B0606030504020204" pitchFamily="34" charset="0"/>
              </a:rPr>
              <a:t> (melanoma or </a:t>
            </a:r>
            <a:r>
              <a:rPr lang="en-US" b="0" i="0" u="none" strike="noStrike" dirty="0">
                <a:effectLst/>
                <a:latin typeface="Open Sans" panose="020B0606030504020204" pitchFamily="34" charset="0"/>
              </a:rPr>
              <a:t>basal</a:t>
            </a:r>
            <a:r>
              <a:rPr lang="en-US" b="0" i="0" dirty="0">
                <a:effectLst/>
                <a:latin typeface="Open Sans" panose="020B0606030504020204" pitchFamily="34" charset="0"/>
              </a:rPr>
              <a:t> cell </a:t>
            </a:r>
            <a:r>
              <a:rPr lang="en-US" b="0" i="0" u="none" strike="noStrike" dirty="0">
                <a:effectLst/>
                <a:latin typeface="Open Sans" panose="020B0606030504020204" pitchFamily="34" charset="0"/>
              </a:rPr>
              <a:t>carcinoma</a:t>
            </a:r>
            <a:r>
              <a:rPr lang="en-US" b="0" i="0" dirty="0">
                <a:effectLst/>
                <a:latin typeface="Open Sans" panose="020B0606030504020204" pitchFamily="34" charset="0"/>
              </a:rPr>
              <a:t>) if a pigmented skin </a:t>
            </a:r>
            <a:r>
              <a:rPr lang="en-US" b="0" i="0" u="none" strike="noStrike" dirty="0">
                <a:effectLst/>
                <a:latin typeface="Open Sans" panose="020B0606030504020204" pitchFamily="34" charset="0"/>
              </a:rPr>
              <a:t>lesion</a:t>
            </a:r>
            <a:r>
              <a:rPr lang="en-US" b="0" i="0" dirty="0">
                <a:effectLst/>
                <a:latin typeface="Open Sans" panose="020B0606030504020204" pitchFamily="34" charset="0"/>
              </a:rPr>
              <a:t> has any </a:t>
            </a:r>
            <a:r>
              <a:rPr lang="en-US" b="1" i="0" dirty="0">
                <a:effectLst/>
                <a:latin typeface="Open Sans" panose="020B0606030504020204" pitchFamily="34" charset="0"/>
              </a:rPr>
              <a:t>two of these criteria</a:t>
            </a:r>
            <a:r>
              <a:rPr lang="en-US" b="0" i="0" dirty="0">
                <a:effectLst/>
                <a:latin typeface="Open Sans" panose="020B0606030504020204" pitchFamily="34" charset="0"/>
              </a:rPr>
              <a:t>. The 3-point checklist has been designed to allow non-experts not to miss detection of </a:t>
            </a:r>
            <a:r>
              <a:rPr lang="en-US" b="0" i="0" u="none" strike="noStrike" dirty="0">
                <a:effectLst/>
                <a:latin typeface="Open Sans" panose="020B0606030504020204" pitchFamily="34" charset="0"/>
              </a:rPr>
              <a:t>melanomas</a:t>
            </a:r>
            <a:r>
              <a:rPr lang="en-US" b="0" i="0" dirty="0">
                <a:effectLst/>
                <a:latin typeface="Open Sans" panose="020B0606030504020204" pitchFamily="34" charset="0"/>
              </a:rPr>
              <a:t>. </a:t>
            </a:r>
          </a:p>
          <a:p>
            <a:pPr algn="l" fontAlgn="base">
              <a:buFont typeface="Arial" panose="020B0604020202020204" pitchFamily="34" charset="0"/>
              <a:buChar char="•"/>
            </a:pPr>
            <a:r>
              <a:rPr lang="en-US" b="1" i="0" dirty="0">
                <a:effectLst/>
                <a:latin typeface="Open Sans" panose="020B0606030504020204" pitchFamily="34" charset="0"/>
              </a:rPr>
              <a:t>Asymmetry: </a:t>
            </a:r>
            <a:r>
              <a:rPr lang="en-US" b="0" i="0" dirty="0">
                <a:effectLst/>
                <a:latin typeface="Open Sans" panose="020B0606030504020204" pitchFamily="34" charset="0"/>
              </a:rPr>
              <a:t>asymmetry of color and structure in one or two perpendicular axes</a:t>
            </a:r>
          </a:p>
          <a:p>
            <a:pPr algn="l" fontAlgn="base">
              <a:buFont typeface="Arial" panose="020B0604020202020204" pitchFamily="34" charset="0"/>
              <a:buChar char="•"/>
            </a:pPr>
            <a:r>
              <a:rPr lang="en-US" b="1" i="0" u="none" strike="noStrike" dirty="0">
                <a:effectLst/>
                <a:latin typeface="Open Sans" panose="020B0606030504020204" pitchFamily="34" charset="0"/>
              </a:rPr>
              <a:t>Atypical</a:t>
            </a:r>
            <a:r>
              <a:rPr lang="en-US" b="1" i="0" dirty="0">
                <a:effectLst/>
                <a:latin typeface="Open Sans" panose="020B0606030504020204" pitchFamily="34" charset="0"/>
              </a:rPr>
              <a:t> network: </a:t>
            </a:r>
            <a:r>
              <a:rPr lang="en-US" b="0" i="0" u="none" strike="noStrike" dirty="0">
                <a:effectLst/>
                <a:latin typeface="Open Sans" panose="020B0606030504020204" pitchFamily="34" charset="0"/>
              </a:rPr>
              <a:t>pigment</a:t>
            </a:r>
            <a:r>
              <a:rPr lang="en-US" b="0" i="0" dirty="0">
                <a:effectLst/>
                <a:latin typeface="Open Sans" panose="020B0606030504020204" pitchFamily="34" charset="0"/>
              </a:rPr>
              <a:t> network with irregular holes and thick lines</a:t>
            </a:r>
          </a:p>
          <a:p>
            <a:pPr algn="l" fontAlgn="base">
              <a:buFont typeface="Arial" panose="020B0604020202020204" pitchFamily="34" charset="0"/>
              <a:buChar char="•"/>
            </a:pPr>
            <a:r>
              <a:rPr lang="en-US" b="1" i="0" dirty="0">
                <a:effectLst/>
                <a:latin typeface="Open Sans" panose="020B0606030504020204" pitchFamily="34" charset="0"/>
              </a:rPr>
              <a:t>Blue-white structures: </a:t>
            </a:r>
            <a:r>
              <a:rPr lang="en-US" b="0" i="0" dirty="0">
                <a:effectLst/>
                <a:latin typeface="Open Sans" panose="020B0606030504020204" pitchFamily="34" charset="0"/>
              </a:rPr>
              <a:t>any type of blue and/or white color, i.e. combination of blue-white veil and </a:t>
            </a:r>
            <a:r>
              <a:rPr lang="en-US" b="0" i="0" u="none" strike="noStrike" dirty="0">
                <a:effectLst/>
                <a:latin typeface="Open Sans" panose="020B0606030504020204" pitchFamily="34" charset="0"/>
              </a:rPr>
              <a:t>regression</a:t>
            </a:r>
            <a:r>
              <a:rPr lang="en-US" b="0" i="0" dirty="0">
                <a:effectLst/>
                <a:latin typeface="Open Sans" panose="020B0606030504020204" pitchFamily="34" charset="0"/>
              </a:rPr>
              <a:t> structures</a:t>
            </a:r>
          </a:p>
          <a:p>
            <a:endParaRPr lang="en-US" dirty="0"/>
          </a:p>
        </p:txBody>
      </p:sp>
      <p:sp>
        <p:nvSpPr>
          <p:cNvPr id="5" name="TextBox 4">
            <a:extLst>
              <a:ext uri="{FF2B5EF4-FFF2-40B4-BE49-F238E27FC236}">
                <a16:creationId xmlns:a16="http://schemas.microsoft.com/office/drawing/2014/main" id="{F380BA24-6109-CC54-AE52-CDD9685EBBB1}"/>
              </a:ext>
            </a:extLst>
          </p:cNvPr>
          <p:cNvSpPr txBox="1"/>
          <p:nvPr/>
        </p:nvSpPr>
        <p:spPr>
          <a:xfrm>
            <a:off x="10384155" y="5592093"/>
            <a:ext cx="6096000" cy="292388"/>
          </a:xfrm>
          <a:prstGeom prst="rect">
            <a:avLst/>
          </a:prstGeom>
          <a:noFill/>
        </p:spPr>
        <p:txBody>
          <a:bodyPr wrap="square">
            <a:spAutoFit/>
          </a:bodyPr>
          <a:lstStyle/>
          <a:p>
            <a:r>
              <a:rPr lang="en-US" sz="1300" dirty="0">
                <a:latin typeface="Open Sans" panose="020B0606030504020204" pitchFamily="34" charset="0"/>
                <a:ea typeface="Open Sans" panose="020B0606030504020204" pitchFamily="34" charset="0"/>
                <a:cs typeface="Open Sans" panose="020B0606030504020204" pitchFamily="34" charset="0"/>
              </a:rPr>
              <a:t>DermNet 2008</a:t>
            </a:r>
          </a:p>
        </p:txBody>
      </p:sp>
    </p:spTree>
    <p:extLst>
      <p:ext uri="{BB962C8B-B14F-4D97-AF65-F5344CB8AC3E}">
        <p14:creationId xmlns:p14="http://schemas.microsoft.com/office/powerpoint/2010/main" val="779851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A4B2-A9E0-B6AA-E504-449807A58FFD}"/>
              </a:ext>
            </a:extLst>
          </p:cNvPr>
          <p:cNvSpPr>
            <a:spLocks noGrp="1"/>
          </p:cNvSpPr>
          <p:nvPr>
            <p:ph type="title"/>
          </p:nvPr>
        </p:nvSpPr>
        <p:spPr/>
        <p:txBody>
          <a:bodyPr/>
          <a:lstStyle/>
          <a:p>
            <a:r>
              <a:rPr lang="en-US" dirty="0"/>
              <a:t>Evidence on 3-point checklist</a:t>
            </a:r>
          </a:p>
        </p:txBody>
      </p:sp>
      <p:sp>
        <p:nvSpPr>
          <p:cNvPr id="3" name="Content Placeholder 2">
            <a:extLst>
              <a:ext uri="{FF2B5EF4-FFF2-40B4-BE49-F238E27FC236}">
                <a16:creationId xmlns:a16="http://schemas.microsoft.com/office/drawing/2014/main" id="{13712A71-EFD0-5EED-7593-AD9747D6760B}"/>
              </a:ext>
            </a:extLst>
          </p:cNvPr>
          <p:cNvSpPr>
            <a:spLocks noGrp="1"/>
          </p:cNvSpPr>
          <p:nvPr>
            <p:ph idx="1"/>
          </p:nvPr>
        </p:nvSpPr>
        <p:spPr/>
        <p:txBody>
          <a:bodyPr>
            <a:normAutofit/>
          </a:bodyPr>
          <a:lstStyle/>
          <a:p>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According to</a:t>
            </a: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one study, </a:t>
            </a: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the sensitivity of the nonexperts using the 3-point checklist reached  96.3%. </a:t>
            </a: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Soyer et al 2004</a:t>
            </a:r>
          </a:p>
          <a:p>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According to another study, s</a:t>
            </a: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ensitivity for skin cancer (melanoma and basal cell carcinoma) was 91% and this value remained basically uninfluenced by the observers' professional profile and the specificity was 71.9% and was significantly influenced by the profession, with dermatologists performing best.  </a:t>
            </a:r>
            <a:r>
              <a:rPr lang="en-US" b="0" i="0" dirty="0" err="1">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Zalaudek</a:t>
            </a:r>
            <a:r>
              <a:rPr lang="en-US" b="0" i="0" dirty="0">
                <a:solidFill>
                  <a:schemeClr val="tx1">
                    <a:lumMod val="65000"/>
                    <a:lumOff val="35000"/>
                  </a:schemeClr>
                </a:solidFill>
                <a:effectLst/>
                <a:latin typeface="Open Sans" panose="020B0606030504020204" pitchFamily="34" charset="0"/>
                <a:ea typeface="Open Sans" panose="020B0606030504020204" pitchFamily="34" charset="0"/>
                <a:cs typeface="Open Sans" panose="020B0606030504020204" pitchFamily="34" charset="0"/>
              </a:rPr>
              <a:t> et al 2006</a:t>
            </a:r>
            <a:endPar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8643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E294-6348-04C9-BA2A-802C8FA7B843}"/>
              </a:ext>
            </a:extLst>
          </p:cNvPr>
          <p:cNvSpPr>
            <a:spLocks noGrp="1"/>
          </p:cNvSpPr>
          <p:nvPr>
            <p:ph type="title"/>
          </p:nvPr>
        </p:nvSpPr>
        <p:spPr/>
        <p:txBody>
          <a:bodyPr/>
          <a:lstStyle/>
          <a:p>
            <a:r>
              <a:rPr lang="en-US" dirty="0"/>
              <a:t>Dermoscopy 3-point checklist</a:t>
            </a:r>
          </a:p>
        </p:txBody>
      </p:sp>
      <p:pic>
        <p:nvPicPr>
          <p:cNvPr id="4" name="Content Placeholder 3">
            <a:extLst>
              <a:ext uri="{FF2B5EF4-FFF2-40B4-BE49-F238E27FC236}">
                <a16:creationId xmlns:a16="http://schemas.microsoft.com/office/drawing/2014/main" id="{B2C5B4F9-E5EF-5470-1526-B0AB363DE3C0}"/>
              </a:ext>
            </a:extLst>
          </p:cNvPr>
          <p:cNvPicPr>
            <a:picLocks noGrp="1" noChangeAspect="1"/>
          </p:cNvPicPr>
          <p:nvPr>
            <p:ph idx="1"/>
          </p:nvPr>
        </p:nvPicPr>
        <p:blipFill>
          <a:blip r:embed="rId2"/>
          <a:srcRect l="637" t="1824" r="3094"/>
          <a:stretch/>
        </p:blipFill>
        <p:spPr>
          <a:xfrm>
            <a:off x="1828800" y="2071688"/>
            <a:ext cx="7558088" cy="4187050"/>
          </a:xfrm>
          <a:prstGeom prst="rect">
            <a:avLst/>
          </a:prstGeom>
        </p:spPr>
      </p:pic>
      <p:sp>
        <p:nvSpPr>
          <p:cNvPr id="6" name="TextBox 5">
            <a:extLst>
              <a:ext uri="{FF2B5EF4-FFF2-40B4-BE49-F238E27FC236}">
                <a16:creationId xmlns:a16="http://schemas.microsoft.com/office/drawing/2014/main" id="{BBB83DD4-E75B-B267-3556-68777AD54960}"/>
              </a:ext>
            </a:extLst>
          </p:cNvPr>
          <p:cNvSpPr txBox="1"/>
          <p:nvPr/>
        </p:nvSpPr>
        <p:spPr>
          <a:xfrm>
            <a:off x="10530867" y="5966350"/>
            <a:ext cx="6096000" cy="292388"/>
          </a:xfrm>
          <a:prstGeom prst="rect">
            <a:avLst/>
          </a:prstGeom>
          <a:noFill/>
        </p:spPr>
        <p:txBody>
          <a:bodyPr wrap="square">
            <a:spAutoFit/>
          </a:bodyPr>
          <a:lstStyle/>
          <a:p>
            <a:r>
              <a:rPr lang="en-US" sz="1300" dirty="0">
                <a:latin typeface="Open Sans" panose="020B0606030504020204" pitchFamily="34" charset="0"/>
                <a:ea typeface="Open Sans" panose="020B0606030504020204" pitchFamily="34" charset="0"/>
                <a:cs typeface="Open Sans" panose="020B0606030504020204" pitchFamily="34" charset="0"/>
              </a:rPr>
              <a:t>DermNet 2008</a:t>
            </a:r>
          </a:p>
        </p:txBody>
      </p:sp>
    </p:spTree>
    <p:extLst>
      <p:ext uri="{BB962C8B-B14F-4D97-AF65-F5344CB8AC3E}">
        <p14:creationId xmlns:p14="http://schemas.microsoft.com/office/powerpoint/2010/main" val="2720460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69B8E-C8E6-E60A-EAE2-762FC9F9CCFC}"/>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Symmetry</a:t>
            </a:r>
          </a:p>
        </p:txBody>
      </p:sp>
      <p:pic>
        <p:nvPicPr>
          <p:cNvPr id="7" name="Content Placeholder 6">
            <a:extLst>
              <a:ext uri="{FF2B5EF4-FFF2-40B4-BE49-F238E27FC236}">
                <a16:creationId xmlns:a16="http://schemas.microsoft.com/office/drawing/2014/main" id="{7B53F291-BC02-4194-5A63-5987C0DEB8DC}"/>
              </a:ext>
            </a:extLst>
          </p:cNvPr>
          <p:cNvPicPr>
            <a:picLocks noGrp="1" noChangeAspect="1"/>
          </p:cNvPicPr>
          <p:nvPr>
            <p:ph idx="1"/>
          </p:nvPr>
        </p:nvPicPr>
        <p:blipFill>
          <a:blip r:embed="rId2"/>
          <a:stretch>
            <a:fillRect/>
          </a:stretch>
        </p:blipFill>
        <p:spPr>
          <a:xfrm>
            <a:off x="517673" y="455782"/>
            <a:ext cx="6713104" cy="5672572"/>
          </a:xfrm>
          <a:prstGeom prst="rect">
            <a:avLst/>
          </a:prstGeom>
        </p:spPr>
      </p:pic>
      <p:cxnSp>
        <p:nvCxnSpPr>
          <p:cNvPr id="18" name="Straight Connector 17">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F5B20B22-7319-8D38-C69A-4B450A4A119E}"/>
              </a:ext>
            </a:extLst>
          </p:cNvPr>
          <p:cNvSpPr txBox="1"/>
          <p:nvPr/>
        </p:nvSpPr>
        <p:spPr>
          <a:xfrm>
            <a:off x="5158924" y="4886112"/>
            <a:ext cx="6100762" cy="923330"/>
          </a:xfrm>
          <a:prstGeom prst="rect">
            <a:avLst/>
          </a:prstGeom>
          <a:noFill/>
        </p:spPr>
        <p:txBody>
          <a:bodyPr wrap="square">
            <a:spAutoFit/>
          </a:bodyPr>
          <a:lstStyle/>
          <a:p>
            <a:r>
              <a:rPr lang="en-US" b="0" i="0" dirty="0">
                <a:solidFill>
                  <a:srgbClr val="333333"/>
                </a:solidFill>
                <a:effectLst/>
                <a:latin typeface="Open Sans" panose="020B0606030504020204" pitchFamily="34" charset="0"/>
              </a:rPr>
              <a:t>The following lesions demonstrate approximate symmetry of color and structure. Shape is not considered.</a:t>
            </a:r>
            <a:endParaRPr lang="en-US" dirty="0"/>
          </a:p>
        </p:txBody>
      </p:sp>
      <p:sp>
        <p:nvSpPr>
          <p:cNvPr id="3" name="TextBox 2">
            <a:extLst>
              <a:ext uri="{FF2B5EF4-FFF2-40B4-BE49-F238E27FC236}">
                <a16:creationId xmlns:a16="http://schemas.microsoft.com/office/drawing/2014/main" id="{95C44987-000F-3615-75E2-78DCD8C09781}"/>
              </a:ext>
            </a:extLst>
          </p:cNvPr>
          <p:cNvSpPr txBox="1"/>
          <p:nvPr/>
        </p:nvSpPr>
        <p:spPr>
          <a:xfrm>
            <a:off x="10530866" y="5966350"/>
            <a:ext cx="1427771" cy="292388"/>
          </a:xfrm>
          <a:prstGeom prst="rect">
            <a:avLst/>
          </a:prstGeom>
          <a:noFill/>
        </p:spPr>
        <p:txBody>
          <a:bodyPr wrap="square">
            <a:spAutoFit/>
          </a:bodyPr>
          <a:lstStyle/>
          <a:p>
            <a:r>
              <a:rPr lang="en-US" sz="1300" dirty="0">
                <a:latin typeface="Open Sans" panose="020B0606030504020204" pitchFamily="34" charset="0"/>
                <a:ea typeface="Open Sans" panose="020B0606030504020204" pitchFamily="34" charset="0"/>
                <a:cs typeface="Open Sans" panose="020B0606030504020204" pitchFamily="34" charset="0"/>
              </a:rPr>
              <a:t>DermNet 2008</a:t>
            </a:r>
          </a:p>
        </p:txBody>
      </p:sp>
    </p:spTree>
    <p:extLst>
      <p:ext uri="{BB962C8B-B14F-4D97-AF65-F5344CB8AC3E}">
        <p14:creationId xmlns:p14="http://schemas.microsoft.com/office/powerpoint/2010/main" val="2296525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D97A7-4427-C723-7B86-BC3E53028B7A}"/>
              </a:ext>
            </a:extLst>
          </p:cNvPr>
          <p:cNvSpPr>
            <a:spLocks noGrp="1"/>
          </p:cNvSpPr>
          <p:nvPr>
            <p:ph type="title"/>
          </p:nvPr>
        </p:nvSpPr>
        <p:spPr/>
        <p:txBody>
          <a:bodyPr/>
          <a:lstStyle/>
          <a:p>
            <a:r>
              <a:rPr lang="en-US" dirty="0"/>
              <a:t>What is </a:t>
            </a:r>
            <a:r>
              <a:rPr lang="en-US" dirty="0" err="1"/>
              <a:t>dermoscopy</a:t>
            </a:r>
            <a:r>
              <a:rPr lang="en-US" dirty="0"/>
              <a:t>?</a:t>
            </a:r>
          </a:p>
        </p:txBody>
      </p:sp>
      <p:sp>
        <p:nvSpPr>
          <p:cNvPr id="3" name="Content Placeholder 2">
            <a:extLst>
              <a:ext uri="{FF2B5EF4-FFF2-40B4-BE49-F238E27FC236}">
                <a16:creationId xmlns:a16="http://schemas.microsoft.com/office/drawing/2014/main" id="{9432006E-30BF-D253-1FCD-1983AEF15B65}"/>
              </a:ext>
            </a:extLst>
          </p:cNvPr>
          <p:cNvSpPr>
            <a:spLocks noGrp="1"/>
          </p:cNvSpPr>
          <p:nvPr>
            <p:ph idx="1"/>
          </p:nvPr>
        </p:nvSpPr>
        <p:spPr/>
        <p:txBody>
          <a:bodyPr>
            <a:normAutofit/>
          </a:bodyPr>
          <a:lstStyle/>
          <a:p>
            <a:pPr>
              <a:lnSpc>
                <a:spcPct val="130000"/>
              </a:lnSpc>
              <a:buFont typeface="Arial" panose="020B0604020202020204" pitchFamily="34" charset="0"/>
              <a:buChar char="•"/>
            </a:pPr>
            <a:r>
              <a:rPr lang="en-US" b="0" i="0" u="none" strike="noStrike" dirty="0">
                <a:solidFill>
                  <a:schemeClr val="tx1">
                    <a:lumMod val="65000"/>
                    <a:lumOff val="35000"/>
                  </a:schemeClr>
                </a:solidFill>
                <a:effectLst/>
              </a:rPr>
              <a:t> Also known as dermatoscopy or epiluminescence microscopy </a:t>
            </a:r>
            <a:endParaRPr lang="en-US" dirty="0">
              <a:solidFill>
                <a:schemeClr val="tx1">
                  <a:lumMod val="65000"/>
                  <a:lumOff val="35000"/>
                </a:schemeClr>
              </a:solidFill>
            </a:endParaRPr>
          </a:p>
          <a:p>
            <a:pPr>
              <a:lnSpc>
                <a:spcPct val="130000"/>
              </a:lnSpc>
              <a:buFont typeface="Arial" panose="020B0604020202020204" pitchFamily="34" charset="0"/>
              <a:buChar char="•"/>
            </a:pPr>
            <a:r>
              <a:rPr lang="en-US" dirty="0">
                <a:solidFill>
                  <a:schemeClr val="tx1">
                    <a:lumMod val="65000"/>
                    <a:lumOff val="35000"/>
                  </a:schemeClr>
                </a:solidFill>
              </a:rPr>
              <a:t>The principle of dermoscopy is transillumination of a lesion to study it with high magnification to visualize subtle features </a:t>
            </a:r>
          </a:p>
          <a:p>
            <a:pPr>
              <a:lnSpc>
                <a:spcPct val="130000"/>
              </a:lnSpc>
              <a:buFont typeface="Arial" panose="020B0604020202020204" pitchFamily="34" charset="0"/>
              <a:buChar char="•"/>
            </a:pPr>
            <a:r>
              <a:rPr lang="en-US" dirty="0">
                <a:solidFill>
                  <a:schemeClr val="tx1">
                    <a:lumMod val="65000"/>
                    <a:lumOff val="35000"/>
                  </a:schemeClr>
                </a:solidFill>
              </a:rPr>
              <a:t>Better view - 10x magnification</a:t>
            </a:r>
          </a:p>
          <a:p>
            <a:pPr>
              <a:buFont typeface="Arial" panose="020B0604020202020204" pitchFamily="34" charset="0"/>
              <a:buChar char="•"/>
            </a:pPr>
            <a:r>
              <a:rPr lang="en-US" dirty="0">
                <a:solidFill>
                  <a:schemeClr val="tx1">
                    <a:lumMod val="65000"/>
                    <a:lumOff val="35000"/>
                  </a:schemeClr>
                </a:solidFill>
              </a:rPr>
              <a:t>Different views: polarized (penetration) and non polarized (surface details)</a:t>
            </a:r>
          </a:p>
          <a:p>
            <a:endParaRPr lang="en-US" dirty="0"/>
          </a:p>
        </p:txBody>
      </p:sp>
      <p:sp>
        <p:nvSpPr>
          <p:cNvPr id="4" name="Rectangle 3">
            <a:extLst>
              <a:ext uri="{FF2B5EF4-FFF2-40B4-BE49-F238E27FC236}">
                <a16:creationId xmlns:a16="http://schemas.microsoft.com/office/drawing/2014/main" id="{0C6C51EA-FB5B-404F-7E56-D0B19767F0F6}"/>
              </a:ext>
            </a:extLst>
          </p:cNvPr>
          <p:cNvSpPr/>
          <p:nvPr/>
        </p:nvSpPr>
        <p:spPr>
          <a:xfrm>
            <a:off x="864015" y="4488224"/>
            <a:ext cx="9683677"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It is more than magnification!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451994CF-5630-2C7E-DB31-21C4B6145051}"/>
              </a:ext>
            </a:extLst>
          </p:cNvPr>
          <p:cNvSpPr/>
          <p:nvPr/>
        </p:nvSpPr>
        <p:spPr>
          <a:xfrm>
            <a:off x="1307253" y="5317158"/>
            <a:ext cx="8961684"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(It allows you to see into the upper dermis!)</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33316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831AC-1D17-E9FA-F345-972189F164D3}"/>
              </a:ext>
            </a:extLst>
          </p:cNvPr>
          <p:cNvSpPr>
            <a:spLocks noGrp="1"/>
          </p:cNvSpPr>
          <p:nvPr>
            <p:ph type="title"/>
          </p:nvPr>
        </p:nvSpPr>
        <p:spPr>
          <a:xfrm>
            <a:off x="7982858" y="639098"/>
            <a:ext cx="3560214" cy="3494790"/>
          </a:xfrm>
        </p:spPr>
        <p:txBody>
          <a:bodyPr vert="horz" lIns="91440" tIns="45720" rIns="91440" bIns="45720" rtlCol="0" anchor="b">
            <a:normAutofit/>
          </a:bodyPr>
          <a:lstStyle/>
          <a:p>
            <a:pPr fontAlgn="base"/>
            <a:br>
              <a:rPr lang="en-US" sz="2400" b="0" i="0" dirty="0">
                <a:solidFill>
                  <a:srgbClr val="333333"/>
                </a:solidFill>
                <a:effectLst/>
                <a:latin typeface="Open Sans" panose="020B0606030504020204" pitchFamily="34" charset="0"/>
              </a:rPr>
            </a:br>
            <a:r>
              <a:rPr lang="en-US" sz="5400" dirty="0">
                <a:solidFill>
                  <a:schemeClr val="tx1">
                    <a:lumMod val="85000"/>
                    <a:lumOff val="15000"/>
                  </a:schemeClr>
                </a:solidFill>
              </a:rPr>
              <a:t>Asymmetry</a:t>
            </a:r>
          </a:p>
        </p:txBody>
      </p:sp>
      <p:pic>
        <p:nvPicPr>
          <p:cNvPr id="4" name="Content Placeholder 3" descr="A collage of several blisters&#10;&#10;Description automatically generated">
            <a:extLst>
              <a:ext uri="{FF2B5EF4-FFF2-40B4-BE49-F238E27FC236}">
                <a16:creationId xmlns:a16="http://schemas.microsoft.com/office/drawing/2014/main" id="{549BFAEF-7615-19C7-3BAB-328F5A8565BD}"/>
              </a:ext>
            </a:extLst>
          </p:cNvPr>
          <p:cNvPicPr>
            <a:picLocks noGrp="1" noChangeAspect="1"/>
          </p:cNvPicPr>
          <p:nvPr>
            <p:ph idx="1"/>
          </p:nvPr>
        </p:nvPicPr>
        <p:blipFill>
          <a:blip r:embed="rId2"/>
          <a:stretch>
            <a:fillRect/>
          </a:stretch>
        </p:blipFill>
        <p:spPr>
          <a:xfrm>
            <a:off x="1008304" y="640081"/>
            <a:ext cx="6163606" cy="5054156"/>
          </a:xfrm>
          <a:prstGeom prst="rect">
            <a:avLst/>
          </a:prstGeom>
        </p:spPr>
      </p:pic>
      <p:cxnSp>
        <p:nvCxnSpPr>
          <p:cNvPr id="15" name="Straight Connector 14">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1D5D3259-7E91-EA42-62B8-9B302AA98773}"/>
              </a:ext>
            </a:extLst>
          </p:cNvPr>
          <p:cNvSpPr txBox="1"/>
          <p:nvPr/>
        </p:nvSpPr>
        <p:spPr>
          <a:xfrm>
            <a:off x="5184628" y="4474741"/>
            <a:ext cx="6097904" cy="1477328"/>
          </a:xfrm>
          <a:prstGeom prst="rect">
            <a:avLst/>
          </a:prstGeom>
          <a:noFill/>
        </p:spPr>
        <p:txBody>
          <a:bodyPr wrap="square">
            <a:spAutoFit/>
          </a:bodyPr>
          <a:lstStyle/>
          <a:p>
            <a:pPr algn="l" fontAlgn="base"/>
            <a:r>
              <a:rPr lang="en-US" b="0" i="0" dirty="0">
                <a:solidFill>
                  <a:srgbClr val="333333"/>
                </a:solidFill>
                <a:effectLst/>
                <a:latin typeface="Open Sans" panose="020B0606030504020204" pitchFamily="34" charset="0"/>
              </a:rPr>
              <a:t>The lesions below demonstrate asymmetry of color or structure in one or two axes. Not all </a:t>
            </a:r>
            <a:r>
              <a:rPr lang="en-US" b="0" i="0" u="none" strike="noStrike" dirty="0">
                <a:solidFill>
                  <a:srgbClr val="333333"/>
                </a:solidFill>
                <a:effectLst/>
                <a:latin typeface="Open Sans" panose="020B0606030504020204" pitchFamily="34" charset="0"/>
              </a:rPr>
              <a:t>asymmetrical</a:t>
            </a:r>
            <a:r>
              <a:rPr lang="en-US" b="0" i="0" dirty="0">
                <a:solidFill>
                  <a:srgbClr val="333333"/>
                </a:solidFill>
                <a:effectLst/>
                <a:latin typeface="Open Sans" panose="020B0606030504020204" pitchFamily="34" charset="0"/>
              </a:rPr>
              <a:t> lesions are </a:t>
            </a:r>
            <a:r>
              <a:rPr lang="en-US" b="0" i="0" u="none" strike="noStrike" dirty="0">
                <a:solidFill>
                  <a:srgbClr val="333333"/>
                </a:solidFill>
                <a:effectLst/>
                <a:latin typeface="Open Sans" panose="020B0606030504020204" pitchFamily="34" charset="0"/>
              </a:rPr>
              <a:t>malignant</a:t>
            </a:r>
            <a:r>
              <a:rPr lang="en-US" b="0" i="0" dirty="0">
                <a:solidFill>
                  <a:srgbClr val="333333"/>
                </a:solidFill>
                <a:effectLst/>
                <a:latin typeface="Open Sans" panose="020B0606030504020204" pitchFamily="34" charset="0"/>
              </a:rPr>
              <a:t>.</a:t>
            </a:r>
          </a:p>
          <a:p>
            <a:br>
              <a:rPr lang="en-US" dirty="0"/>
            </a:br>
            <a:endParaRPr lang="en-US" dirty="0"/>
          </a:p>
        </p:txBody>
      </p:sp>
      <p:sp>
        <p:nvSpPr>
          <p:cNvPr id="3" name="TextBox 2">
            <a:extLst>
              <a:ext uri="{FF2B5EF4-FFF2-40B4-BE49-F238E27FC236}">
                <a16:creationId xmlns:a16="http://schemas.microsoft.com/office/drawing/2014/main" id="{4C0E6B85-A0CA-1A1F-32FD-DACFAE64DFC0}"/>
              </a:ext>
            </a:extLst>
          </p:cNvPr>
          <p:cNvSpPr txBox="1"/>
          <p:nvPr/>
        </p:nvSpPr>
        <p:spPr>
          <a:xfrm>
            <a:off x="10530866" y="5966350"/>
            <a:ext cx="1427771" cy="292388"/>
          </a:xfrm>
          <a:prstGeom prst="rect">
            <a:avLst/>
          </a:prstGeom>
          <a:noFill/>
        </p:spPr>
        <p:txBody>
          <a:bodyPr wrap="square">
            <a:spAutoFit/>
          </a:bodyPr>
          <a:lstStyle/>
          <a:p>
            <a:r>
              <a:rPr lang="en-US" sz="1300" dirty="0">
                <a:latin typeface="Open Sans" panose="020B0606030504020204" pitchFamily="34" charset="0"/>
                <a:ea typeface="Open Sans" panose="020B0606030504020204" pitchFamily="34" charset="0"/>
                <a:cs typeface="Open Sans" panose="020B0606030504020204" pitchFamily="34" charset="0"/>
              </a:rPr>
              <a:t>DermNet 2008</a:t>
            </a:r>
          </a:p>
        </p:txBody>
      </p:sp>
    </p:spTree>
    <p:extLst>
      <p:ext uri="{BB962C8B-B14F-4D97-AF65-F5344CB8AC3E}">
        <p14:creationId xmlns:p14="http://schemas.microsoft.com/office/powerpoint/2010/main" val="2796212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1CCA9-49E2-95FA-1A49-914A93BED168}"/>
              </a:ext>
            </a:extLst>
          </p:cNvPr>
          <p:cNvSpPr>
            <a:spLocks noGrp="1"/>
          </p:cNvSpPr>
          <p:nvPr>
            <p:ph type="title"/>
          </p:nvPr>
        </p:nvSpPr>
        <p:spPr/>
        <p:txBody>
          <a:bodyPr/>
          <a:lstStyle/>
          <a:p>
            <a:r>
              <a:rPr lang="en-US" dirty="0"/>
              <a:t>Patterns of Pigment</a:t>
            </a:r>
            <a:br>
              <a:rPr lang="en-US" dirty="0"/>
            </a:br>
            <a:r>
              <a:rPr lang="en-US" dirty="0"/>
              <a:t>Typical Pigment Network</a:t>
            </a:r>
          </a:p>
        </p:txBody>
      </p:sp>
      <p:pic>
        <p:nvPicPr>
          <p:cNvPr id="4" name="Picture 3">
            <a:extLst>
              <a:ext uri="{FF2B5EF4-FFF2-40B4-BE49-F238E27FC236}">
                <a16:creationId xmlns:a16="http://schemas.microsoft.com/office/drawing/2014/main" id="{543F4A13-EC16-EC4F-093C-1D04B6D3CFF7}"/>
              </a:ext>
            </a:extLst>
          </p:cNvPr>
          <p:cNvPicPr>
            <a:picLocks noChangeAspect="1"/>
          </p:cNvPicPr>
          <p:nvPr/>
        </p:nvPicPr>
        <p:blipFill>
          <a:blip r:embed="rId2"/>
          <a:stretch>
            <a:fillRect/>
          </a:stretch>
        </p:blipFill>
        <p:spPr>
          <a:xfrm>
            <a:off x="209511" y="2382165"/>
            <a:ext cx="5159850" cy="3559686"/>
          </a:xfrm>
          <a:prstGeom prst="rect">
            <a:avLst/>
          </a:prstGeom>
        </p:spPr>
      </p:pic>
      <p:pic>
        <p:nvPicPr>
          <p:cNvPr id="6" name="Picture 5">
            <a:extLst>
              <a:ext uri="{FF2B5EF4-FFF2-40B4-BE49-F238E27FC236}">
                <a16:creationId xmlns:a16="http://schemas.microsoft.com/office/drawing/2014/main" id="{94CD2FF1-B307-A6CB-0620-E256E7711392}"/>
              </a:ext>
            </a:extLst>
          </p:cNvPr>
          <p:cNvPicPr>
            <a:picLocks noChangeAspect="1"/>
          </p:cNvPicPr>
          <p:nvPr/>
        </p:nvPicPr>
        <p:blipFill>
          <a:blip r:embed="rId3"/>
          <a:stretch>
            <a:fillRect/>
          </a:stretch>
        </p:blipFill>
        <p:spPr>
          <a:xfrm>
            <a:off x="5370509" y="2132900"/>
            <a:ext cx="3115110" cy="4058216"/>
          </a:xfrm>
          <a:prstGeom prst="rect">
            <a:avLst/>
          </a:prstGeom>
        </p:spPr>
      </p:pic>
      <p:pic>
        <p:nvPicPr>
          <p:cNvPr id="8" name="Picture 7">
            <a:extLst>
              <a:ext uri="{FF2B5EF4-FFF2-40B4-BE49-F238E27FC236}">
                <a16:creationId xmlns:a16="http://schemas.microsoft.com/office/drawing/2014/main" id="{DA909671-73EB-7CE2-23EE-5EAF5146798C}"/>
              </a:ext>
            </a:extLst>
          </p:cNvPr>
          <p:cNvPicPr>
            <a:picLocks noChangeAspect="1"/>
          </p:cNvPicPr>
          <p:nvPr/>
        </p:nvPicPr>
        <p:blipFill>
          <a:blip r:embed="rId4"/>
          <a:stretch>
            <a:fillRect/>
          </a:stretch>
        </p:blipFill>
        <p:spPr>
          <a:xfrm>
            <a:off x="8410216" y="147371"/>
            <a:ext cx="3380190" cy="2510104"/>
          </a:xfrm>
          <a:prstGeom prst="rect">
            <a:avLst/>
          </a:prstGeom>
        </p:spPr>
      </p:pic>
      <p:sp>
        <p:nvSpPr>
          <p:cNvPr id="9" name="Rectangle 8">
            <a:extLst>
              <a:ext uri="{FF2B5EF4-FFF2-40B4-BE49-F238E27FC236}">
                <a16:creationId xmlns:a16="http://schemas.microsoft.com/office/drawing/2014/main" id="{E0F532A3-6F60-A8F2-71F8-C542B730EC36}"/>
              </a:ext>
            </a:extLst>
          </p:cNvPr>
          <p:cNvSpPr/>
          <p:nvPr/>
        </p:nvSpPr>
        <p:spPr>
          <a:xfrm>
            <a:off x="1255207" y="5804874"/>
            <a:ext cx="3635354"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Holes are dermal papillae</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85871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62D36-390A-E61C-A249-9A2470697E63}"/>
              </a:ext>
            </a:extLst>
          </p:cNvPr>
          <p:cNvSpPr>
            <a:spLocks noGrp="1"/>
          </p:cNvSpPr>
          <p:nvPr>
            <p:ph type="title"/>
          </p:nvPr>
        </p:nvSpPr>
        <p:spPr/>
        <p:txBody>
          <a:bodyPr/>
          <a:lstStyle/>
          <a:p>
            <a:r>
              <a:rPr lang="en-US" dirty="0"/>
              <a:t>Patterns of Pigment</a:t>
            </a:r>
            <a:br>
              <a:rPr lang="en-US" dirty="0"/>
            </a:br>
            <a:r>
              <a:rPr lang="en-US" dirty="0"/>
              <a:t>Atypical Pigment Network</a:t>
            </a:r>
          </a:p>
        </p:txBody>
      </p:sp>
      <p:pic>
        <p:nvPicPr>
          <p:cNvPr id="4" name="Picture 3">
            <a:extLst>
              <a:ext uri="{FF2B5EF4-FFF2-40B4-BE49-F238E27FC236}">
                <a16:creationId xmlns:a16="http://schemas.microsoft.com/office/drawing/2014/main" id="{AE84F9B9-E076-77B0-9CFB-054647EAD4E4}"/>
              </a:ext>
            </a:extLst>
          </p:cNvPr>
          <p:cNvPicPr>
            <a:picLocks noChangeAspect="1"/>
          </p:cNvPicPr>
          <p:nvPr/>
        </p:nvPicPr>
        <p:blipFill>
          <a:blip r:embed="rId2"/>
          <a:stretch>
            <a:fillRect/>
          </a:stretch>
        </p:blipFill>
        <p:spPr>
          <a:xfrm>
            <a:off x="1622865" y="2161844"/>
            <a:ext cx="2801736" cy="3886531"/>
          </a:xfrm>
          <a:prstGeom prst="rect">
            <a:avLst/>
          </a:prstGeom>
        </p:spPr>
      </p:pic>
      <p:pic>
        <p:nvPicPr>
          <p:cNvPr id="6" name="Picture 5">
            <a:extLst>
              <a:ext uri="{FF2B5EF4-FFF2-40B4-BE49-F238E27FC236}">
                <a16:creationId xmlns:a16="http://schemas.microsoft.com/office/drawing/2014/main" id="{6F66B81F-C0F3-97B6-2CF8-9B3F01071260}"/>
              </a:ext>
            </a:extLst>
          </p:cNvPr>
          <p:cNvPicPr>
            <a:picLocks noChangeAspect="1"/>
          </p:cNvPicPr>
          <p:nvPr/>
        </p:nvPicPr>
        <p:blipFill>
          <a:blip r:embed="rId3"/>
          <a:stretch>
            <a:fillRect/>
          </a:stretch>
        </p:blipFill>
        <p:spPr>
          <a:xfrm>
            <a:off x="4819199" y="2452950"/>
            <a:ext cx="6458851" cy="3801005"/>
          </a:xfrm>
          <a:prstGeom prst="rect">
            <a:avLst/>
          </a:prstGeom>
        </p:spPr>
      </p:pic>
      <p:pic>
        <p:nvPicPr>
          <p:cNvPr id="8" name="Picture 7">
            <a:extLst>
              <a:ext uri="{FF2B5EF4-FFF2-40B4-BE49-F238E27FC236}">
                <a16:creationId xmlns:a16="http://schemas.microsoft.com/office/drawing/2014/main" id="{17E36BF2-403E-23C9-F50E-2144F64F023F}"/>
              </a:ext>
            </a:extLst>
          </p:cNvPr>
          <p:cNvPicPr>
            <a:picLocks noChangeAspect="1"/>
          </p:cNvPicPr>
          <p:nvPr/>
        </p:nvPicPr>
        <p:blipFill>
          <a:blip r:embed="rId4"/>
          <a:stretch>
            <a:fillRect/>
          </a:stretch>
        </p:blipFill>
        <p:spPr>
          <a:xfrm>
            <a:off x="8660275" y="0"/>
            <a:ext cx="3384450" cy="2452950"/>
          </a:xfrm>
          <a:prstGeom prst="rect">
            <a:avLst/>
          </a:prstGeom>
        </p:spPr>
      </p:pic>
    </p:spTree>
    <p:extLst>
      <p:ext uri="{BB962C8B-B14F-4D97-AF65-F5344CB8AC3E}">
        <p14:creationId xmlns:p14="http://schemas.microsoft.com/office/powerpoint/2010/main" val="2175684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7A62-B9CC-C29A-18B5-7243D4FD7263}"/>
              </a:ext>
            </a:extLst>
          </p:cNvPr>
          <p:cNvSpPr>
            <a:spLocks noGrp="1"/>
          </p:cNvSpPr>
          <p:nvPr>
            <p:ph type="title"/>
          </p:nvPr>
        </p:nvSpPr>
        <p:spPr/>
        <p:txBody>
          <a:bodyPr/>
          <a:lstStyle/>
          <a:p>
            <a:r>
              <a:rPr lang="en-US" dirty="0" err="1"/>
              <a:t>Pseudonetwork</a:t>
            </a:r>
            <a:r>
              <a:rPr lang="en-US" dirty="0"/>
              <a:t> on Face (Benign Nevus)</a:t>
            </a:r>
          </a:p>
        </p:txBody>
      </p:sp>
      <p:pic>
        <p:nvPicPr>
          <p:cNvPr id="4" name="Picture 3">
            <a:extLst>
              <a:ext uri="{FF2B5EF4-FFF2-40B4-BE49-F238E27FC236}">
                <a16:creationId xmlns:a16="http://schemas.microsoft.com/office/drawing/2014/main" id="{3291323C-6583-76E8-96A0-389028675212}"/>
              </a:ext>
            </a:extLst>
          </p:cNvPr>
          <p:cNvPicPr>
            <a:picLocks noChangeAspect="1"/>
          </p:cNvPicPr>
          <p:nvPr/>
        </p:nvPicPr>
        <p:blipFill>
          <a:blip r:embed="rId2"/>
          <a:stretch>
            <a:fillRect/>
          </a:stretch>
        </p:blipFill>
        <p:spPr>
          <a:xfrm>
            <a:off x="903842" y="2747668"/>
            <a:ext cx="4773511" cy="3100682"/>
          </a:xfrm>
          <a:prstGeom prst="rect">
            <a:avLst/>
          </a:prstGeom>
        </p:spPr>
      </p:pic>
      <p:pic>
        <p:nvPicPr>
          <p:cNvPr id="6" name="Picture 5">
            <a:extLst>
              <a:ext uri="{FF2B5EF4-FFF2-40B4-BE49-F238E27FC236}">
                <a16:creationId xmlns:a16="http://schemas.microsoft.com/office/drawing/2014/main" id="{84C2EBBC-CCCE-7780-8DCD-FE38F813676F}"/>
              </a:ext>
            </a:extLst>
          </p:cNvPr>
          <p:cNvPicPr>
            <a:picLocks noChangeAspect="1"/>
          </p:cNvPicPr>
          <p:nvPr/>
        </p:nvPicPr>
        <p:blipFill>
          <a:blip r:embed="rId3"/>
          <a:stretch>
            <a:fillRect/>
          </a:stretch>
        </p:blipFill>
        <p:spPr>
          <a:xfrm>
            <a:off x="6029664" y="2872483"/>
            <a:ext cx="5126016" cy="3257729"/>
          </a:xfrm>
          <a:prstGeom prst="rect">
            <a:avLst/>
          </a:prstGeom>
        </p:spPr>
      </p:pic>
      <p:sp>
        <p:nvSpPr>
          <p:cNvPr id="7" name="Rectangle 6">
            <a:extLst>
              <a:ext uri="{FF2B5EF4-FFF2-40B4-BE49-F238E27FC236}">
                <a16:creationId xmlns:a16="http://schemas.microsoft.com/office/drawing/2014/main" id="{9BFFF03C-84D6-8A19-0A05-9173C083C97C}"/>
              </a:ext>
            </a:extLst>
          </p:cNvPr>
          <p:cNvSpPr/>
          <p:nvPr/>
        </p:nvSpPr>
        <p:spPr>
          <a:xfrm>
            <a:off x="1097280" y="5848350"/>
            <a:ext cx="4163191"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Holes are follicle or gland openings</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2A6E8F6D-CC80-74A5-431A-4E03B1F28F08}"/>
              </a:ext>
            </a:extLst>
          </p:cNvPr>
          <p:cNvPicPr>
            <a:picLocks noChangeAspect="1"/>
          </p:cNvPicPr>
          <p:nvPr/>
        </p:nvPicPr>
        <p:blipFill>
          <a:blip r:embed="rId4"/>
          <a:stretch>
            <a:fillRect/>
          </a:stretch>
        </p:blipFill>
        <p:spPr>
          <a:xfrm>
            <a:off x="7706815" y="1916235"/>
            <a:ext cx="4134083" cy="1912496"/>
          </a:xfrm>
          <a:prstGeom prst="rect">
            <a:avLst/>
          </a:prstGeom>
        </p:spPr>
      </p:pic>
    </p:spTree>
    <p:extLst>
      <p:ext uri="{BB962C8B-B14F-4D97-AF65-F5344CB8AC3E}">
        <p14:creationId xmlns:p14="http://schemas.microsoft.com/office/powerpoint/2010/main" val="3093543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C3C3EF-D725-A9AB-C841-50A0C805F1DE}"/>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Network</a:t>
            </a:r>
          </a:p>
        </p:txBody>
      </p:sp>
      <p:pic>
        <p:nvPicPr>
          <p:cNvPr id="4" name="Content Placeholder 3">
            <a:extLst>
              <a:ext uri="{FF2B5EF4-FFF2-40B4-BE49-F238E27FC236}">
                <a16:creationId xmlns:a16="http://schemas.microsoft.com/office/drawing/2014/main" id="{793A610A-B994-009F-AE71-7A4041327E0E}"/>
              </a:ext>
            </a:extLst>
          </p:cNvPr>
          <p:cNvPicPr>
            <a:picLocks noGrp="1" noChangeAspect="1"/>
          </p:cNvPicPr>
          <p:nvPr>
            <p:ph idx="1"/>
          </p:nvPr>
        </p:nvPicPr>
        <p:blipFill>
          <a:blip r:embed="rId2"/>
          <a:stretch>
            <a:fillRect/>
          </a:stretch>
        </p:blipFill>
        <p:spPr>
          <a:xfrm>
            <a:off x="1017671" y="640081"/>
            <a:ext cx="6144872" cy="5054156"/>
          </a:xfrm>
          <a:prstGeom prst="rect">
            <a:avLst/>
          </a:prstGeom>
        </p:spPr>
      </p:pic>
      <p:cxnSp>
        <p:nvCxnSpPr>
          <p:cNvPr id="15" name="Straight Connector 14">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0395B129-C334-ABC4-6A8D-B585257D5AE4}"/>
              </a:ext>
            </a:extLst>
          </p:cNvPr>
          <p:cNvSpPr txBox="1"/>
          <p:nvPr/>
        </p:nvSpPr>
        <p:spPr>
          <a:xfrm>
            <a:off x="5920158" y="4865204"/>
            <a:ext cx="6096000" cy="646331"/>
          </a:xfrm>
          <a:prstGeom prst="rect">
            <a:avLst/>
          </a:prstGeom>
          <a:noFill/>
        </p:spPr>
        <p:txBody>
          <a:bodyPr wrap="square">
            <a:spAutoFit/>
          </a:bodyPr>
          <a:lstStyle/>
          <a:p>
            <a:r>
              <a:rPr lang="en-US" b="0" i="0" dirty="0">
                <a:solidFill>
                  <a:srgbClr val="333333"/>
                </a:solidFill>
                <a:effectLst/>
                <a:latin typeface="Open Sans" panose="020B0606030504020204" pitchFamily="34" charset="0"/>
              </a:rPr>
              <a:t>The following lesions are considered to have typical pigment network.</a:t>
            </a:r>
            <a:endParaRPr lang="en-US" dirty="0"/>
          </a:p>
        </p:txBody>
      </p:sp>
      <p:sp>
        <p:nvSpPr>
          <p:cNvPr id="3" name="TextBox 2">
            <a:extLst>
              <a:ext uri="{FF2B5EF4-FFF2-40B4-BE49-F238E27FC236}">
                <a16:creationId xmlns:a16="http://schemas.microsoft.com/office/drawing/2014/main" id="{0DFF02FF-3955-FD20-F3D4-0EDC7B4FEA3D}"/>
              </a:ext>
            </a:extLst>
          </p:cNvPr>
          <p:cNvSpPr txBox="1"/>
          <p:nvPr/>
        </p:nvSpPr>
        <p:spPr>
          <a:xfrm>
            <a:off x="10530866" y="5966350"/>
            <a:ext cx="1427771" cy="292388"/>
          </a:xfrm>
          <a:prstGeom prst="rect">
            <a:avLst/>
          </a:prstGeom>
          <a:noFill/>
        </p:spPr>
        <p:txBody>
          <a:bodyPr wrap="square">
            <a:spAutoFit/>
          </a:bodyPr>
          <a:lstStyle/>
          <a:p>
            <a:r>
              <a:rPr lang="en-US" sz="1300" dirty="0">
                <a:latin typeface="Open Sans" panose="020B0606030504020204" pitchFamily="34" charset="0"/>
                <a:ea typeface="Open Sans" panose="020B0606030504020204" pitchFamily="34" charset="0"/>
                <a:cs typeface="Open Sans" panose="020B0606030504020204" pitchFamily="34" charset="0"/>
              </a:rPr>
              <a:t>DermNet 2008</a:t>
            </a:r>
          </a:p>
        </p:txBody>
      </p:sp>
    </p:spTree>
    <p:extLst>
      <p:ext uri="{BB962C8B-B14F-4D97-AF65-F5344CB8AC3E}">
        <p14:creationId xmlns:p14="http://schemas.microsoft.com/office/powerpoint/2010/main" val="2362735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9D5921-292D-A4CD-57F9-C4A43CEA5D05}"/>
              </a:ext>
            </a:extLst>
          </p:cNvPr>
          <p:cNvSpPr>
            <a:spLocks noGrp="1"/>
          </p:cNvSpPr>
          <p:nvPr>
            <p:ph type="title"/>
          </p:nvPr>
        </p:nvSpPr>
        <p:spPr>
          <a:xfrm>
            <a:off x="7997372" y="639098"/>
            <a:ext cx="3904342" cy="3494790"/>
          </a:xfrm>
        </p:spPr>
        <p:txBody>
          <a:bodyPr vert="horz" lIns="91440" tIns="45720" rIns="91440" bIns="45720" rtlCol="0" anchor="b">
            <a:normAutofit fontScale="90000"/>
          </a:bodyPr>
          <a:lstStyle/>
          <a:p>
            <a:r>
              <a:rPr lang="en-US" sz="4400" dirty="0">
                <a:solidFill>
                  <a:schemeClr val="tx1">
                    <a:lumMod val="85000"/>
                    <a:lumOff val="15000"/>
                  </a:schemeClr>
                </a:solidFill>
              </a:rPr>
              <a:t>Irregular pigment network: black arrows to broadened network, asterisk to streaming</a:t>
            </a:r>
            <a:endParaRPr lang="en-US" sz="5400" dirty="0">
              <a:solidFill>
                <a:schemeClr val="tx1">
                  <a:lumMod val="85000"/>
                  <a:lumOff val="15000"/>
                </a:schemeClr>
              </a:solidFill>
            </a:endParaRPr>
          </a:p>
        </p:txBody>
      </p:sp>
      <p:pic>
        <p:nvPicPr>
          <p:cNvPr id="4" name="Content Placeholder 3" descr="A collage of skin diseases&#10;&#10;Description automatically generated">
            <a:extLst>
              <a:ext uri="{FF2B5EF4-FFF2-40B4-BE49-F238E27FC236}">
                <a16:creationId xmlns:a16="http://schemas.microsoft.com/office/drawing/2014/main" id="{D805DF5B-DCCB-44C2-6DA2-125A91C72077}"/>
              </a:ext>
            </a:extLst>
          </p:cNvPr>
          <p:cNvPicPr>
            <a:picLocks noGrp="1" noChangeAspect="1"/>
          </p:cNvPicPr>
          <p:nvPr>
            <p:ph idx="1"/>
          </p:nvPr>
        </p:nvPicPr>
        <p:blipFill>
          <a:blip r:embed="rId2"/>
          <a:srcRect r="9512"/>
          <a:stretch/>
        </p:blipFill>
        <p:spPr>
          <a:xfrm>
            <a:off x="901364" y="669109"/>
            <a:ext cx="5770899" cy="5054156"/>
          </a:xfrm>
          <a:prstGeom prst="rect">
            <a:avLst/>
          </a:prstGeom>
        </p:spPr>
      </p:pic>
      <p:cxnSp>
        <p:nvCxnSpPr>
          <p:cNvPr id="15" name="Straight Connector 14">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BA73205C-C143-A40E-FADF-29083938FE5C}"/>
              </a:ext>
            </a:extLst>
          </p:cNvPr>
          <p:cNvSpPr txBox="1"/>
          <p:nvPr/>
        </p:nvSpPr>
        <p:spPr>
          <a:xfrm>
            <a:off x="5504577" y="4519120"/>
            <a:ext cx="6096000" cy="1477328"/>
          </a:xfrm>
          <a:prstGeom prst="rect">
            <a:avLst/>
          </a:prstGeom>
          <a:noFill/>
        </p:spPr>
        <p:txBody>
          <a:bodyPr wrap="square">
            <a:spAutoFit/>
          </a:bodyPr>
          <a:lstStyle/>
          <a:p>
            <a:r>
              <a:rPr lang="en-US" b="0" i="0" dirty="0">
                <a:solidFill>
                  <a:srgbClr val="333333"/>
                </a:solidFill>
                <a:effectLst/>
                <a:latin typeface="Open Sans" panose="020B0606030504020204" pitchFamily="34" charset="0"/>
              </a:rPr>
              <a:t>The lesions below have atypical pigment network, with irregular holes and thick lines (broadened network). Streaming or pseudopods would also be considered atypical. Not all lesions with atypical network prove to be malignant.</a:t>
            </a:r>
            <a:endParaRPr lang="en-US" dirty="0"/>
          </a:p>
        </p:txBody>
      </p:sp>
      <p:sp>
        <p:nvSpPr>
          <p:cNvPr id="3" name="TextBox 2">
            <a:extLst>
              <a:ext uri="{FF2B5EF4-FFF2-40B4-BE49-F238E27FC236}">
                <a16:creationId xmlns:a16="http://schemas.microsoft.com/office/drawing/2014/main" id="{6A16A83F-CB51-5650-3F2F-5A5525741958}"/>
              </a:ext>
            </a:extLst>
          </p:cNvPr>
          <p:cNvSpPr txBox="1"/>
          <p:nvPr/>
        </p:nvSpPr>
        <p:spPr>
          <a:xfrm>
            <a:off x="10530866" y="5966350"/>
            <a:ext cx="1427771" cy="292388"/>
          </a:xfrm>
          <a:prstGeom prst="rect">
            <a:avLst/>
          </a:prstGeom>
          <a:noFill/>
        </p:spPr>
        <p:txBody>
          <a:bodyPr wrap="square">
            <a:spAutoFit/>
          </a:bodyPr>
          <a:lstStyle/>
          <a:p>
            <a:r>
              <a:rPr lang="en-US" sz="1300" dirty="0">
                <a:latin typeface="Open Sans" panose="020B0606030504020204" pitchFamily="34" charset="0"/>
                <a:ea typeface="Open Sans" panose="020B0606030504020204" pitchFamily="34" charset="0"/>
                <a:cs typeface="Open Sans" panose="020B0606030504020204" pitchFamily="34" charset="0"/>
              </a:rPr>
              <a:t>DermNet 2008</a:t>
            </a:r>
          </a:p>
        </p:txBody>
      </p:sp>
    </p:spTree>
    <p:extLst>
      <p:ext uri="{BB962C8B-B14F-4D97-AF65-F5344CB8AC3E}">
        <p14:creationId xmlns:p14="http://schemas.microsoft.com/office/powerpoint/2010/main" val="3904120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E75F8FC7-2268-462F-AFF6-A4A975C34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CB433-10CA-EC8F-1DA6-E3B85D88AC71}"/>
              </a:ext>
            </a:extLst>
          </p:cNvPr>
          <p:cNvSpPr>
            <a:spLocks noGrp="1"/>
          </p:cNvSpPr>
          <p:nvPr>
            <p:ph type="title"/>
          </p:nvPr>
        </p:nvSpPr>
        <p:spPr>
          <a:xfrm>
            <a:off x="6738013" y="639098"/>
            <a:ext cx="4813072" cy="3571186"/>
          </a:xfrm>
        </p:spPr>
        <p:txBody>
          <a:bodyPr vert="horz" lIns="91440" tIns="45720" rIns="91440" bIns="45720" rtlCol="0" anchor="b">
            <a:normAutofit/>
          </a:bodyPr>
          <a:lstStyle/>
          <a:p>
            <a:r>
              <a:rPr lang="en-US" sz="5000" dirty="0">
                <a:solidFill>
                  <a:schemeClr val="tx1">
                    <a:lumMod val="85000"/>
                    <a:lumOff val="15000"/>
                  </a:schemeClr>
                </a:solidFill>
              </a:rPr>
              <a:t>Blue-White Structures</a:t>
            </a:r>
          </a:p>
        </p:txBody>
      </p:sp>
      <p:pic>
        <p:nvPicPr>
          <p:cNvPr id="4" name="Content Placeholder 3" descr="A close-up of several skin diseases&#10;&#10;Description automatically generated">
            <a:extLst>
              <a:ext uri="{FF2B5EF4-FFF2-40B4-BE49-F238E27FC236}">
                <a16:creationId xmlns:a16="http://schemas.microsoft.com/office/drawing/2014/main" id="{4FB816AF-BC2A-F44E-A4C4-4AAF08287F98}"/>
              </a:ext>
            </a:extLst>
          </p:cNvPr>
          <p:cNvPicPr>
            <a:picLocks noGrp="1" noChangeAspect="1"/>
          </p:cNvPicPr>
          <p:nvPr>
            <p:ph idx="1"/>
          </p:nvPr>
        </p:nvPicPr>
        <p:blipFill rotWithShape="1">
          <a:blip r:embed="rId2"/>
          <a:srcRect l="6289" r="5094"/>
          <a:stretch/>
        </p:blipFill>
        <p:spPr>
          <a:xfrm>
            <a:off x="633999" y="640081"/>
            <a:ext cx="5462001" cy="5054156"/>
          </a:xfrm>
          <a:prstGeom prst="rect">
            <a:avLst/>
          </a:prstGeom>
        </p:spPr>
      </p:pic>
      <p:cxnSp>
        <p:nvCxnSpPr>
          <p:cNvPr id="15" name="Straight Connector 14">
            <a:extLst>
              <a:ext uri="{FF2B5EF4-FFF2-40B4-BE49-F238E27FC236}">
                <a16:creationId xmlns:a16="http://schemas.microsoft.com/office/drawing/2014/main" id="{BEF45B32-FB97-49CC-B778-CA7CF87BE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58549" y="4371149"/>
            <a:ext cx="4572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EE051E9-6C07-4FBB-B4F7-EDF8DDEA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64AE2CD5-AB11-9246-0DAE-278E76AB1577}"/>
              </a:ext>
            </a:extLst>
          </p:cNvPr>
          <p:cNvSpPr txBox="1"/>
          <p:nvPr/>
        </p:nvSpPr>
        <p:spPr>
          <a:xfrm>
            <a:off x="4987178" y="4635607"/>
            <a:ext cx="6096000" cy="1477328"/>
          </a:xfrm>
          <a:prstGeom prst="rect">
            <a:avLst/>
          </a:prstGeom>
          <a:noFill/>
        </p:spPr>
        <p:txBody>
          <a:bodyPr wrap="square">
            <a:spAutoFit/>
          </a:bodyPr>
          <a:lstStyle/>
          <a:p>
            <a:r>
              <a:rPr lang="en-US" b="0" i="0" u="none" strike="noStrike" dirty="0">
                <a:solidFill>
                  <a:srgbClr val="333333"/>
                </a:solidFill>
                <a:effectLst/>
                <a:latin typeface="Open Sans" panose="020B0606030504020204" pitchFamily="34" charset="0"/>
              </a:rPr>
              <a:t>Blue-white structures can refer to any type of blue and/or white color, i.e. combination of blue-white veil and regression structures, as shown in the following pictures. The color can be subtle. Not all lesions with blue-white structures are malignant.</a:t>
            </a:r>
            <a:endParaRPr lang="en-US" dirty="0"/>
          </a:p>
        </p:txBody>
      </p:sp>
      <p:sp>
        <p:nvSpPr>
          <p:cNvPr id="3" name="TextBox 2">
            <a:extLst>
              <a:ext uri="{FF2B5EF4-FFF2-40B4-BE49-F238E27FC236}">
                <a16:creationId xmlns:a16="http://schemas.microsoft.com/office/drawing/2014/main" id="{62DB1006-D71C-6636-BBE7-17B8C5DBC6EC}"/>
              </a:ext>
            </a:extLst>
          </p:cNvPr>
          <p:cNvSpPr txBox="1"/>
          <p:nvPr/>
        </p:nvSpPr>
        <p:spPr>
          <a:xfrm>
            <a:off x="10530866" y="5966350"/>
            <a:ext cx="1427771" cy="292388"/>
          </a:xfrm>
          <a:prstGeom prst="rect">
            <a:avLst/>
          </a:prstGeom>
          <a:noFill/>
        </p:spPr>
        <p:txBody>
          <a:bodyPr wrap="square">
            <a:spAutoFit/>
          </a:bodyPr>
          <a:lstStyle/>
          <a:p>
            <a:r>
              <a:rPr lang="en-US" sz="1300" dirty="0">
                <a:latin typeface="Open Sans" panose="020B0606030504020204" pitchFamily="34" charset="0"/>
                <a:ea typeface="Open Sans" panose="020B0606030504020204" pitchFamily="34" charset="0"/>
                <a:cs typeface="Open Sans" panose="020B0606030504020204" pitchFamily="34" charset="0"/>
              </a:rPr>
              <a:t>DermNet 2008</a:t>
            </a:r>
          </a:p>
        </p:txBody>
      </p:sp>
    </p:spTree>
    <p:extLst>
      <p:ext uri="{BB962C8B-B14F-4D97-AF65-F5344CB8AC3E}">
        <p14:creationId xmlns:p14="http://schemas.microsoft.com/office/powerpoint/2010/main" val="402127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231E-DDDA-8660-07CC-FD46E596BBF9}"/>
              </a:ext>
            </a:extLst>
          </p:cNvPr>
          <p:cNvSpPr>
            <a:spLocks noGrp="1"/>
          </p:cNvSpPr>
          <p:nvPr>
            <p:ph type="title"/>
          </p:nvPr>
        </p:nvSpPr>
        <p:spPr/>
        <p:txBody>
          <a:bodyPr/>
          <a:lstStyle/>
          <a:p>
            <a:r>
              <a:rPr lang="en-US" sz="5000" dirty="0">
                <a:solidFill>
                  <a:schemeClr val="tx1">
                    <a:lumMod val="85000"/>
                    <a:lumOff val="15000"/>
                  </a:schemeClr>
                </a:solidFill>
              </a:rPr>
              <a:t>2-Step Dermoscopy Algorithm </a:t>
            </a:r>
          </a:p>
        </p:txBody>
      </p:sp>
      <p:pic>
        <p:nvPicPr>
          <p:cNvPr id="1026" name="Picture 2">
            <a:extLst>
              <a:ext uri="{FF2B5EF4-FFF2-40B4-BE49-F238E27FC236}">
                <a16:creationId xmlns:a16="http://schemas.microsoft.com/office/drawing/2014/main" id="{D5997648-7EC3-CF13-2516-D16C6CD8FD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7429" y="1984839"/>
            <a:ext cx="7055984" cy="38643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CB0F1E-8D1C-6664-00E2-231113D83AFA}"/>
              </a:ext>
            </a:extLst>
          </p:cNvPr>
          <p:cNvSpPr txBox="1"/>
          <p:nvPr/>
        </p:nvSpPr>
        <p:spPr>
          <a:xfrm>
            <a:off x="4760685" y="5925066"/>
            <a:ext cx="6096000" cy="307777"/>
          </a:xfrm>
          <a:prstGeom prst="rect">
            <a:avLst/>
          </a:prstGeom>
          <a:noFill/>
        </p:spPr>
        <p:txBody>
          <a:bodyPr wrap="square">
            <a:spAutoFit/>
          </a:bodyPr>
          <a:lstStyle/>
          <a:p>
            <a:r>
              <a:rPr lang="en-US" sz="1400" b="0" i="0" u="none" strike="noStrike" dirty="0">
                <a:solidFill>
                  <a:srgbClr val="09142A"/>
                </a:solidFill>
                <a:effectLst/>
              </a:rPr>
              <a:t>Copyright © Ashfaq A. </a:t>
            </a:r>
            <a:r>
              <a:rPr lang="en-US" sz="1400" b="0" i="0" u="none" strike="noStrike" dirty="0" err="1">
                <a:solidFill>
                  <a:srgbClr val="09142A"/>
                </a:solidFill>
                <a:effectLst/>
              </a:rPr>
              <a:t>Marghoob</a:t>
            </a:r>
            <a:r>
              <a:rPr lang="en-US" sz="1400" b="0" i="0" u="none" strike="noStrike" dirty="0">
                <a:solidFill>
                  <a:srgbClr val="09142A"/>
                </a:solidFill>
                <a:effectLst/>
              </a:rPr>
              <a:t>, MD, and Natalia </a:t>
            </a:r>
            <a:r>
              <a:rPr lang="en-US" sz="1400" b="0" i="0" u="none" strike="noStrike" dirty="0" err="1">
                <a:solidFill>
                  <a:srgbClr val="09142A"/>
                </a:solidFill>
                <a:effectLst/>
              </a:rPr>
              <a:t>Jaimes</a:t>
            </a:r>
            <a:r>
              <a:rPr lang="en-US" sz="1400" b="0" i="0" u="none" strike="noStrike" dirty="0">
                <a:solidFill>
                  <a:srgbClr val="09142A"/>
                </a:solidFill>
                <a:effectLst/>
              </a:rPr>
              <a:t>, MD</a:t>
            </a:r>
            <a:endParaRPr lang="en-US" sz="1400" dirty="0"/>
          </a:p>
        </p:txBody>
      </p:sp>
      <p:sp>
        <p:nvSpPr>
          <p:cNvPr id="7" name="TextBox 6">
            <a:extLst>
              <a:ext uri="{FF2B5EF4-FFF2-40B4-BE49-F238E27FC236}">
                <a16:creationId xmlns:a16="http://schemas.microsoft.com/office/drawing/2014/main" id="{62A9BAE3-CB0B-16F7-5782-9DB4610B2709}"/>
              </a:ext>
            </a:extLst>
          </p:cNvPr>
          <p:cNvSpPr txBox="1"/>
          <p:nvPr/>
        </p:nvSpPr>
        <p:spPr>
          <a:xfrm>
            <a:off x="9990591" y="5960299"/>
            <a:ext cx="6096000" cy="292388"/>
          </a:xfrm>
          <a:prstGeom prst="rect">
            <a:avLst/>
          </a:prstGeom>
          <a:noFill/>
        </p:spPr>
        <p:txBody>
          <a:bodyPr wrap="square">
            <a:spAutoFit/>
          </a:bodyPr>
          <a:lstStyle/>
          <a:p>
            <a:r>
              <a:rPr lang="en-US" sz="1300" b="0" i="0" u="none" strike="noStrike"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b="0" i="0" u="none" strike="noStrike" dirty="0">
                <a:effectLst/>
                <a:latin typeface="Open Sans" panose="020B0606030504020204" pitchFamily="34" charset="0"/>
                <a:ea typeface="Open Sans" panose="020B0606030504020204" pitchFamily="34" charset="0"/>
                <a:cs typeface="Open Sans" panose="020B0606030504020204" pitchFamily="34" charset="0"/>
              </a:rPr>
              <a:t> et al 2013</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9300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8C07-59DD-B101-2884-88D6C8EE591E}"/>
              </a:ext>
            </a:extLst>
          </p:cNvPr>
          <p:cNvSpPr>
            <a:spLocks noGrp="1"/>
          </p:cNvSpPr>
          <p:nvPr>
            <p:ph type="title"/>
          </p:nvPr>
        </p:nvSpPr>
        <p:spPr/>
        <p:txBody>
          <a:bodyPr/>
          <a:lstStyle/>
          <a:p>
            <a:r>
              <a:rPr lang="en-US" b="0" i="0" u="none" strike="noStrike" dirty="0">
                <a:solidFill>
                  <a:srgbClr val="09142A"/>
                </a:solidFill>
                <a:effectLst/>
                <a:latin typeface="Roboto" panose="02000000000000000000" pitchFamily="2" charset="0"/>
              </a:rPr>
              <a:t>Common structures visualized in melanocytic lesions</a:t>
            </a:r>
            <a:endParaRPr lang="en-US" dirty="0"/>
          </a:p>
        </p:txBody>
      </p:sp>
      <p:sp>
        <p:nvSpPr>
          <p:cNvPr id="3" name="Content Placeholder 2">
            <a:extLst>
              <a:ext uri="{FF2B5EF4-FFF2-40B4-BE49-F238E27FC236}">
                <a16:creationId xmlns:a16="http://schemas.microsoft.com/office/drawing/2014/main" id="{D84AFEC3-5EB7-32CE-A3A6-90907A1C6895}"/>
              </a:ext>
            </a:extLst>
          </p:cNvPr>
          <p:cNvSpPr>
            <a:spLocks noGrp="1"/>
          </p:cNvSpPr>
          <p:nvPr>
            <p:ph idx="1"/>
          </p:nvPr>
        </p:nvSpPr>
        <p:spPr/>
        <p:txBody>
          <a:bodyPr>
            <a:normAutofit/>
          </a:bodyPr>
          <a:lstStyle/>
          <a:p>
            <a:pPr marL="0" indent="0">
              <a:buNone/>
            </a:pPr>
            <a:r>
              <a:rPr lang="en-US" dirty="0"/>
              <a:t>Dermoscopic criteria</a:t>
            </a:r>
          </a:p>
          <a:p>
            <a:pPr>
              <a:buFont typeface="Arial" panose="020B0604020202020204" pitchFamily="34" charset="0"/>
              <a:buChar char="•"/>
            </a:pPr>
            <a:r>
              <a:rPr lang="en-US" dirty="0"/>
              <a:t>Pigment network</a:t>
            </a:r>
          </a:p>
          <a:p>
            <a:pPr>
              <a:buFont typeface="Arial" panose="020B0604020202020204" pitchFamily="34" charset="0"/>
              <a:buChar char="•"/>
            </a:pPr>
            <a:r>
              <a:rPr lang="en-US" dirty="0"/>
              <a:t>Negative pigment network</a:t>
            </a:r>
          </a:p>
          <a:p>
            <a:pPr>
              <a:buFont typeface="Arial" panose="020B0604020202020204" pitchFamily="34" charset="0"/>
              <a:buChar char="•"/>
            </a:pPr>
            <a:r>
              <a:rPr lang="en-US" dirty="0"/>
              <a:t>Aggregated globules</a:t>
            </a:r>
          </a:p>
          <a:p>
            <a:pPr>
              <a:buFont typeface="Arial" panose="020B0604020202020204" pitchFamily="34" charset="0"/>
              <a:buChar char="•"/>
            </a:pPr>
            <a:r>
              <a:rPr lang="en-US" dirty="0"/>
              <a:t>Streaks (pseudopods and radial streaming)</a:t>
            </a:r>
          </a:p>
          <a:p>
            <a:pPr>
              <a:buFont typeface="Arial" panose="020B0604020202020204" pitchFamily="34" charset="0"/>
              <a:buChar char="•"/>
            </a:pPr>
            <a:r>
              <a:rPr lang="en-US" dirty="0"/>
              <a:t>Homogeneous blue pigmentation</a:t>
            </a:r>
          </a:p>
          <a:p>
            <a:pPr>
              <a:buFont typeface="Arial" panose="020B0604020202020204" pitchFamily="34" charset="0"/>
              <a:buChar char="•"/>
            </a:pPr>
            <a:r>
              <a:rPr lang="en-US" dirty="0" err="1"/>
              <a:t>Pseudonetwork</a:t>
            </a:r>
            <a:r>
              <a:rPr lang="en-US" dirty="0"/>
              <a:t> (facial skin) Parallel pigment pattern (acral lesions on palms and soles)</a:t>
            </a:r>
          </a:p>
        </p:txBody>
      </p:sp>
      <p:sp>
        <p:nvSpPr>
          <p:cNvPr id="5" name="TextBox 4">
            <a:extLst>
              <a:ext uri="{FF2B5EF4-FFF2-40B4-BE49-F238E27FC236}">
                <a16:creationId xmlns:a16="http://schemas.microsoft.com/office/drawing/2014/main" id="{86908BBB-0B34-785D-1A0A-0C2BB2744B0F}"/>
              </a:ext>
            </a:extLst>
          </p:cNvPr>
          <p:cNvSpPr txBox="1"/>
          <p:nvPr/>
        </p:nvSpPr>
        <p:spPr>
          <a:xfrm>
            <a:off x="9786937" y="5851734"/>
            <a:ext cx="3831545" cy="292388"/>
          </a:xfrm>
          <a:prstGeom prst="rect">
            <a:avLst/>
          </a:prstGeom>
          <a:noFill/>
        </p:spPr>
        <p:txBody>
          <a:bodyPr wrap="square">
            <a:spAutoFit/>
          </a:bodyPr>
          <a:lstStyle/>
          <a:p>
            <a:r>
              <a:rPr lang="en-US" sz="1300" b="0" i="0" u="none" strike="noStrike"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b="0" i="0" u="none" strike="noStrike" dirty="0">
                <a:effectLst/>
                <a:latin typeface="Open Sans" panose="020B0606030504020204" pitchFamily="34" charset="0"/>
                <a:ea typeface="Open Sans" panose="020B0606030504020204" pitchFamily="34" charset="0"/>
                <a:cs typeface="Open Sans" panose="020B0606030504020204" pitchFamily="34" charset="0"/>
              </a:rPr>
              <a:t> et al 2013</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59440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57" name="Straight Connector 205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59" name="Rectangle 2058">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B91FFFD0-3CF8-6CFF-A229-66AFE37BBB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9310" y="135330"/>
            <a:ext cx="4904111" cy="6130140"/>
          </a:xfrm>
          <a:prstGeom prst="rect">
            <a:avLst/>
          </a:prstGeom>
          <a:noFill/>
          <a:extLst>
            <a:ext uri="{909E8E84-426E-40DD-AFC4-6F175D3DCCD1}">
              <a14:hiddenFill xmlns:a14="http://schemas.microsoft.com/office/drawing/2010/main">
                <a:solidFill>
                  <a:srgbClr val="FFFFFF"/>
                </a:solidFill>
              </a14:hiddenFill>
            </a:ext>
          </a:extLst>
        </p:spPr>
      </p:pic>
      <p:cxnSp>
        <p:nvCxnSpPr>
          <p:cNvPr id="2061" name="Straight Connector 2060">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63" name="Rectangle 2062">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932922C2-1FBC-734A-5760-4DBA43C46B12}"/>
              </a:ext>
            </a:extLst>
          </p:cNvPr>
          <p:cNvSpPr txBox="1"/>
          <p:nvPr/>
        </p:nvSpPr>
        <p:spPr>
          <a:xfrm>
            <a:off x="5402731" y="416363"/>
            <a:ext cx="6096000" cy="5570756"/>
          </a:xfrm>
          <a:prstGeom prst="rect">
            <a:avLst/>
          </a:prstGeom>
          <a:noFill/>
        </p:spPr>
        <p:txBody>
          <a:bodyPr wrap="square">
            <a:spAutoFit/>
          </a:bodyPr>
          <a:lstStyle/>
          <a:p>
            <a:pPr algn="l"/>
            <a:r>
              <a:rPr lang="en-US" b="1" i="0" u="none" strike="noStrike" dirty="0">
                <a:solidFill>
                  <a:srgbClr val="09142A"/>
                </a:solidFill>
                <a:effectLst/>
              </a:rPr>
              <a:t>Dermoscopic structures in melanocytic lesions. </a:t>
            </a:r>
            <a:r>
              <a:rPr lang="en-US" b="0" i="0" u="none" strike="noStrike" dirty="0">
                <a:solidFill>
                  <a:srgbClr val="09142A"/>
                </a:solidFill>
                <a:effectLst/>
              </a:rPr>
              <a:t>Column A shows a schematic of the </a:t>
            </a:r>
            <a:r>
              <a:rPr lang="en-US" b="0" i="0" u="none" strike="noStrike" dirty="0" err="1">
                <a:solidFill>
                  <a:srgbClr val="09142A"/>
                </a:solidFill>
                <a:effectLst/>
              </a:rPr>
              <a:t>dermoscopic</a:t>
            </a:r>
            <a:r>
              <a:rPr lang="en-US" b="0" i="0" u="none" strike="noStrike" dirty="0">
                <a:solidFill>
                  <a:srgbClr val="09142A"/>
                </a:solidFill>
                <a:effectLst/>
              </a:rPr>
              <a:t> structure, and columns B and C show a benign and malignant example, displaying the specific structure. (1A) Pigment network schematic. (1B) Regular pigment network in a melanocytic nevus. (1C) Atypical pigment network in a melanoma. (2A) Negative pigment network schematic. (2B) Central and symmetric negative pigment network in a melanocytic nevus (combined Spitz nevi). (2C) Negative pigment network in a melanoma. (3A) Aggregated globules schematic. (3B) Aggregated globules in a melanocytic nevus. (3C) Atypical globules and atypical pigment network in a melanoma. (4A) Streaks schematic. (4B) Streaks (pseudopods) in a Spitz nevus (benign). (4C) Atypical streaks in a melanoma. (5A) Homogeneous blue pigmentation schematic. (5B) Homogeneous blue pigmentation in a blue nevi. (5C) Homogeneous blue pigmentation with heterogeneous hues present focally in a melanoma.</a:t>
            </a:r>
          </a:p>
          <a:p>
            <a:pPr algn="l"/>
            <a:r>
              <a:rPr lang="en-US" sz="1400" b="0" i="0" u="none" strike="noStrike" dirty="0">
                <a:solidFill>
                  <a:srgbClr val="09142A"/>
                </a:solidFill>
                <a:effectLst/>
              </a:rPr>
              <a:t>Copyright © Ashfaq A. </a:t>
            </a:r>
            <a:r>
              <a:rPr lang="en-US" sz="1400" b="0" i="0" u="none" strike="noStrike" dirty="0" err="1">
                <a:solidFill>
                  <a:srgbClr val="09142A"/>
                </a:solidFill>
                <a:effectLst/>
              </a:rPr>
              <a:t>Marghoob</a:t>
            </a:r>
            <a:r>
              <a:rPr lang="en-US" sz="1400" b="0" i="0" u="none" strike="noStrike" dirty="0">
                <a:solidFill>
                  <a:srgbClr val="09142A"/>
                </a:solidFill>
                <a:effectLst/>
              </a:rPr>
              <a:t>, MD, and Natalia </a:t>
            </a:r>
            <a:r>
              <a:rPr lang="en-US" sz="1400" b="0" i="0" u="none" strike="noStrike" dirty="0" err="1">
                <a:solidFill>
                  <a:srgbClr val="09142A"/>
                </a:solidFill>
                <a:effectLst/>
              </a:rPr>
              <a:t>Jaimes</a:t>
            </a:r>
            <a:r>
              <a:rPr lang="en-US" sz="1400" b="0" i="0" u="none" strike="noStrike" dirty="0">
                <a:solidFill>
                  <a:srgbClr val="09142A"/>
                </a:solidFill>
                <a:effectLst/>
              </a:rPr>
              <a:t>, MD.</a:t>
            </a:r>
          </a:p>
        </p:txBody>
      </p:sp>
      <p:sp>
        <p:nvSpPr>
          <p:cNvPr id="7" name="TextBox 6">
            <a:extLst>
              <a:ext uri="{FF2B5EF4-FFF2-40B4-BE49-F238E27FC236}">
                <a16:creationId xmlns:a16="http://schemas.microsoft.com/office/drawing/2014/main" id="{0987873E-2970-1E77-2068-2A0F25C248D1}"/>
              </a:ext>
            </a:extLst>
          </p:cNvPr>
          <p:cNvSpPr txBox="1"/>
          <p:nvPr/>
        </p:nvSpPr>
        <p:spPr>
          <a:xfrm>
            <a:off x="10300042" y="5951906"/>
            <a:ext cx="6096000" cy="292388"/>
          </a:xfrm>
          <a:prstGeom prst="rect">
            <a:avLst/>
          </a:prstGeom>
          <a:noFill/>
        </p:spPr>
        <p:txBody>
          <a:bodyPr wrap="square">
            <a:spAutoFit/>
          </a:bodyPr>
          <a:lstStyle/>
          <a:p>
            <a:r>
              <a:rPr lang="en-US" sz="1300" b="0" i="0" u="none" strike="noStrike"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b="0" i="0" u="none" strike="noStrike" dirty="0">
                <a:effectLst/>
                <a:latin typeface="Open Sans" panose="020B0606030504020204" pitchFamily="34" charset="0"/>
                <a:ea typeface="Open Sans" panose="020B0606030504020204" pitchFamily="34" charset="0"/>
                <a:cs typeface="Open Sans" panose="020B0606030504020204" pitchFamily="34" charset="0"/>
              </a:rPr>
              <a:t> et al 2013</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51143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9F0AA-C0B3-0D19-6244-56B27C415CA9}"/>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Non-polarized vs. polarized</a:t>
            </a:r>
          </a:p>
        </p:txBody>
      </p:sp>
      <p:pic>
        <p:nvPicPr>
          <p:cNvPr id="4" name="Content Placeholder 3">
            <a:extLst>
              <a:ext uri="{FF2B5EF4-FFF2-40B4-BE49-F238E27FC236}">
                <a16:creationId xmlns:a16="http://schemas.microsoft.com/office/drawing/2014/main" id="{DFB47361-1040-D7B5-96E7-E602248FFC26}"/>
              </a:ext>
            </a:extLst>
          </p:cNvPr>
          <p:cNvPicPr>
            <a:picLocks noGrp="1" noChangeAspect="1"/>
          </p:cNvPicPr>
          <p:nvPr>
            <p:ph idx="1"/>
          </p:nvPr>
        </p:nvPicPr>
        <p:blipFill>
          <a:blip r:embed="rId2"/>
          <a:stretch>
            <a:fillRect/>
          </a:stretch>
        </p:blipFill>
        <p:spPr>
          <a:xfrm>
            <a:off x="941100" y="640081"/>
            <a:ext cx="6298014" cy="5054156"/>
          </a:xfrm>
          <a:prstGeom prst="rect">
            <a:avLst/>
          </a:prstGeom>
        </p:spPr>
      </p:pic>
      <p:cxnSp>
        <p:nvCxnSpPr>
          <p:cNvPr id="20" name="Straight Connector 19">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4F3F4019-7E7D-071B-3EA7-EC80C9C1C464}"/>
              </a:ext>
            </a:extLst>
          </p:cNvPr>
          <p:cNvSpPr txBox="1"/>
          <p:nvPr/>
        </p:nvSpPr>
        <p:spPr>
          <a:xfrm>
            <a:off x="3629025" y="4914900"/>
            <a:ext cx="1417311" cy="369332"/>
          </a:xfrm>
          <a:prstGeom prst="rect">
            <a:avLst/>
          </a:prstGeom>
          <a:noFill/>
        </p:spPr>
        <p:txBody>
          <a:bodyPr wrap="none" rtlCol="0">
            <a:spAutoFit/>
          </a:bodyPr>
          <a:lstStyle/>
          <a:p>
            <a:r>
              <a:rPr lang="en-US" dirty="0">
                <a:highlight>
                  <a:srgbClr val="FFFF00"/>
                </a:highlight>
              </a:rPr>
              <a:t>Hypodermis</a:t>
            </a:r>
          </a:p>
        </p:txBody>
      </p:sp>
      <p:sp>
        <p:nvSpPr>
          <p:cNvPr id="6" name="TextBox 5">
            <a:extLst>
              <a:ext uri="{FF2B5EF4-FFF2-40B4-BE49-F238E27FC236}">
                <a16:creationId xmlns:a16="http://schemas.microsoft.com/office/drawing/2014/main" id="{2C11DB4E-F1CA-3CD6-D24E-8A4A31301A4E}"/>
              </a:ext>
            </a:extLst>
          </p:cNvPr>
          <p:cNvSpPr txBox="1"/>
          <p:nvPr/>
        </p:nvSpPr>
        <p:spPr>
          <a:xfrm>
            <a:off x="4114800" y="2171700"/>
            <a:ext cx="1200906" cy="369332"/>
          </a:xfrm>
          <a:prstGeom prst="rect">
            <a:avLst/>
          </a:prstGeom>
          <a:noFill/>
        </p:spPr>
        <p:txBody>
          <a:bodyPr wrap="none" rtlCol="0">
            <a:spAutoFit/>
          </a:bodyPr>
          <a:lstStyle/>
          <a:p>
            <a:r>
              <a:rPr lang="en-US" dirty="0">
                <a:highlight>
                  <a:srgbClr val="FFFF00"/>
                </a:highlight>
              </a:rPr>
              <a:t>Epidermis</a:t>
            </a:r>
          </a:p>
        </p:txBody>
      </p:sp>
      <p:sp>
        <p:nvSpPr>
          <p:cNvPr id="7" name="TextBox 6">
            <a:extLst>
              <a:ext uri="{FF2B5EF4-FFF2-40B4-BE49-F238E27FC236}">
                <a16:creationId xmlns:a16="http://schemas.microsoft.com/office/drawing/2014/main" id="{73B03D48-0D37-65A9-1FC8-6007F662376C}"/>
              </a:ext>
            </a:extLst>
          </p:cNvPr>
          <p:cNvSpPr txBox="1"/>
          <p:nvPr/>
        </p:nvSpPr>
        <p:spPr>
          <a:xfrm>
            <a:off x="3471863" y="3771900"/>
            <a:ext cx="1867563" cy="369332"/>
          </a:xfrm>
          <a:prstGeom prst="rect">
            <a:avLst/>
          </a:prstGeom>
          <a:noFill/>
        </p:spPr>
        <p:txBody>
          <a:bodyPr wrap="none" rtlCol="0">
            <a:spAutoFit/>
          </a:bodyPr>
          <a:lstStyle/>
          <a:p>
            <a:r>
              <a:rPr lang="en-US" dirty="0">
                <a:highlight>
                  <a:srgbClr val="FFFF00"/>
                </a:highlight>
              </a:rPr>
              <a:t>Reticular Dermis</a:t>
            </a:r>
          </a:p>
        </p:txBody>
      </p:sp>
      <p:sp>
        <p:nvSpPr>
          <p:cNvPr id="10" name="TextBox 9">
            <a:extLst>
              <a:ext uri="{FF2B5EF4-FFF2-40B4-BE49-F238E27FC236}">
                <a16:creationId xmlns:a16="http://schemas.microsoft.com/office/drawing/2014/main" id="{74FEA73B-BB45-1773-F710-847EE6237E3D}"/>
              </a:ext>
            </a:extLst>
          </p:cNvPr>
          <p:cNvSpPr txBox="1"/>
          <p:nvPr/>
        </p:nvSpPr>
        <p:spPr>
          <a:xfrm>
            <a:off x="5339426" y="3028950"/>
            <a:ext cx="1837683" cy="369332"/>
          </a:xfrm>
          <a:prstGeom prst="rect">
            <a:avLst/>
          </a:prstGeom>
          <a:noFill/>
        </p:spPr>
        <p:txBody>
          <a:bodyPr wrap="none" rtlCol="0">
            <a:spAutoFit/>
          </a:bodyPr>
          <a:lstStyle/>
          <a:p>
            <a:r>
              <a:rPr lang="en-US" dirty="0">
                <a:highlight>
                  <a:srgbClr val="FFFF00"/>
                </a:highlight>
              </a:rPr>
              <a:t>Papillary Dermis</a:t>
            </a:r>
          </a:p>
        </p:txBody>
      </p:sp>
    </p:spTree>
    <p:extLst>
      <p:ext uri="{BB962C8B-B14F-4D97-AF65-F5344CB8AC3E}">
        <p14:creationId xmlns:p14="http://schemas.microsoft.com/office/powerpoint/2010/main" val="2602889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D362-A69C-6D1B-8E20-6B731384661D}"/>
              </a:ext>
            </a:extLst>
          </p:cNvPr>
          <p:cNvSpPr>
            <a:spLocks noGrp="1"/>
          </p:cNvSpPr>
          <p:nvPr>
            <p:ph type="title"/>
          </p:nvPr>
        </p:nvSpPr>
        <p:spPr/>
        <p:txBody>
          <a:bodyPr/>
          <a:lstStyle/>
          <a:p>
            <a:r>
              <a:rPr lang="en-US" b="0" i="0" u="none" strike="noStrike" dirty="0">
                <a:solidFill>
                  <a:srgbClr val="09142A"/>
                </a:solidFill>
                <a:effectLst/>
                <a:latin typeface="Roboto" panose="02000000000000000000" pitchFamily="2" charset="0"/>
              </a:rPr>
              <a:t>Dermoscopic patterns of BENIGN melanocytic nevi</a:t>
            </a:r>
            <a:endParaRPr lang="en-US" dirty="0"/>
          </a:p>
        </p:txBody>
      </p:sp>
      <p:pic>
        <p:nvPicPr>
          <p:cNvPr id="3074" name="Picture 2">
            <a:extLst>
              <a:ext uri="{FF2B5EF4-FFF2-40B4-BE49-F238E27FC236}">
                <a16:creationId xmlns:a16="http://schemas.microsoft.com/office/drawing/2014/main" id="{EDB39A57-E854-95FA-1A93-1D607E35A9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91305" y="2104571"/>
            <a:ext cx="6414608" cy="36239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9980B2-E6E1-058F-2262-9749AFEB7EEF}"/>
              </a:ext>
            </a:extLst>
          </p:cNvPr>
          <p:cNvSpPr txBox="1"/>
          <p:nvPr/>
        </p:nvSpPr>
        <p:spPr>
          <a:xfrm>
            <a:off x="2791305" y="5741988"/>
            <a:ext cx="6096000" cy="846386"/>
          </a:xfrm>
          <a:prstGeom prst="rect">
            <a:avLst/>
          </a:prstGeom>
          <a:noFill/>
        </p:spPr>
        <p:txBody>
          <a:bodyPr wrap="square">
            <a:spAutoFit/>
          </a:bodyPr>
          <a:lstStyle/>
          <a:p>
            <a:r>
              <a:rPr lang="en-US" sz="1300" dirty="0">
                <a:effectLst/>
                <a:latin typeface="Open Sans" panose="020B0606030504020204" pitchFamily="34" charset="0"/>
                <a:ea typeface="Open Sans" panose="020B0606030504020204" pitchFamily="34" charset="0"/>
                <a:cs typeface="Open Sans" panose="020B0606030504020204" pitchFamily="34" charset="0"/>
              </a:rPr>
              <a:t>Copyright © Ashfaq A. </a:t>
            </a:r>
            <a:r>
              <a:rPr lang="en-US" sz="1300"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dirty="0">
                <a:effectLst/>
                <a:latin typeface="Open Sans" panose="020B0606030504020204" pitchFamily="34" charset="0"/>
                <a:ea typeface="Open Sans" panose="020B0606030504020204" pitchFamily="34" charset="0"/>
                <a:cs typeface="Open Sans" panose="020B0606030504020204" pitchFamily="34" charset="0"/>
              </a:rPr>
              <a:t>, MD, and Natalia </a:t>
            </a:r>
            <a:r>
              <a:rPr lang="en-US" sz="1300" dirty="0" err="1">
                <a:effectLst/>
                <a:latin typeface="Open Sans" panose="020B0606030504020204" pitchFamily="34" charset="0"/>
                <a:ea typeface="Open Sans" panose="020B0606030504020204" pitchFamily="34" charset="0"/>
                <a:cs typeface="Open Sans" panose="020B0606030504020204" pitchFamily="34" charset="0"/>
              </a:rPr>
              <a:t>Jaimes</a:t>
            </a:r>
            <a:r>
              <a:rPr lang="en-US" sz="1300" dirty="0">
                <a:effectLst/>
                <a:latin typeface="Open Sans" panose="020B0606030504020204" pitchFamily="34" charset="0"/>
                <a:ea typeface="Open Sans" panose="020B0606030504020204" pitchFamily="34" charset="0"/>
                <a:cs typeface="Open Sans" panose="020B0606030504020204" pitchFamily="34" charset="0"/>
              </a:rPr>
              <a:t>, MD.</a:t>
            </a:r>
          </a:p>
          <a:p>
            <a:br>
              <a:rPr lang="en-US" dirty="0">
                <a:effectLst/>
              </a:rPr>
            </a:br>
            <a:endParaRPr lang="en-US" dirty="0">
              <a:effectLst/>
            </a:endParaRPr>
          </a:p>
        </p:txBody>
      </p:sp>
    </p:spTree>
    <p:extLst>
      <p:ext uri="{BB962C8B-B14F-4D97-AF65-F5344CB8AC3E}">
        <p14:creationId xmlns:p14="http://schemas.microsoft.com/office/powerpoint/2010/main" val="1871920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A5EC-0E0A-6F0C-5FC5-EEC99A5C31C2}"/>
              </a:ext>
            </a:extLst>
          </p:cNvPr>
          <p:cNvSpPr>
            <a:spLocks noGrp="1"/>
          </p:cNvSpPr>
          <p:nvPr>
            <p:ph type="title"/>
          </p:nvPr>
        </p:nvSpPr>
        <p:spPr/>
        <p:txBody>
          <a:bodyPr/>
          <a:lstStyle/>
          <a:p>
            <a:r>
              <a:rPr lang="en-US" dirty="0"/>
              <a:t>Ten Melanoma-Specific Structures</a:t>
            </a:r>
          </a:p>
        </p:txBody>
      </p:sp>
      <p:sp>
        <p:nvSpPr>
          <p:cNvPr id="3" name="Content Placeholder 2">
            <a:extLst>
              <a:ext uri="{FF2B5EF4-FFF2-40B4-BE49-F238E27FC236}">
                <a16:creationId xmlns:a16="http://schemas.microsoft.com/office/drawing/2014/main" id="{7F8B1B6E-6B11-6E36-A840-04BDAE81B483}"/>
              </a:ext>
            </a:extLst>
          </p:cNvPr>
          <p:cNvSpPr>
            <a:spLocks noGrp="1"/>
          </p:cNvSpPr>
          <p:nvPr>
            <p:ph idx="1"/>
          </p:nvPr>
        </p:nvSpPr>
        <p:spPr/>
        <p:txBody>
          <a:bodyPr/>
          <a:lstStyle/>
          <a:p>
            <a:r>
              <a:rPr lang="en-US" dirty="0"/>
              <a:t>1. </a:t>
            </a:r>
            <a:r>
              <a:rPr lang="en-US" b="1" dirty="0"/>
              <a:t>Irregular or atypical pigment network-</a:t>
            </a:r>
            <a:r>
              <a:rPr lang="en-US" dirty="0"/>
              <a:t>network with increased variability in the thickness and color of the lines of the network, and increased variability in the size and shape of the holes</a:t>
            </a:r>
          </a:p>
        </p:txBody>
      </p:sp>
      <p:pic>
        <p:nvPicPr>
          <p:cNvPr id="4" name="Picture 3">
            <a:extLst>
              <a:ext uri="{FF2B5EF4-FFF2-40B4-BE49-F238E27FC236}">
                <a16:creationId xmlns:a16="http://schemas.microsoft.com/office/drawing/2014/main" id="{781C05E6-9186-F552-E2CE-6E499BC3B163}"/>
              </a:ext>
            </a:extLst>
          </p:cNvPr>
          <p:cNvPicPr>
            <a:picLocks noChangeAspect="1"/>
          </p:cNvPicPr>
          <p:nvPr/>
        </p:nvPicPr>
        <p:blipFill>
          <a:blip r:embed="rId2"/>
          <a:stretch>
            <a:fillRect/>
          </a:stretch>
        </p:blipFill>
        <p:spPr>
          <a:xfrm>
            <a:off x="885826" y="3149341"/>
            <a:ext cx="3548426" cy="2719752"/>
          </a:xfrm>
          <a:prstGeom prst="rect">
            <a:avLst/>
          </a:prstGeom>
        </p:spPr>
      </p:pic>
      <p:pic>
        <p:nvPicPr>
          <p:cNvPr id="5" name="Picture 4">
            <a:extLst>
              <a:ext uri="{FF2B5EF4-FFF2-40B4-BE49-F238E27FC236}">
                <a16:creationId xmlns:a16="http://schemas.microsoft.com/office/drawing/2014/main" id="{16BAEFB7-EBAB-4C96-B403-FBE4ADEA6FB7}"/>
              </a:ext>
            </a:extLst>
          </p:cNvPr>
          <p:cNvPicPr>
            <a:picLocks noChangeAspect="1"/>
          </p:cNvPicPr>
          <p:nvPr/>
        </p:nvPicPr>
        <p:blipFill>
          <a:blip r:embed="rId3"/>
          <a:stretch>
            <a:fillRect/>
          </a:stretch>
        </p:blipFill>
        <p:spPr>
          <a:xfrm>
            <a:off x="4500494" y="2908270"/>
            <a:ext cx="4305300" cy="3331663"/>
          </a:xfrm>
          <a:prstGeom prst="rect">
            <a:avLst/>
          </a:prstGeom>
        </p:spPr>
      </p:pic>
      <p:sp>
        <p:nvSpPr>
          <p:cNvPr id="7" name="TextBox 6">
            <a:extLst>
              <a:ext uri="{FF2B5EF4-FFF2-40B4-BE49-F238E27FC236}">
                <a16:creationId xmlns:a16="http://schemas.microsoft.com/office/drawing/2014/main" id="{07E9BEF9-04EB-324F-1B7A-B06148496C61}"/>
              </a:ext>
            </a:extLst>
          </p:cNvPr>
          <p:cNvSpPr txBox="1"/>
          <p:nvPr/>
        </p:nvSpPr>
        <p:spPr>
          <a:xfrm>
            <a:off x="9592669" y="5947545"/>
            <a:ext cx="6096000" cy="292388"/>
          </a:xfrm>
          <a:prstGeom prst="rect">
            <a:avLst/>
          </a:prstGeom>
          <a:noFill/>
        </p:spPr>
        <p:txBody>
          <a:bodyPr wrap="square">
            <a:spAutoFit/>
          </a:bodyPr>
          <a:lstStyle/>
          <a:p>
            <a:r>
              <a:rPr lang="en-US" sz="1300" b="0" i="0" u="none" strike="noStrike" dirty="0" err="1">
                <a:effectLst/>
              </a:rPr>
              <a:t>Marghoob</a:t>
            </a:r>
            <a:r>
              <a:rPr lang="en-US" sz="1300" b="0" i="0" u="none" strike="noStrike" dirty="0">
                <a:effectLst/>
              </a:rPr>
              <a:t> et al 2013</a:t>
            </a:r>
            <a:endParaRPr lang="en-US" sz="1300" dirty="0"/>
          </a:p>
        </p:txBody>
      </p:sp>
      <p:pic>
        <p:nvPicPr>
          <p:cNvPr id="8" name="Picture 7">
            <a:extLst>
              <a:ext uri="{FF2B5EF4-FFF2-40B4-BE49-F238E27FC236}">
                <a16:creationId xmlns:a16="http://schemas.microsoft.com/office/drawing/2014/main" id="{A7F5575F-0DA2-66AD-0712-41DB0BF4410F}"/>
              </a:ext>
            </a:extLst>
          </p:cNvPr>
          <p:cNvPicPr>
            <a:picLocks noChangeAspect="1"/>
          </p:cNvPicPr>
          <p:nvPr/>
        </p:nvPicPr>
        <p:blipFill>
          <a:blip r:embed="rId4"/>
          <a:stretch>
            <a:fillRect/>
          </a:stretch>
        </p:blipFill>
        <p:spPr>
          <a:xfrm>
            <a:off x="8768556" y="2794604"/>
            <a:ext cx="3364661" cy="2525336"/>
          </a:xfrm>
          <a:prstGeom prst="rect">
            <a:avLst/>
          </a:prstGeom>
        </p:spPr>
      </p:pic>
    </p:spTree>
    <p:extLst>
      <p:ext uri="{BB962C8B-B14F-4D97-AF65-F5344CB8AC3E}">
        <p14:creationId xmlns:p14="http://schemas.microsoft.com/office/powerpoint/2010/main" val="3442233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DE1A4-F242-BC15-066C-589A48EF7D4B}"/>
              </a:ext>
            </a:extLst>
          </p:cNvPr>
          <p:cNvSpPr>
            <a:spLocks noGrp="1"/>
          </p:cNvSpPr>
          <p:nvPr>
            <p:ph type="title"/>
          </p:nvPr>
        </p:nvSpPr>
        <p:spPr/>
        <p:txBody>
          <a:bodyPr/>
          <a:lstStyle/>
          <a:p>
            <a:r>
              <a:rPr lang="en-US" dirty="0"/>
              <a:t>Ten Melanoma-Specific Structures</a:t>
            </a:r>
          </a:p>
        </p:txBody>
      </p:sp>
      <p:sp>
        <p:nvSpPr>
          <p:cNvPr id="3" name="Content Placeholder 2">
            <a:extLst>
              <a:ext uri="{FF2B5EF4-FFF2-40B4-BE49-F238E27FC236}">
                <a16:creationId xmlns:a16="http://schemas.microsoft.com/office/drawing/2014/main" id="{31AB0DFF-2D0E-BD53-E79B-C5DB25C18B7D}"/>
              </a:ext>
            </a:extLst>
          </p:cNvPr>
          <p:cNvSpPr>
            <a:spLocks noGrp="1"/>
          </p:cNvSpPr>
          <p:nvPr>
            <p:ph idx="1"/>
          </p:nvPr>
        </p:nvSpPr>
        <p:spPr/>
        <p:txBody>
          <a:bodyPr/>
          <a:lstStyle/>
          <a:p>
            <a:r>
              <a:rPr lang="en-US" dirty="0"/>
              <a:t>2. </a:t>
            </a:r>
            <a:r>
              <a:rPr lang="en-US" b="1" dirty="0"/>
              <a:t>Negative pigment network-</a:t>
            </a:r>
            <a:r>
              <a:rPr lang="en-US" dirty="0"/>
              <a:t>Serpiginous</a:t>
            </a:r>
            <a:r>
              <a:rPr lang="en-US" b="1" dirty="0"/>
              <a:t> </a:t>
            </a:r>
            <a:r>
              <a:rPr lang="en-US" dirty="0"/>
              <a:t>interconnecting hypopigmented lines that surround irregularly shaped pigmented structures resembling elongated curvilinear globules</a:t>
            </a:r>
          </a:p>
        </p:txBody>
      </p:sp>
      <p:pic>
        <p:nvPicPr>
          <p:cNvPr id="6" name="Picture 5">
            <a:extLst>
              <a:ext uri="{FF2B5EF4-FFF2-40B4-BE49-F238E27FC236}">
                <a16:creationId xmlns:a16="http://schemas.microsoft.com/office/drawing/2014/main" id="{35C55152-8EF3-F0E0-A42C-0C962D0D1D60}"/>
              </a:ext>
            </a:extLst>
          </p:cNvPr>
          <p:cNvPicPr>
            <a:picLocks noChangeAspect="1"/>
          </p:cNvPicPr>
          <p:nvPr/>
        </p:nvPicPr>
        <p:blipFill>
          <a:blip r:embed="rId2"/>
          <a:stretch>
            <a:fillRect/>
          </a:stretch>
        </p:blipFill>
        <p:spPr>
          <a:xfrm>
            <a:off x="771467" y="3429000"/>
            <a:ext cx="2846225" cy="2186734"/>
          </a:xfrm>
          <a:prstGeom prst="rect">
            <a:avLst/>
          </a:prstGeom>
        </p:spPr>
      </p:pic>
      <p:sp>
        <p:nvSpPr>
          <p:cNvPr id="8" name="TextBox 7">
            <a:extLst>
              <a:ext uri="{FF2B5EF4-FFF2-40B4-BE49-F238E27FC236}">
                <a16:creationId xmlns:a16="http://schemas.microsoft.com/office/drawing/2014/main" id="{9ACEAACA-8BF2-5EC7-8F26-DE0320A5F9EB}"/>
              </a:ext>
            </a:extLst>
          </p:cNvPr>
          <p:cNvSpPr txBox="1"/>
          <p:nvPr/>
        </p:nvSpPr>
        <p:spPr>
          <a:xfrm>
            <a:off x="8624913" y="6093739"/>
            <a:ext cx="6096000" cy="292388"/>
          </a:xfrm>
          <a:prstGeom prst="rect">
            <a:avLst/>
          </a:prstGeom>
          <a:noFill/>
        </p:spPr>
        <p:txBody>
          <a:bodyPr wrap="square">
            <a:spAutoFit/>
          </a:bodyPr>
          <a:lstStyle/>
          <a:p>
            <a:r>
              <a:rPr lang="en-US" sz="1300" b="0" i="0" u="none" strike="noStrike" dirty="0" err="1">
                <a:effectLst/>
              </a:rPr>
              <a:t>Marghoob</a:t>
            </a:r>
            <a:r>
              <a:rPr lang="en-US" sz="1300" b="0" i="0" u="none" strike="noStrike" dirty="0">
                <a:effectLst/>
              </a:rPr>
              <a:t> et al 2013 &amp; DermNet 2008</a:t>
            </a:r>
            <a:endParaRPr lang="en-US" sz="1300" dirty="0"/>
          </a:p>
        </p:txBody>
      </p:sp>
      <p:pic>
        <p:nvPicPr>
          <p:cNvPr id="4102" name="Picture 6" descr="Melanoma">
            <a:extLst>
              <a:ext uri="{FF2B5EF4-FFF2-40B4-BE49-F238E27FC236}">
                <a16:creationId xmlns:a16="http://schemas.microsoft.com/office/drawing/2014/main" id="{FF12ACD8-463C-E644-CC48-13652176E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352" y="3084443"/>
            <a:ext cx="4309901" cy="3232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56C58F9-2943-7916-4562-810A78F832D7}"/>
              </a:ext>
            </a:extLst>
          </p:cNvPr>
          <p:cNvPicPr>
            <a:picLocks noChangeAspect="1"/>
          </p:cNvPicPr>
          <p:nvPr/>
        </p:nvPicPr>
        <p:blipFill>
          <a:blip r:embed="rId4"/>
          <a:stretch>
            <a:fillRect/>
          </a:stretch>
        </p:blipFill>
        <p:spPr>
          <a:xfrm>
            <a:off x="7905964" y="2920322"/>
            <a:ext cx="3620005" cy="2286319"/>
          </a:xfrm>
          <a:prstGeom prst="rect">
            <a:avLst/>
          </a:prstGeom>
        </p:spPr>
      </p:pic>
    </p:spTree>
    <p:extLst>
      <p:ext uri="{BB962C8B-B14F-4D97-AF65-F5344CB8AC3E}">
        <p14:creationId xmlns:p14="http://schemas.microsoft.com/office/powerpoint/2010/main" val="202427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DBDE-A1EB-EECA-10FB-568F048ABD32}"/>
              </a:ext>
            </a:extLst>
          </p:cNvPr>
          <p:cNvSpPr>
            <a:spLocks noGrp="1"/>
          </p:cNvSpPr>
          <p:nvPr>
            <p:ph type="title"/>
          </p:nvPr>
        </p:nvSpPr>
        <p:spPr/>
        <p:txBody>
          <a:bodyPr/>
          <a:lstStyle/>
          <a:p>
            <a:r>
              <a:rPr lang="en-US" dirty="0"/>
              <a:t>Ten Melanoma-Specific Structures</a:t>
            </a:r>
          </a:p>
        </p:txBody>
      </p:sp>
      <p:sp>
        <p:nvSpPr>
          <p:cNvPr id="3" name="Content Placeholder 2">
            <a:extLst>
              <a:ext uri="{FF2B5EF4-FFF2-40B4-BE49-F238E27FC236}">
                <a16:creationId xmlns:a16="http://schemas.microsoft.com/office/drawing/2014/main" id="{C2C3D402-1CFF-A091-0B7B-D4D3635D8A6F}"/>
              </a:ext>
            </a:extLst>
          </p:cNvPr>
          <p:cNvSpPr>
            <a:spLocks noGrp="1"/>
          </p:cNvSpPr>
          <p:nvPr>
            <p:ph idx="1"/>
          </p:nvPr>
        </p:nvSpPr>
        <p:spPr/>
        <p:txBody>
          <a:bodyPr/>
          <a:lstStyle/>
          <a:p>
            <a:r>
              <a:rPr lang="en-US" dirty="0"/>
              <a:t>3. </a:t>
            </a:r>
            <a:r>
              <a:rPr lang="en-US" b="1" dirty="0"/>
              <a:t>Streaks (pseudopods and radial streaming)- </a:t>
            </a:r>
            <a:r>
              <a:rPr lang="en-US" dirty="0"/>
              <a:t>Radial projections at the periphery of the lesion that are focally and asymmetrically distributed</a:t>
            </a:r>
          </a:p>
        </p:txBody>
      </p:sp>
      <p:pic>
        <p:nvPicPr>
          <p:cNvPr id="4" name="Picture 3">
            <a:extLst>
              <a:ext uri="{FF2B5EF4-FFF2-40B4-BE49-F238E27FC236}">
                <a16:creationId xmlns:a16="http://schemas.microsoft.com/office/drawing/2014/main" id="{163C4E45-C3A0-C6D7-40EB-9EE314E68679}"/>
              </a:ext>
            </a:extLst>
          </p:cNvPr>
          <p:cNvPicPr>
            <a:picLocks noChangeAspect="1"/>
          </p:cNvPicPr>
          <p:nvPr/>
        </p:nvPicPr>
        <p:blipFill>
          <a:blip r:embed="rId2"/>
          <a:stretch>
            <a:fillRect/>
          </a:stretch>
        </p:blipFill>
        <p:spPr>
          <a:xfrm>
            <a:off x="545596" y="3265146"/>
            <a:ext cx="3541033" cy="2257408"/>
          </a:xfrm>
          <a:prstGeom prst="rect">
            <a:avLst/>
          </a:prstGeom>
        </p:spPr>
      </p:pic>
      <p:pic>
        <p:nvPicPr>
          <p:cNvPr id="5" name="Picture 4">
            <a:extLst>
              <a:ext uri="{FF2B5EF4-FFF2-40B4-BE49-F238E27FC236}">
                <a16:creationId xmlns:a16="http://schemas.microsoft.com/office/drawing/2014/main" id="{7EAEADF3-CE7F-1F73-6147-4F5829F1958A}"/>
              </a:ext>
            </a:extLst>
          </p:cNvPr>
          <p:cNvPicPr>
            <a:picLocks noChangeAspect="1"/>
          </p:cNvPicPr>
          <p:nvPr/>
        </p:nvPicPr>
        <p:blipFill>
          <a:blip r:embed="rId3"/>
          <a:stretch>
            <a:fillRect/>
          </a:stretch>
        </p:blipFill>
        <p:spPr>
          <a:xfrm>
            <a:off x="7386726" y="2634359"/>
            <a:ext cx="4119474" cy="3153528"/>
          </a:xfrm>
          <a:prstGeom prst="rect">
            <a:avLst/>
          </a:prstGeom>
        </p:spPr>
      </p:pic>
      <p:sp>
        <p:nvSpPr>
          <p:cNvPr id="7" name="TextBox 6">
            <a:extLst>
              <a:ext uri="{FF2B5EF4-FFF2-40B4-BE49-F238E27FC236}">
                <a16:creationId xmlns:a16="http://schemas.microsoft.com/office/drawing/2014/main" id="{63B9EFBF-04A0-B901-2C69-09F30D635386}"/>
              </a:ext>
            </a:extLst>
          </p:cNvPr>
          <p:cNvSpPr txBox="1"/>
          <p:nvPr/>
        </p:nvSpPr>
        <p:spPr>
          <a:xfrm>
            <a:off x="9779683" y="6093739"/>
            <a:ext cx="6096000" cy="292388"/>
          </a:xfrm>
          <a:prstGeom prst="rect">
            <a:avLst/>
          </a:prstGeom>
          <a:noFill/>
        </p:spPr>
        <p:txBody>
          <a:bodyPr wrap="square">
            <a:spAutoFit/>
          </a:bodyPr>
          <a:lstStyle/>
          <a:p>
            <a:r>
              <a:rPr lang="en-US" sz="1300" b="0" i="0" u="none" strike="noStrike"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b="0" i="0" u="none" strike="noStrike" dirty="0">
                <a:effectLst/>
                <a:latin typeface="Open Sans" panose="020B0606030504020204" pitchFamily="34" charset="0"/>
                <a:ea typeface="Open Sans" panose="020B0606030504020204" pitchFamily="34" charset="0"/>
                <a:cs typeface="Open Sans" panose="020B0606030504020204" pitchFamily="34" charset="0"/>
              </a:rPr>
              <a:t> et al 2013</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BDF6DB6-8618-F0A1-5C48-0F53ECDD97C2}"/>
              </a:ext>
            </a:extLst>
          </p:cNvPr>
          <p:cNvPicPr>
            <a:picLocks noChangeAspect="1"/>
          </p:cNvPicPr>
          <p:nvPr/>
        </p:nvPicPr>
        <p:blipFill>
          <a:blip r:embed="rId4"/>
          <a:stretch>
            <a:fillRect/>
          </a:stretch>
        </p:blipFill>
        <p:spPr>
          <a:xfrm>
            <a:off x="4086629" y="3082418"/>
            <a:ext cx="3072176" cy="2622863"/>
          </a:xfrm>
          <a:prstGeom prst="rect">
            <a:avLst/>
          </a:prstGeom>
        </p:spPr>
      </p:pic>
    </p:spTree>
    <p:extLst>
      <p:ext uri="{BB962C8B-B14F-4D97-AF65-F5344CB8AC3E}">
        <p14:creationId xmlns:p14="http://schemas.microsoft.com/office/powerpoint/2010/main" val="1364553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FDE18-A3CC-98A4-76B1-27DA60DC00EF}"/>
              </a:ext>
            </a:extLst>
          </p:cNvPr>
          <p:cNvSpPr>
            <a:spLocks noGrp="1"/>
          </p:cNvSpPr>
          <p:nvPr>
            <p:ph type="title"/>
          </p:nvPr>
        </p:nvSpPr>
        <p:spPr/>
        <p:txBody>
          <a:bodyPr/>
          <a:lstStyle/>
          <a:p>
            <a:r>
              <a:rPr lang="en-US" dirty="0"/>
              <a:t>Ten Melanoma-Specific Structures</a:t>
            </a:r>
          </a:p>
        </p:txBody>
      </p:sp>
      <p:sp>
        <p:nvSpPr>
          <p:cNvPr id="3" name="Content Placeholder 2">
            <a:extLst>
              <a:ext uri="{FF2B5EF4-FFF2-40B4-BE49-F238E27FC236}">
                <a16:creationId xmlns:a16="http://schemas.microsoft.com/office/drawing/2014/main" id="{308484A2-1707-0B0E-0A8E-DA0E737E1020}"/>
              </a:ext>
            </a:extLst>
          </p:cNvPr>
          <p:cNvSpPr>
            <a:spLocks noGrp="1"/>
          </p:cNvSpPr>
          <p:nvPr>
            <p:ph idx="1"/>
          </p:nvPr>
        </p:nvSpPr>
        <p:spPr/>
        <p:txBody>
          <a:bodyPr/>
          <a:lstStyle/>
          <a:p>
            <a:r>
              <a:rPr lang="en-US" dirty="0"/>
              <a:t>4. </a:t>
            </a:r>
            <a:r>
              <a:rPr lang="en-US" b="1" dirty="0"/>
              <a:t>Off-centered blotch- </a:t>
            </a:r>
            <a:r>
              <a:rPr lang="en-US" dirty="0"/>
              <a:t>Asymmetrically or focally located at the periphery of the lesion Irregular blotch will often reveal differing hues</a:t>
            </a:r>
          </a:p>
        </p:txBody>
      </p:sp>
      <p:pic>
        <p:nvPicPr>
          <p:cNvPr id="4" name="Picture 3">
            <a:extLst>
              <a:ext uri="{FF2B5EF4-FFF2-40B4-BE49-F238E27FC236}">
                <a16:creationId xmlns:a16="http://schemas.microsoft.com/office/drawing/2014/main" id="{D5A118CF-5587-83C1-0F2E-1FE3713E1252}"/>
              </a:ext>
            </a:extLst>
          </p:cNvPr>
          <p:cNvPicPr>
            <a:picLocks noChangeAspect="1"/>
          </p:cNvPicPr>
          <p:nvPr/>
        </p:nvPicPr>
        <p:blipFill>
          <a:blip r:embed="rId2"/>
          <a:stretch>
            <a:fillRect/>
          </a:stretch>
        </p:blipFill>
        <p:spPr>
          <a:xfrm>
            <a:off x="1400175" y="3330177"/>
            <a:ext cx="3189967" cy="2332663"/>
          </a:xfrm>
          <a:prstGeom prst="rect">
            <a:avLst/>
          </a:prstGeom>
        </p:spPr>
      </p:pic>
      <p:sp>
        <p:nvSpPr>
          <p:cNvPr id="6" name="TextBox 5">
            <a:extLst>
              <a:ext uri="{FF2B5EF4-FFF2-40B4-BE49-F238E27FC236}">
                <a16:creationId xmlns:a16="http://schemas.microsoft.com/office/drawing/2014/main" id="{3F27CB17-749C-F7AA-6122-1CB9734625E0}"/>
              </a:ext>
            </a:extLst>
          </p:cNvPr>
          <p:cNvSpPr txBox="1"/>
          <p:nvPr/>
        </p:nvSpPr>
        <p:spPr>
          <a:xfrm>
            <a:off x="9144000" y="5869092"/>
            <a:ext cx="6096000" cy="292388"/>
          </a:xfrm>
          <a:prstGeom prst="rect">
            <a:avLst/>
          </a:prstGeom>
          <a:noFill/>
        </p:spPr>
        <p:txBody>
          <a:bodyPr wrap="square">
            <a:spAutoFit/>
          </a:bodyPr>
          <a:lstStyle/>
          <a:p>
            <a:r>
              <a:rPr lang="en-US" sz="1300" b="0" i="0" u="none" strike="noStrike"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b="0" i="0" u="none" strike="noStrike" dirty="0">
                <a:effectLst/>
                <a:latin typeface="Open Sans" panose="020B0606030504020204" pitchFamily="34" charset="0"/>
                <a:ea typeface="Open Sans" panose="020B0606030504020204" pitchFamily="34" charset="0"/>
                <a:cs typeface="Open Sans" panose="020B0606030504020204" pitchFamily="34" charset="0"/>
              </a:rPr>
              <a:t> et al 2013</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A79C24CB-23BA-DEF7-1FB3-4E8BFE4814C5}"/>
              </a:ext>
            </a:extLst>
          </p:cNvPr>
          <p:cNvPicPr>
            <a:picLocks noChangeAspect="1"/>
          </p:cNvPicPr>
          <p:nvPr/>
        </p:nvPicPr>
        <p:blipFill>
          <a:blip r:embed="rId3"/>
          <a:stretch>
            <a:fillRect/>
          </a:stretch>
        </p:blipFill>
        <p:spPr>
          <a:xfrm>
            <a:off x="5724525" y="3004690"/>
            <a:ext cx="3609975" cy="3024062"/>
          </a:xfrm>
          <a:prstGeom prst="rect">
            <a:avLst/>
          </a:prstGeom>
        </p:spPr>
      </p:pic>
    </p:spTree>
    <p:extLst>
      <p:ext uri="{BB962C8B-B14F-4D97-AF65-F5344CB8AC3E}">
        <p14:creationId xmlns:p14="http://schemas.microsoft.com/office/powerpoint/2010/main" val="3905747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9A531-6044-3579-AD6F-B9EEF2AB676E}"/>
              </a:ext>
            </a:extLst>
          </p:cNvPr>
          <p:cNvSpPr>
            <a:spLocks noGrp="1"/>
          </p:cNvSpPr>
          <p:nvPr>
            <p:ph type="title"/>
          </p:nvPr>
        </p:nvSpPr>
        <p:spPr/>
        <p:txBody>
          <a:bodyPr/>
          <a:lstStyle/>
          <a:p>
            <a:r>
              <a:rPr lang="en-US" dirty="0"/>
              <a:t>Ten Melanoma-Specific Structures</a:t>
            </a:r>
          </a:p>
        </p:txBody>
      </p:sp>
      <p:sp>
        <p:nvSpPr>
          <p:cNvPr id="3" name="Content Placeholder 2">
            <a:extLst>
              <a:ext uri="{FF2B5EF4-FFF2-40B4-BE49-F238E27FC236}">
                <a16:creationId xmlns:a16="http://schemas.microsoft.com/office/drawing/2014/main" id="{93AC373D-4BE2-EA0A-7BA9-E161A98BABEA}"/>
              </a:ext>
            </a:extLst>
          </p:cNvPr>
          <p:cNvSpPr>
            <a:spLocks noGrp="1"/>
          </p:cNvSpPr>
          <p:nvPr>
            <p:ph idx="1"/>
          </p:nvPr>
        </p:nvSpPr>
        <p:spPr/>
        <p:txBody>
          <a:bodyPr/>
          <a:lstStyle/>
          <a:p>
            <a:r>
              <a:rPr lang="en-US" dirty="0"/>
              <a:t>5. </a:t>
            </a:r>
            <a:r>
              <a:rPr lang="en-US" b="1" dirty="0"/>
              <a:t>Atypical dots or globules</a:t>
            </a:r>
            <a:r>
              <a:rPr lang="en-US" dirty="0"/>
              <a:t>- Multiple</a:t>
            </a:r>
            <a:r>
              <a:rPr lang="en-US" b="1" dirty="0"/>
              <a:t> </a:t>
            </a:r>
            <a:r>
              <a:rPr lang="en-US" dirty="0"/>
              <a:t>dots or globules of different size, shape, and color. Asymmetrically or focally distributed within the lesion</a:t>
            </a:r>
          </a:p>
        </p:txBody>
      </p:sp>
      <p:pic>
        <p:nvPicPr>
          <p:cNvPr id="4" name="Picture 3">
            <a:extLst>
              <a:ext uri="{FF2B5EF4-FFF2-40B4-BE49-F238E27FC236}">
                <a16:creationId xmlns:a16="http://schemas.microsoft.com/office/drawing/2014/main" id="{3A680514-F042-D238-62B5-BBD4782FE659}"/>
              </a:ext>
            </a:extLst>
          </p:cNvPr>
          <p:cNvPicPr>
            <a:picLocks noChangeAspect="1"/>
          </p:cNvPicPr>
          <p:nvPr/>
        </p:nvPicPr>
        <p:blipFill>
          <a:blip r:embed="rId2"/>
          <a:stretch>
            <a:fillRect/>
          </a:stretch>
        </p:blipFill>
        <p:spPr>
          <a:xfrm>
            <a:off x="1097280" y="3428999"/>
            <a:ext cx="2372225" cy="1604337"/>
          </a:xfrm>
          <a:prstGeom prst="rect">
            <a:avLst/>
          </a:prstGeom>
        </p:spPr>
      </p:pic>
      <p:pic>
        <p:nvPicPr>
          <p:cNvPr id="5" name="Picture 4">
            <a:extLst>
              <a:ext uri="{FF2B5EF4-FFF2-40B4-BE49-F238E27FC236}">
                <a16:creationId xmlns:a16="http://schemas.microsoft.com/office/drawing/2014/main" id="{5670376C-B347-3B4D-A1D8-6218AFA71D4F}"/>
              </a:ext>
            </a:extLst>
          </p:cNvPr>
          <p:cNvPicPr>
            <a:picLocks noChangeAspect="1"/>
          </p:cNvPicPr>
          <p:nvPr/>
        </p:nvPicPr>
        <p:blipFill>
          <a:blip r:embed="rId3"/>
          <a:stretch>
            <a:fillRect/>
          </a:stretch>
        </p:blipFill>
        <p:spPr>
          <a:xfrm>
            <a:off x="3644630" y="3151292"/>
            <a:ext cx="3632200" cy="2717800"/>
          </a:xfrm>
          <a:prstGeom prst="rect">
            <a:avLst/>
          </a:prstGeom>
        </p:spPr>
      </p:pic>
      <p:pic>
        <p:nvPicPr>
          <p:cNvPr id="6" name="Picture 5">
            <a:extLst>
              <a:ext uri="{FF2B5EF4-FFF2-40B4-BE49-F238E27FC236}">
                <a16:creationId xmlns:a16="http://schemas.microsoft.com/office/drawing/2014/main" id="{DB669D48-47FC-3DBC-F4A0-524A88834716}"/>
              </a:ext>
            </a:extLst>
          </p:cNvPr>
          <p:cNvPicPr>
            <a:picLocks noChangeAspect="1"/>
          </p:cNvPicPr>
          <p:nvPr/>
        </p:nvPicPr>
        <p:blipFill>
          <a:blip r:embed="rId4"/>
          <a:stretch>
            <a:fillRect/>
          </a:stretch>
        </p:blipFill>
        <p:spPr>
          <a:xfrm>
            <a:off x="7803471" y="3141428"/>
            <a:ext cx="3527334" cy="2718987"/>
          </a:xfrm>
          <a:prstGeom prst="rect">
            <a:avLst/>
          </a:prstGeom>
        </p:spPr>
      </p:pic>
      <p:sp>
        <p:nvSpPr>
          <p:cNvPr id="7" name="TextBox 6">
            <a:extLst>
              <a:ext uri="{FF2B5EF4-FFF2-40B4-BE49-F238E27FC236}">
                <a16:creationId xmlns:a16="http://schemas.microsoft.com/office/drawing/2014/main" id="{FF156830-DDC7-DB87-EDE3-AEE61D9AC933}"/>
              </a:ext>
            </a:extLst>
          </p:cNvPr>
          <p:cNvSpPr txBox="1"/>
          <p:nvPr/>
        </p:nvSpPr>
        <p:spPr>
          <a:xfrm>
            <a:off x="5196395" y="5870601"/>
            <a:ext cx="899605" cy="369332"/>
          </a:xfrm>
          <a:prstGeom prst="rect">
            <a:avLst/>
          </a:prstGeom>
          <a:noFill/>
        </p:spPr>
        <p:txBody>
          <a:bodyPr wrap="none" rtlCol="0">
            <a:spAutoFit/>
          </a:bodyPr>
          <a:lstStyle/>
          <a:p>
            <a:r>
              <a:rPr lang="en-US" dirty="0"/>
              <a:t>Benign</a:t>
            </a:r>
          </a:p>
        </p:txBody>
      </p:sp>
      <p:sp>
        <p:nvSpPr>
          <p:cNvPr id="8" name="TextBox 7">
            <a:extLst>
              <a:ext uri="{FF2B5EF4-FFF2-40B4-BE49-F238E27FC236}">
                <a16:creationId xmlns:a16="http://schemas.microsoft.com/office/drawing/2014/main" id="{387DF8A2-8FE8-26EB-374C-BF08B35F5C9A}"/>
              </a:ext>
            </a:extLst>
          </p:cNvPr>
          <p:cNvSpPr txBox="1"/>
          <p:nvPr/>
        </p:nvSpPr>
        <p:spPr>
          <a:xfrm>
            <a:off x="8648858" y="5873411"/>
            <a:ext cx="1175322" cy="369332"/>
          </a:xfrm>
          <a:prstGeom prst="rect">
            <a:avLst/>
          </a:prstGeom>
          <a:noFill/>
        </p:spPr>
        <p:txBody>
          <a:bodyPr wrap="none" rtlCol="0">
            <a:spAutoFit/>
          </a:bodyPr>
          <a:lstStyle/>
          <a:p>
            <a:r>
              <a:rPr lang="en-US" dirty="0"/>
              <a:t>Malignant</a:t>
            </a:r>
          </a:p>
        </p:txBody>
      </p:sp>
      <p:sp>
        <p:nvSpPr>
          <p:cNvPr id="10" name="TextBox 9">
            <a:extLst>
              <a:ext uri="{FF2B5EF4-FFF2-40B4-BE49-F238E27FC236}">
                <a16:creationId xmlns:a16="http://schemas.microsoft.com/office/drawing/2014/main" id="{E798E990-CF97-80B8-3EA0-BDB2C875249A}"/>
              </a:ext>
            </a:extLst>
          </p:cNvPr>
          <p:cNvSpPr txBox="1"/>
          <p:nvPr/>
        </p:nvSpPr>
        <p:spPr>
          <a:xfrm>
            <a:off x="10202735" y="5964372"/>
            <a:ext cx="6096000" cy="292388"/>
          </a:xfrm>
          <a:prstGeom prst="rect">
            <a:avLst/>
          </a:prstGeom>
          <a:noFill/>
        </p:spPr>
        <p:txBody>
          <a:bodyPr wrap="square">
            <a:spAutoFit/>
          </a:bodyPr>
          <a:lstStyle/>
          <a:p>
            <a:r>
              <a:rPr lang="en-US" sz="1300" b="0" i="0" u="none" strike="noStrike"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b="0" i="0" u="none" strike="noStrike" dirty="0">
                <a:effectLst/>
                <a:latin typeface="Open Sans" panose="020B0606030504020204" pitchFamily="34" charset="0"/>
                <a:ea typeface="Open Sans" panose="020B0606030504020204" pitchFamily="34" charset="0"/>
                <a:cs typeface="Open Sans" panose="020B0606030504020204" pitchFamily="34" charset="0"/>
              </a:rPr>
              <a:t> et al 2013</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58430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FA2B9-BD8A-BF5D-F097-14F4E327139C}"/>
              </a:ext>
            </a:extLst>
          </p:cNvPr>
          <p:cNvSpPr>
            <a:spLocks noGrp="1"/>
          </p:cNvSpPr>
          <p:nvPr>
            <p:ph type="title"/>
          </p:nvPr>
        </p:nvSpPr>
        <p:spPr/>
        <p:txBody>
          <a:bodyPr/>
          <a:lstStyle/>
          <a:p>
            <a:r>
              <a:rPr lang="en-US" dirty="0"/>
              <a:t>Ten Melanoma-Specific Structures</a:t>
            </a:r>
          </a:p>
        </p:txBody>
      </p:sp>
      <p:sp>
        <p:nvSpPr>
          <p:cNvPr id="3" name="Content Placeholder 2">
            <a:extLst>
              <a:ext uri="{FF2B5EF4-FFF2-40B4-BE49-F238E27FC236}">
                <a16:creationId xmlns:a16="http://schemas.microsoft.com/office/drawing/2014/main" id="{494A8DB4-D3E6-8666-42F3-55FCAC02C92A}"/>
              </a:ext>
            </a:extLst>
          </p:cNvPr>
          <p:cNvSpPr>
            <a:spLocks noGrp="1"/>
          </p:cNvSpPr>
          <p:nvPr>
            <p:ph idx="1"/>
          </p:nvPr>
        </p:nvSpPr>
        <p:spPr/>
        <p:txBody>
          <a:bodyPr/>
          <a:lstStyle/>
          <a:p>
            <a:r>
              <a:rPr lang="en-US" dirty="0"/>
              <a:t>6</a:t>
            </a:r>
            <a:r>
              <a:rPr lang="en-US" b="1" dirty="0"/>
              <a:t>. Regression structures</a:t>
            </a:r>
            <a:r>
              <a:rPr lang="en-US" dirty="0"/>
              <a:t>-Include scar-like depigmentation and peppering, which, when combined, give the appearance of a blue-white veil</a:t>
            </a:r>
          </a:p>
        </p:txBody>
      </p:sp>
      <p:pic>
        <p:nvPicPr>
          <p:cNvPr id="4" name="Picture 3">
            <a:extLst>
              <a:ext uri="{FF2B5EF4-FFF2-40B4-BE49-F238E27FC236}">
                <a16:creationId xmlns:a16="http://schemas.microsoft.com/office/drawing/2014/main" id="{E933F31F-6750-E40C-E008-CC9EE602DAF6}"/>
              </a:ext>
            </a:extLst>
          </p:cNvPr>
          <p:cNvPicPr>
            <a:picLocks noChangeAspect="1"/>
          </p:cNvPicPr>
          <p:nvPr/>
        </p:nvPicPr>
        <p:blipFill>
          <a:blip r:embed="rId2"/>
          <a:stretch>
            <a:fillRect/>
          </a:stretch>
        </p:blipFill>
        <p:spPr>
          <a:xfrm>
            <a:off x="506116" y="3303152"/>
            <a:ext cx="3272781" cy="2313877"/>
          </a:xfrm>
          <a:prstGeom prst="rect">
            <a:avLst/>
          </a:prstGeom>
        </p:spPr>
      </p:pic>
      <p:sp>
        <p:nvSpPr>
          <p:cNvPr id="6" name="TextBox 5">
            <a:extLst>
              <a:ext uri="{FF2B5EF4-FFF2-40B4-BE49-F238E27FC236}">
                <a16:creationId xmlns:a16="http://schemas.microsoft.com/office/drawing/2014/main" id="{16AFC2F7-0DA8-4264-8E6A-4C466990F95D}"/>
              </a:ext>
            </a:extLst>
          </p:cNvPr>
          <p:cNvSpPr txBox="1"/>
          <p:nvPr/>
        </p:nvSpPr>
        <p:spPr>
          <a:xfrm>
            <a:off x="7829212" y="5947545"/>
            <a:ext cx="6096000" cy="292388"/>
          </a:xfrm>
          <a:prstGeom prst="rect">
            <a:avLst/>
          </a:prstGeom>
          <a:noFill/>
        </p:spPr>
        <p:txBody>
          <a:bodyPr wrap="square">
            <a:spAutoFit/>
          </a:bodyPr>
          <a:lstStyle/>
          <a:p>
            <a:r>
              <a:rPr lang="en-US" sz="1300" b="0" i="0" u="none" strike="noStrike" dirty="0" err="1">
                <a:effectLst/>
              </a:rPr>
              <a:t>Marghoob</a:t>
            </a:r>
            <a:r>
              <a:rPr lang="en-US" sz="1300" b="0" i="0" u="none" strike="noStrike" dirty="0">
                <a:effectLst/>
              </a:rPr>
              <a:t> et al 2013 &amp; DermNet 2025</a:t>
            </a:r>
            <a:endParaRPr lang="en-US" sz="1300" dirty="0"/>
          </a:p>
        </p:txBody>
      </p:sp>
      <p:pic>
        <p:nvPicPr>
          <p:cNvPr id="5122" name="Picture 2">
            <a:extLst>
              <a:ext uri="{FF2B5EF4-FFF2-40B4-BE49-F238E27FC236}">
                <a16:creationId xmlns:a16="http://schemas.microsoft.com/office/drawing/2014/main" id="{1FB3D276-9BB4-BD8B-2415-7D53C9066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529" y="2959851"/>
            <a:ext cx="3931291" cy="2948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1D0C1F4-0B14-9F3D-0586-ED9AE74B6118}"/>
              </a:ext>
            </a:extLst>
          </p:cNvPr>
          <p:cNvPicPr>
            <a:picLocks noChangeAspect="1"/>
          </p:cNvPicPr>
          <p:nvPr/>
        </p:nvPicPr>
        <p:blipFill>
          <a:blip r:embed="rId4"/>
          <a:stretch>
            <a:fillRect/>
          </a:stretch>
        </p:blipFill>
        <p:spPr>
          <a:xfrm>
            <a:off x="8035406" y="2814347"/>
            <a:ext cx="3794415" cy="3017402"/>
          </a:xfrm>
          <a:prstGeom prst="rect">
            <a:avLst/>
          </a:prstGeom>
        </p:spPr>
      </p:pic>
    </p:spTree>
    <p:extLst>
      <p:ext uri="{BB962C8B-B14F-4D97-AF65-F5344CB8AC3E}">
        <p14:creationId xmlns:p14="http://schemas.microsoft.com/office/powerpoint/2010/main" val="4259096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C2F7D-014B-00C3-CCD9-B077E0B7557F}"/>
              </a:ext>
            </a:extLst>
          </p:cNvPr>
          <p:cNvSpPr>
            <a:spLocks noGrp="1"/>
          </p:cNvSpPr>
          <p:nvPr>
            <p:ph type="title"/>
          </p:nvPr>
        </p:nvSpPr>
        <p:spPr/>
        <p:txBody>
          <a:bodyPr/>
          <a:lstStyle/>
          <a:p>
            <a:r>
              <a:rPr lang="en-US" dirty="0"/>
              <a:t>Ten Melanoma-Specific Structures</a:t>
            </a:r>
          </a:p>
        </p:txBody>
      </p:sp>
      <p:sp>
        <p:nvSpPr>
          <p:cNvPr id="3" name="Content Placeholder 2">
            <a:extLst>
              <a:ext uri="{FF2B5EF4-FFF2-40B4-BE49-F238E27FC236}">
                <a16:creationId xmlns:a16="http://schemas.microsoft.com/office/drawing/2014/main" id="{28CC8DC2-7148-2783-3BD1-44A0E64E5894}"/>
              </a:ext>
            </a:extLst>
          </p:cNvPr>
          <p:cNvSpPr>
            <a:spLocks noGrp="1"/>
          </p:cNvSpPr>
          <p:nvPr>
            <p:ph idx="1"/>
          </p:nvPr>
        </p:nvSpPr>
        <p:spPr/>
        <p:txBody>
          <a:bodyPr/>
          <a:lstStyle/>
          <a:p>
            <a:r>
              <a:rPr lang="en-US" dirty="0"/>
              <a:t>7. </a:t>
            </a:r>
            <a:r>
              <a:rPr lang="en-US" b="1" dirty="0"/>
              <a:t>Blue-white veil -</a:t>
            </a:r>
            <a:r>
              <a:rPr lang="en-US" dirty="0"/>
              <a:t>overlying raised areas. Tends to be asymmetrically located or diffuse throughout the lesion with differing hues</a:t>
            </a:r>
          </a:p>
        </p:txBody>
      </p:sp>
      <p:pic>
        <p:nvPicPr>
          <p:cNvPr id="4" name="Picture 3">
            <a:extLst>
              <a:ext uri="{FF2B5EF4-FFF2-40B4-BE49-F238E27FC236}">
                <a16:creationId xmlns:a16="http://schemas.microsoft.com/office/drawing/2014/main" id="{C1EA34A7-F6C2-D8EA-6F6F-F3FBDA058E20}"/>
              </a:ext>
            </a:extLst>
          </p:cNvPr>
          <p:cNvPicPr>
            <a:picLocks noChangeAspect="1"/>
          </p:cNvPicPr>
          <p:nvPr/>
        </p:nvPicPr>
        <p:blipFill>
          <a:blip r:embed="rId2"/>
          <a:stretch>
            <a:fillRect/>
          </a:stretch>
        </p:blipFill>
        <p:spPr>
          <a:xfrm>
            <a:off x="1611086" y="3208794"/>
            <a:ext cx="3008781" cy="2234064"/>
          </a:xfrm>
          <a:prstGeom prst="rect">
            <a:avLst/>
          </a:prstGeom>
        </p:spPr>
      </p:pic>
      <p:pic>
        <p:nvPicPr>
          <p:cNvPr id="5" name="Picture 4">
            <a:extLst>
              <a:ext uri="{FF2B5EF4-FFF2-40B4-BE49-F238E27FC236}">
                <a16:creationId xmlns:a16="http://schemas.microsoft.com/office/drawing/2014/main" id="{DB753A22-2CAF-289A-AB67-F8F526DE0182}"/>
              </a:ext>
            </a:extLst>
          </p:cNvPr>
          <p:cNvPicPr>
            <a:picLocks noChangeAspect="1"/>
          </p:cNvPicPr>
          <p:nvPr/>
        </p:nvPicPr>
        <p:blipFill>
          <a:blip r:embed="rId3"/>
          <a:stretch>
            <a:fillRect/>
          </a:stretch>
        </p:blipFill>
        <p:spPr>
          <a:xfrm>
            <a:off x="5367419" y="2601821"/>
            <a:ext cx="4409432" cy="3267271"/>
          </a:xfrm>
          <a:prstGeom prst="rect">
            <a:avLst/>
          </a:prstGeom>
        </p:spPr>
      </p:pic>
      <p:sp>
        <p:nvSpPr>
          <p:cNvPr id="9" name="TextBox 8">
            <a:extLst>
              <a:ext uri="{FF2B5EF4-FFF2-40B4-BE49-F238E27FC236}">
                <a16:creationId xmlns:a16="http://schemas.microsoft.com/office/drawing/2014/main" id="{F5B00188-7344-04A2-7E91-559D97D8111D}"/>
              </a:ext>
            </a:extLst>
          </p:cNvPr>
          <p:cNvSpPr txBox="1"/>
          <p:nvPr/>
        </p:nvSpPr>
        <p:spPr>
          <a:xfrm>
            <a:off x="8685768" y="5947545"/>
            <a:ext cx="6183084" cy="292388"/>
          </a:xfrm>
          <a:prstGeom prst="rect">
            <a:avLst/>
          </a:prstGeom>
          <a:noFill/>
        </p:spPr>
        <p:txBody>
          <a:bodyPr wrap="square">
            <a:spAutoFit/>
          </a:bodyPr>
          <a:lstStyle/>
          <a:p>
            <a:r>
              <a:rPr lang="en-US" sz="1300" b="0" i="0" u="none" strike="noStrike"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b="0" i="0" u="none" strike="noStrike" dirty="0">
                <a:effectLst/>
                <a:latin typeface="Open Sans" panose="020B0606030504020204" pitchFamily="34" charset="0"/>
                <a:ea typeface="Open Sans" panose="020B0606030504020204" pitchFamily="34" charset="0"/>
                <a:cs typeface="Open Sans" panose="020B0606030504020204" pitchFamily="34" charset="0"/>
              </a:rPr>
              <a:t> et al 2013 &amp; Braun et al 2019</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0126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3AAE-D7EC-107F-8A8C-9F5F453A8C32}"/>
              </a:ext>
            </a:extLst>
          </p:cNvPr>
          <p:cNvSpPr>
            <a:spLocks noGrp="1"/>
          </p:cNvSpPr>
          <p:nvPr>
            <p:ph type="title"/>
          </p:nvPr>
        </p:nvSpPr>
        <p:spPr/>
        <p:txBody>
          <a:bodyPr/>
          <a:lstStyle/>
          <a:p>
            <a:r>
              <a:rPr lang="en-US" dirty="0"/>
              <a:t>Ten Melanoma-Specific Structures</a:t>
            </a:r>
          </a:p>
        </p:txBody>
      </p:sp>
      <p:sp>
        <p:nvSpPr>
          <p:cNvPr id="3" name="Content Placeholder 2">
            <a:extLst>
              <a:ext uri="{FF2B5EF4-FFF2-40B4-BE49-F238E27FC236}">
                <a16:creationId xmlns:a16="http://schemas.microsoft.com/office/drawing/2014/main" id="{FA835AC7-8048-B79E-461F-339AA5F7C85D}"/>
              </a:ext>
            </a:extLst>
          </p:cNvPr>
          <p:cNvSpPr>
            <a:spLocks noGrp="1"/>
          </p:cNvSpPr>
          <p:nvPr>
            <p:ph idx="1"/>
          </p:nvPr>
        </p:nvSpPr>
        <p:spPr/>
        <p:txBody>
          <a:bodyPr>
            <a:normAutofit/>
          </a:bodyPr>
          <a:lstStyle/>
          <a:p>
            <a:r>
              <a:rPr lang="en-US" dirty="0"/>
              <a:t>8. </a:t>
            </a:r>
            <a:r>
              <a:rPr lang="en-US" b="1" dirty="0"/>
              <a:t>Atypical vascular structures-</a:t>
            </a:r>
            <a:r>
              <a:rPr lang="en-US" dirty="0"/>
              <a:t>dotted vessels over milky-red backgrounds. Serpentine (irregular linear) vessels. Polymorphous vessels</a:t>
            </a:r>
          </a:p>
        </p:txBody>
      </p:sp>
      <p:pic>
        <p:nvPicPr>
          <p:cNvPr id="4" name="Picture 3">
            <a:extLst>
              <a:ext uri="{FF2B5EF4-FFF2-40B4-BE49-F238E27FC236}">
                <a16:creationId xmlns:a16="http://schemas.microsoft.com/office/drawing/2014/main" id="{562403BD-C449-8239-35AB-75E938FC6885}"/>
              </a:ext>
            </a:extLst>
          </p:cNvPr>
          <p:cNvPicPr>
            <a:picLocks noChangeAspect="1"/>
          </p:cNvPicPr>
          <p:nvPr/>
        </p:nvPicPr>
        <p:blipFill>
          <a:blip r:embed="rId2"/>
          <a:stretch>
            <a:fillRect/>
          </a:stretch>
        </p:blipFill>
        <p:spPr>
          <a:xfrm>
            <a:off x="700183" y="3228629"/>
            <a:ext cx="2814754" cy="2045606"/>
          </a:xfrm>
          <a:prstGeom prst="rect">
            <a:avLst/>
          </a:prstGeom>
        </p:spPr>
      </p:pic>
      <p:sp>
        <p:nvSpPr>
          <p:cNvPr id="6" name="TextBox 5">
            <a:extLst>
              <a:ext uri="{FF2B5EF4-FFF2-40B4-BE49-F238E27FC236}">
                <a16:creationId xmlns:a16="http://schemas.microsoft.com/office/drawing/2014/main" id="{60C04B9A-82AF-C17E-B8E3-C27C4162C4CA}"/>
              </a:ext>
            </a:extLst>
          </p:cNvPr>
          <p:cNvSpPr txBox="1"/>
          <p:nvPr/>
        </p:nvSpPr>
        <p:spPr>
          <a:xfrm>
            <a:off x="7871142" y="6151191"/>
            <a:ext cx="6096000" cy="292388"/>
          </a:xfrm>
          <a:prstGeom prst="rect">
            <a:avLst/>
          </a:prstGeom>
          <a:noFill/>
        </p:spPr>
        <p:txBody>
          <a:bodyPr wrap="square">
            <a:spAutoFit/>
          </a:bodyPr>
          <a:lstStyle/>
          <a:p>
            <a:r>
              <a:rPr lang="en-US" sz="1300" b="0" i="0" u="none" strike="noStrike"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b="0" i="0" u="none" strike="noStrike" dirty="0">
                <a:effectLst/>
                <a:latin typeface="Open Sans" panose="020B0606030504020204" pitchFamily="34" charset="0"/>
                <a:ea typeface="Open Sans" panose="020B0606030504020204" pitchFamily="34" charset="0"/>
                <a:cs typeface="Open Sans" panose="020B0606030504020204" pitchFamily="34" charset="0"/>
              </a:rPr>
              <a:t> et al 2013 &amp; Nazir et al 2022</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146" name="Picture 2">
            <a:extLst>
              <a:ext uri="{FF2B5EF4-FFF2-40B4-BE49-F238E27FC236}">
                <a16:creationId xmlns:a16="http://schemas.microsoft.com/office/drawing/2014/main" id="{23BEB364-21DC-CF0F-ADA5-4E9B825A0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748" y="2536836"/>
            <a:ext cx="5570394" cy="347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883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FACE-594D-2353-26F9-A07784DAF885}"/>
              </a:ext>
            </a:extLst>
          </p:cNvPr>
          <p:cNvSpPr>
            <a:spLocks noGrp="1"/>
          </p:cNvSpPr>
          <p:nvPr>
            <p:ph type="title"/>
          </p:nvPr>
        </p:nvSpPr>
        <p:spPr/>
        <p:txBody>
          <a:bodyPr/>
          <a:lstStyle/>
          <a:p>
            <a:r>
              <a:rPr lang="en-US" dirty="0"/>
              <a:t>Ten Melanoma-Specific Structures</a:t>
            </a:r>
          </a:p>
        </p:txBody>
      </p:sp>
      <p:sp>
        <p:nvSpPr>
          <p:cNvPr id="3" name="Content Placeholder 2">
            <a:extLst>
              <a:ext uri="{FF2B5EF4-FFF2-40B4-BE49-F238E27FC236}">
                <a16:creationId xmlns:a16="http://schemas.microsoft.com/office/drawing/2014/main" id="{E3DC7D06-9F75-41ED-4496-9D15FD0F4C4F}"/>
              </a:ext>
            </a:extLst>
          </p:cNvPr>
          <p:cNvSpPr>
            <a:spLocks noGrp="1"/>
          </p:cNvSpPr>
          <p:nvPr>
            <p:ph idx="1"/>
          </p:nvPr>
        </p:nvSpPr>
        <p:spPr/>
        <p:txBody>
          <a:bodyPr/>
          <a:lstStyle/>
          <a:p>
            <a:r>
              <a:rPr lang="en-US" dirty="0"/>
              <a:t>9. </a:t>
            </a:r>
            <a:r>
              <a:rPr lang="en-US" b="1" dirty="0"/>
              <a:t>Crystalline structures-</a:t>
            </a:r>
            <a:r>
              <a:rPr lang="en-US" dirty="0"/>
              <a:t>White</a:t>
            </a:r>
            <a:r>
              <a:rPr lang="en-US" b="1" dirty="0"/>
              <a:t> </a:t>
            </a:r>
            <a:r>
              <a:rPr lang="en-US" dirty="0"/>
              <a:t>shiny streaks or lines organized orthogonally</a:t>
            </a:r>
          </a:p>
        </p:txBody>
      </p:sp>
      <p:pic>
        <p:nvPicPr>
          <p:cNvPr id="4" name="Picture 3">
            <a:extLst>
              <a:ext uri="{FF2B5EF4-FFF2-40B4-BE49-F238E27FC236}">
                <a16:creationId xmlns:a16="http://schemas.microsoft.com/office/drawing/2014/main" id="{B8D778D6-F60F-C4C5-F3CE-E4D3CC3464C9}"/>
              </a:ext>
            </a:extLst>
          </p:cNvPr>
          <p:cNvPicPr>
            <a:picLocks noChangeAspect="1"/>
          </p:cNvPicPr>
          <p:nvPr/>
        </p:nvPicPr>
        <p:blipFill>
          <a:blip r:embed="rId2"/>
          <a:stretch>
            <a:fillRect/>
          </a:stretch>
        </p:blipFill>
        <p:spPr>
          <a:xfrm>
            <a:off x="1795720" y="3225442"/>
            <a:ext cx="2886405" cy="2054129"/>
          </a:xfrm>
          <a:prstGeom prst="rect">
            <a:avLst/>
          </a:prstGeom>
        </p:spPr>
      </p:pic>
      <p:pic>
        <p:nvPicPr>
          <p:cNvPr id="5" name="Picture 4">
            <a:extLst>
              <a:ext uri="{FF2B5EF4-FFF2-40B4-BE49-F238E27FC236}">
                <a16:creationId xmlns:a16="http://schemas.microsoft.com/office/drawing/2014/main" id="{1700B0DB-35A3-D651-691D-CEDEF304A5C3}"/>
              </a:ext>
            </a:extLst>
          </p:cNvPr>
          <p:cNvPicPr>
            <a:picLocks noChangeAspect="1"/>
          </p:cNvPicPr>
          <p:nvPr/>
        </p:nvPicPr>
        <p:blipFill>
          <a:blip r:embed="rId3"/>
          <a:stretch>
            <a:fillRect/>
          </a:stretch>
        </p:blipFill>
        <p:spPr>
          <a:xfrm>
            <a:off x="4932890" y="2707062"/>
            <a:ext cx="4830235" cy="3675532"/>
          </a:xfrm>
          <a:prstGeom prst="rect">
            <a:avLst/>
          </a:prstGeom>
        </p:spPr>
      </p:pic>
      <p:sp>
        <p:nvSpPr>
          <p:cNvPr id="9" name="TextBox 8">
            <a:extLst>
              <a:ext uri="{FF2B5EF4-FFF2-40B4-BE49-F238E27FC236}">
                <a16:creationId xmlns:a16="http://schemas.microsoft.com/office/drawing/2014/main" id="{FC0BC920-EFFB-CC10-1B42-45AEF8AABAE7}"/>
              </a:ext>
            </a:extLst>
          </p:cNvPr>
          <p:cNvSpPr txBox="1"/>
          <p:nvPr/>
        </p:nvSpPr>
        <p:spPr>
          <a:xfrm>
            <a:off x="9973262" y="6093739"/>
            <a:ext cx="6096000" cy="292388"/>
          </a:xfrm>
          <a:prstGeom prst="rect">
            <a:avLst/>
          </a:prstGeom>
          <a:noFill/>
        </p:spPr>
        <p:txBody>
          <a:bodyPr wrap="square">
            <a:spAutoFit/>
          </a:bodyPr>
          <a:lstStyle/>
          <a:p>
            <a:r>
              <a:rPr lang="en-US" sz="1300" b="0" i="0" u="none" strike="noStrike"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b="0" i="0" u="none" strike="noStrike" dirty="0">
                <a:effectLst/>
                <a:latin typeface="Open Sans" panose="020B0606030504020204" pitchFamily="34" charset="0"/>
                <a:ea typeface="Open Sans" panose="020B0606030504020204" pitchFamily="34" charset="0"/>
                <a:cs typeface="Open Sans" panose="020B0606030504020204" pitchFamily="34" charset="0"/>
              </a:rPr>
              <a:t> et al 2013</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2032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497B4-59F8-230F-119B-323D754A163B}"/>
              </a:ext>
            </a:extLst>
          </p:cNvPr>
          <p:cNvPicPr>
            <a:picLocks noChangeAspect="1"/>
          </p:cNvPicPr>
          <p:nvPr/>
        </p:nvPicPr>
        <p:blipFill>
          <a:blip r:embed="rId2"/>
          <a:stretch>
            <a:fillRect/>
          </a:stretch>
        </p:blipFill>
        <p:spPr>
          <a:xfrm>
            <a:off x="713624" y="310949"/>
            <a:ext cx="10764752" cy="3791479"/>
          </a:xfrm>
          <a:prstGeom prst="rect">
            <a:avLst/>
          </a:prstGeom>
        </p:spPr>
      </p:pic>
      <p:pic>
        <p:nvPicPr>
          <p:cNvPr id="5" name="Picture 4">
            <a:extLst>
              <a:ext uri="{FF2B5EF4-FFF2-40B4-BE49-F238E27FC236}">
                <a16:creationId xmlns:a16="http://schemas.microsoft.com/office/drawing/2014/main" id="{0EACD403-C956-DFB3-3A9D-25AB5F3228C6}"/>
              </a:ext>
            </a:extLst>
          </p:cNvPr>
          <p:cNvPicPr>
            <a:picLocks noChangeAspect="1"/>
          </p:cNvPicPr>
          <p:nvPr/>
        </p:nvPicPr>
        <p:blipFill>
          <a:blip r:embed="rId3"/>
          <a:stretch>
            <a:fillRect/>
          </a:stretch>
        </p:blipFill>
        <p:spPr>
          <a:xfrm>
            <a:off x="2870031" y="3794660"/>
            <a:ext cx="5668166" cy="2553056"/>
          </a:xfrm>
          <a:prstGeom prst="rect">
            <a:avLst/>
          </a:prstGeom>
        </p:spPr>
      </p:pic>
    </p:spTree>
    <p:extLst>
      <p:ext uri="{BB962C8B-B14F-4D97-AF65-F5344CB8AC3E}">
        <p14:creationId xmlns:p14="http://schemas.microsoft.com/office/powerpoint/2010/main" val="4029010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1288-E20F-1E0D-5D2D-2F2D576FE04D}"/>
              </a:ext>
            </a:extLst>
          </p:cNvPr>
          <p:cNvSpPr>
            <a:spLocks noGrp="1"/>
          </p:cNvSpPr>
          <p:nvPr>
            <p:ph type="title"/>
          </p:nvPr>
        </p:nvSpPr>
        <p:spPr/>
        <p:txBody>
          <a:bodyPr/>
          <a:lstStyle/>
          <a:p>
            <a:r>
              <a:rPr lang="en-US" dirty="0"/>
              <a:t>Ten Melanoma-Specific Structures</a:t>
            </a:r>
          </a:p>
        </p:txBody>
      </p:sp>
      <p:sp>
        <p:nvSpPr>
          <p:cNvPr id="3" name="Content Placeholder 2">
            <a:extLst>
              <a:ext uri="{FF2B5EF4-FFF2-40B4-BE49-F238E27FC236}">
                <a16:creationId xmlns:a16="http://schemas.microsoft.com/office/drawing/2014/main" id="{439C00D8-C76E-D507-3953-2491F576AC3E}"/>
              </a:ext>
            </a:extLst>
          </p:cNvPr>
          <p:cNvSpPr>
            <a:spLocks noGrp="1"/>
          </p:cNvSpPr>
          <p:nvPr>
            <p:ph idx="1"/>
          </p:nvPr>
        </p:nvSpPr>
        <p:spPr/>
        <p:txBody>
          <a:bodyPr/>
          <a:lstStyle/>
          <a:p>
            <a:pPr marL="201168" lvl="1" indent="0">
              <a:buNone/>
            </a:pPr>
            <a:r>
              <a:rPr lang="en-US" dirty="0"/>
              <a:t>10</a:t>
            </a:r>
            <a:r>
              <a:rPr lang="en-US" b="1" dirty="0"/>
              <a:t>. Peripheral brown structureless areas- </a:t>
            </a:r>
            <a:r>
              <a:rPr lang="en-US" dirty="0"/>
              <a:t>Tan areas located at the periphery of the lesion that</a:t>
            </a:r>
          </a:p>
          <a:p>
            <a:pPr marL="201168" lvl="1" indent="0">
              <a:buNone/>
            </a:pPr>
            <a:r>
              <a:rPr lang="en-US" dirty="0"/>
              <a:t>encompass greater than10% of the lesion</a:t>
            </a:r>
          </a:p>
        </p:txBody>
      </p:sp>
      <p:pic>
        <p:nvPicPr>
          <p:cNvPr id="4" name="Picture 3">
            <a:extLst>
              <a:ext uri="{FF2B5EF4-FFF2-40B4-BE49-F238E27FC236}">
                <a16:creationId xmlns:a16="http://schemas.microsoft.com/office/drawing/2014/main" id="{A4E44CE5-6F26-C171-3E56-A2591202F643}"/>
              </a:ext>
            </a:extLst>
          </p:cNvPr>
          <p:cNvPicPr>
            <a:picLocks noChangeAspect="1"/>
          </p:cNvPicPr>
          <p:nvPr/>
        </p:nvPicPr>
        <p:blipFill>
          <a:blip r:embed="rId2"/>
          <a:stretch>
            <a:fillRect/>
          </a:stretch>
        </p:blipFill>
        <p:spPr>
          <a:xfrm>
            <a:off x="4020457" y="3231794"/>
            <a:ext cx="3129643" cy="2318952"/>
          </a:xfrm>
          <a:prstGeom prst="rect">
            <a:avLst/>
          </a:prstGeom>
        </p:spPr>
      </p:pic>
      <p:sp>
        <p:nvSpPr>
          <p:cNvPr id="5" name="TextBox 4">
            <a:extLst>
              <a:ext uri="{FF2B5EF4-FFF2-40B4-BE49-F238E27FC236}">
                <a16:creationId xmlns:a16="http://schemas.microsoft.com/office/drawing/2014/main" id="{777FB001-49E9-2146-AA62-4A7FEAE7EAAA}"/>
              </a:ext>
            </a:extLst>
          </p:cNvPr>
          <p:cNvSpPr txBox="1"/>
          <p:nvPr/>
        </p:nvSpPr>
        <p:spPr>
          <a:xfrm>
            <a:off x="9973262" y="6093739"/>
            <a:ext cx="6096000" cy="292388"/>
          </a:xfrm>
          <a:prstGeom prst="rect">
            <a:avLst/>
          </a:prstGeom>
          <a:noFill/>
        </p:spPr>
        <p:txBody>
          <a:bodyPr wrap="square">
            <a:spAutoFit/>
          </a:bodyPr>
          <a:lstStyle/>
          <a:p>
            <a:r>
              <a:rPr lang="en-US" sz="1300" b="0" i="0" u="none" strike="noStrike" dirty="0" err="1">
                <a:effectLst/>
                <a:latin typeface="Open Sans" panose="020B0606030504020204" pitchFamily="34" charset="0"/>
                <a:ea typeface="Open Sans" panose="020B0606030504020204" pitchFamily="34" charset="0"/>
                <a:cs typeface="Open Sans" panose="020B0606030504020204" pitchFamily="34" charset="0"/>
              </a:rPr>
              <a:t>Marghoob</a:t>
            </a:r>
            <a:r>
              <a:rPr lang="en-US" sz="1300" b="0" i="0" u="none" strike="noStrike" dirty="0">
                <a:effectLst/>
                <a:latin typeface="Open Sans" panose="020B0606030504020204" pitchFamily="34" charset="0"/>
                <a:ea typeface="Open Sans" panose="020B0606030504020204" pitchFamily="34" charset="0"/>
                <a:cs typeface="Open Sans" panose="020B0606030504020204" pitchFamily="34" charset="0"/>
              </a:rPr>
              <a:t> et al 2013</a:t>
            </a:r>
            <a:endParaRPr lang="en-US"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7850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E3215-9B3E-5B98-FF4C-92D946AF709D}"/>
              </a:ext>
            </a:extLst>
          </p:cNvPr>
          <p:cNvSpPr>
            <a:spLocks noGrp="1"/>
          </p:cNvSpPr>
          <p:nvPr>
            <p:ph type="title"/>
          </p:nvPr>
        </p:nvSpPr>
        <p:spPr>
          <a:xfrm>
            <a:off x="1066800" y="106229"/>
            <a:ext cx="10058400" cy="1450757"/>
          </a:xfrm>
        </p:spPr>
        <p:txBody>
          <a:bodyPr/>
          <a:lstStyle/>
          <a:p>
            <a:r>
              <a:rPr lang="en-US" dirty="0"/>
              <a:t>Example - Superficial Spreading Melanoma</a:t>
            </a:r>
          </a:p>
        </p:txBody>
      </p:sp>
      <p:pic>
        <p:nvPicPr>
          <p:cNvPr id="4" name="Picture 3">
            <a:extLst>
              <a:ext uri="{FF2B5EF4-FFF2-40B4-BE49-F238E27FC236}">
                <a16:creationId xmlns:a16="http://schemas.microsoft.com/office/drawing/2014/main" id="{4A7E48EF-D80C-3E78-2568-42FC307445B5}"/>
              </a:ext>
            </a:extLst>
          </p:cNvPr>
          <p:cNvPicPr>
            <a:picLocks noChangeAspect="1"/>
          </p:cNvPicPr>
          <p:nvPr/>
        </p:nvPicPr>
        <p:blipFill>
          <a:blip r:embed="rId2"/>
          <a:stretch>
            <a:fillRect/>
          </a:stretch>
        </p:blipFill>
        <p:spPr>
          <a:xfrm>
            <a:off x="2081760" y="1678284"/>
            <a:ext cx="6269137" cy="4629886"/>
          </a:xfrm>
          <a:prstGeom prst="rect">
            <a:avLst/>
          </a:prstGeom>
        </p:spPr>
      </p:pic>
      <p:sp>
        <p:nvSpPr>
          <p:cNvPr id="5" name="Rectangle 4">
            <a:extLst>
              <a:ext uri="{FF2B5EF4-FFF2-40B4-BE49-F238E27FC236}">
                <a16:creationId xmlns:a16="http://schemas.microsoft.com/office/drawing/2014/main" id="{6D16F338-394A-BF2A-F6F4-E9763D9CB396}"/>
              </a:ext>
            </a:extLst>
          </p:cNvPr>
          <p:cNvSpPr/>
          <p:nvPr/>
        </p:nvSpPr>
        <p:spPr>
          <a:xfrm>
            <a:off x="8250229" y="2687417"/>
            <a:ext cx="3398623"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Abnormal</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Pigment</a:t>
            </a:r>
          </a:p>
        </p:txBody>
      </p:sp>
    </p:spTree>
    <p:extLst>
      <p:ext uri="{BB962C8B-B14F-4D97-AF65-F5344CB8AC3E}">
        <p14:creationId xmlns:p14="http://schemas.microsoft.com/office/powerpoint/2010/main" val="3601041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3017-FA72-C5B8-0C29-4C36CF7F871C}"/>
              </a:ext>
            </a:extLst>
          </p:cNvPr>
          <p:cNvSpPr>
            <a:spLocks noGrp="1"/>
          </p:cNvSpPr>
          <p:nvPr>
            <p:ph type="title"/>
          </p:nvPr>
        </p:nvSpPr>
        <p:spPr/>
        <p:txBody>
          <a:bodyPr/>
          <a:lstStyle/>
          <a:p>
            <a:r>
              <a:rPr lang="en-US" dirty="0"/>
              <a:t>Let’s practice-Benign or malignant?</a:t>
            </a:r>
          </a:p>
        </p:txBody>
      </p:sp>
      <p:pic>
        <p:nvPicPr>
          <p:cNvPr id="4" name="Content Placeholder 3">
            <a:extLst>
              <a:ext uri="{FF2B5EF4-FFF2-40B4-BE49-F238E27FC236}">
                <a16:creationId xmlns:a16="http://schemas.microsoft.com/office/drawing/2014/main" id="{5BAC0454-BE3E-9335-35B8-ADC1C69FCB84}"/>
              </a:ext>
            </a:extLst>
          </p:cNvPr>
          <p:cNvPicPr>
            <a:picLocks noGrp="1" noChangeAspect="1"/>
          </p:cNvPicPr>
          <p:nvPr>
            <p:ph idx="1"/>
          </p:nvPr>
        </p:nvPicPr>
        <p:blipFill>
          <a:blip r:embed="rId2"/>
          <a:stretch>
            <a:fillRect/>
          </a:stretch>
        </p:blipFill>
        <p:spPr>
          <a:xfrm>
            <a:off x="1374549" y="2648744"/>
            <a:ext cx="3581400" cy="2679700"/>
          </a:xfrm>
          <a:prstGeom prst="rect">
            <a:avLst/>
          </a:prstGeom>
        </p:spPr>
      </p:pic>
      <p:pic>
        <p:nvPicPr>
          <p:cNvPr id="5" name="Picture 4">
            <a:extLst>
              <a:ext uri="{FF2B5EF4-FFF2-40B4-BE49-F238E27FC236}">
                <a16:creationId xmlns:a16="http://schemas.microsoft.com/office/drawing/2014/main" id="{96255B89-D36F-405F-064E-8E7D771E8CF6}"/>
              </a:ext>
            </a:extLst>
          </p:cNvPr>
          <p:cNvPicPr>
            <a:picLocks noChangeAspect="1"/>
          </p:cNvPicPr>
          <p:nvPr/>
        </p:nvPicPr>
        <p:blipFill>
          <a:blip r:embed="rId3"/>
          <a:stretch>
            <a:fillRect/>
          </a:stretch>
        </p:blipFill>
        <p:spPr>
          <a:xfrm>
            <a:off x="5868306" y="2547144"/>
            <a:ext cx="3619500" cy="2781300"/>
          </a:xfrm>
          <a:prstGeom prst="rect">
            <a:avLst/>
          </a:prstGeom>
        </p:spPr>
      </p:pic>
      <p:sp>
        <p:nvSpPr>
          <p:cNvPr id="9" name="TextBox 8">
            <a:extLst>
              <a:ext uri="{FF2B5EF4-FFF2-40B4-BE49-F238E27FC236}">
                <a16:creationId xmlns:a16="http://schemas.microsoft.com/office/drawing/2014/main" id="{16EBF12A-5D9B-3130-C870-546A88470511}"/>
              </a:ext>
            </a:extLst>
          </p:cNvPr>
          <p:cNvSpPr txBox="1"/>
          <p:nvPr/>
        </p:nvSpPr>
        <p:spPr>
          <a:xfrm>
            <a:off x="1723234" y="5599470"/>
            <a:ext cx="2009653" cy="369332"/>
          </a:xfrm>
          <a:prstGeom prst="rect">
            <a:avLst/>
          </a:prstGeom>
          <a:noFill/>
        </p:spPr>
        <p:txBody>
          <a:bodyPr wrap="none" rtlCol="0">
            <a:spAutoFit/>
          </a:bodyPr>
          <a:lstStyle/>
          <a:p>
            <a:r>
              <a:rPr lang="en-US" dirty="0"/>
              <a:t>Macroscopic view</a:t>
            </a:r>
          </a:p>
        </p:txBody>
      </p:sp>
      <p:sp>
        <p:nvSpPr>
          <p:cNvPr id="11" name="TextBox 10">
            <a:extLst>
              <a:ext uri="{FF2B5EF4-FFF2-40B4-BE49-F238E27FC236}">
                <a16:creationId xmlns:a16="http://schemas.microsoft.com/office/drawing/2014/main" id="{5BB5F074-CF4D-5C75-B7B8-9DCFDEA3DA82}"/>
              </a:ext>
            </a:extLst>
          </p:cNvPr>
          <p:cNvSpPr txBox="1"/>
          <p:nvPr/>
        </p:nvSpPr>
        <p:spPr>
          <a:xfrm>
            <a:off x="6241142" y="5599470"/>
            <a:ext cx="1997213" cy="369332"/>
          </a:xfrm>
          <a:prstGeom prst="rect">
            <a:avLst/>
          </a:prstGeom>
          <a:noFill/>
        </p:spPr>
        <p:txBody>
          <a:bodyPr wrap="none" rtlCol="0">
            <a:spAutoFit/>
          </a:bodyPr>
          <a:lstStyle/>
          <a:p>
            <a:r>
              <a:rPr lang="en-US" dirty="0"/>
              <a:t>Dermoscopy view</a:t>
            </a:r>
          </a:p>
        </p:txBody>
      </p:sp>
      <p:sp>
        <p:nvSpPr>
          <p:cNvPr id="14" name="TextBox 13">
            <a:extLst>
              <a:ext uri="{FF2B5EF4-FFF2-40B4-BE49-F238E27FC236}">
                <a16:creationId xmlns:a16="http://schemas.microsoft.com/office/drawing/2014/main" id="{F6727E43-77E6-31BD-D2CE-254A8269DDF4}"/>
              </a:ext>
            </a:extLst>
          </p:cNvPr>
          <p:cNvSpPr txBox="1"/>
          <p:nvPr/>
        </p:nvSpPr>
        <p:spPr>
          <a:xfrm>
            <a:off x="10468766" y="5951141"/>
            <a:ext cx="1321196" cy="292388"/>
          </a:xfrm>
          <a:prstGeom prst="rect">
            <a:avLst/>
          </a:prstGeom>
          <a:noFill/>
        </p:spPr>
        <p:txBody>
          <a:bodyPr wrap="none" rtlCol="0">
            <a:spAutoFit/>
          </a:bodyPr>
          <a:lstStyle/>
          <a:p>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312832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CA52-95B5-BE96-16C9-D2C739F2140C}"/>
              </a:ext>
            </a:extLst>
          </p:cNvPr>
          <p:cNvSpPr>
            <a:spLocks noGrp="1"/>
          </p:cNvSpPr>
          <p:nvPr>
            <p:ph type="title"/>
          </p:nvPr>
        </p:nvSpPr>
        <p:spPr/>
        <p:txBody>
          <a:bodyPr/>
          <a:lstStyle/>
          <a:p>
            <a:r>
              <a:rPr lang="en-US" dirty="0"/>
              <a:t>What’s the diagnosis?</a:t>
            </a:r>
          </a:p>
        </p:txBody>
      </p:sp>
      <p:sp>
        <p:nvSpPr>
          <p:cNvPr id="3" name="Content Placeholder 2">
            <a:extLst>
              <a:ext uri="{FF2B5EF4-FFF2-40B4-BE49-F238E27FC236}">
                <a16:creationId xmlns:a16="http://schemas.microsoft.com/office/drawing/2014/main" id="{94E2F4B5-7CE8-5CA4-428D-41F6E5097A40}"/>
              </a:ext>
            </a:extLst>
          </p:cNvPr>
          <p:cNvSpPr>
            <a:spLocks noGrp="1"/>
          </p:cNvSpPr>
          <p:nvPr>
            <p:ph idx="1"/>
          </p:nvPr>
        </p:nvSpPr>
        <p:spPr/>
        <p:txBody>
          <a:bodyPr>
            <a:normAutofit/>
          </a:bodyPr>
          <a:lstStyle/>
          <a:p>
            <a:pPr marL="0" marR="0" indent="0" fontAlgn="base">
              <a:spcBef>
                <a:spcPts val="0"/>
              </a:spcBef>
              <a:spcAft>
                <a:spcPts val="0"/>
              </a:spcAft>
              <a:buNone/>
            </a:pPr>
            <a:r>
              <a:rPr lang="en-US" sz="2200" b="1" kern="0" dirty="0">
                <a:solidFill>
                  <a:schemeClr val="tx1">
                    <a:lumMod val="65000"/>
                    <a:lumOff val="35000"/>
                  </a:schemeClr>
                </a:solidFill>
                <a:ea typeface="Times New Roman" panose="02020603050405020304" pitchFamily="18" charset="0"/>
                <a:cs typeface="Open Sans" panose="020B0606030504020204" pitchFamily="34" charset="0"/>
              </a:rPr>
              <a:t>Melanoma</a:t>
            </a:r>
            <a:endParaRPr lang="en-US" sz="2200" kern="0" dirty="0">
              <a:solidFill>
                <a:schemeClr val="tx1">
                  <a:lumMod val="65000"/>
                  <a:lumOff val="35000"/>
                </a:schemeClr>
              </a:solidFill>
              <a:ea typeface="Times New Roman" panose="02020603050405020304" pitchFamily="18" charset="0"/>
              <a:cs typeface="Open Sans" panose="020B0606030504020204" pitchFamily="34" charset="0"/>
            </a:endParaRPr>
          </a:p>
          <a:p>
            <a:pPr marL="0" marR="0" indent="0" fontAlgn="base">
              <a:spcBef>
                <a:spcPts val="0"/>
              </a:spcBef>
              <a:spcAft>
                <a:spcPts val="0"/>
              </a:spcAft>
              <a:buNone/>
            </a:pPr>
            <a:endParaRPr lang="en-US" sz="2200" kern="0" dirty="0">
              <a:solidFill>
                <a:schemeClr val="tx1">
                  <a:lumMod val="65000"/>
                  <a:lumOff val="35000"/>
                </a:schemeClr>
              </a:solidFill>
              <a:ea typeface="Times New Roman" panose="02020603050405020304" pitchFamily="18" charset="0"/>
              <a:cs typeface="Open Sans" panose="020B0606030504020204" pitchFamily="34" charset="0"/>
            </a:endParaRPr>
          </a:p>
          <a:p>
            <a:pPr marL="0" marR="0" indent="0" fontAlgn="base">
              <a:spcBef>
                <a:spcPts val="0"/>
              </a:spcBef>
              <a:spcAft>
                <a:spcPts val="0"/>
              </a:spcAft>
              <a:buNone/>
            </a:pPr>
            <a:r>
              <a:rPr lang="en-US" sz="2200" kern="0" dirty="0" err="1">
                <a:solidFill>
                  <a:schemeClr val="tx1">
                    <a:lumMod val="65000"/>
                    <a:lumOff val="35000"/>
                  </a:schemeClr>
                </a:solidFill>
                <a:effectLst/>
                <a:ea typeface="Times New Roman" panose="02020603050405020304" pitchFamily="18" charset="0"/>
                <a:cs typeface="Open Sans" panose="020B0606030504020204" pitchFamily="34" charset="0"/>
              </a:rPr>
              <a:t>Dermoscopy</a:t>
            </a:r>
            <a:r>
              <a:rPr lang="en-US" sz="2200" kern="0" dirty="0">
                <a:solidFill>
                  <a:schemeClr val="tx1">
                    <a:lumMod val="65000"/>
                    <a:lumOff val="35000"/>
                  </a:schemeClr>
                </a:solidFill>
                <a:effectLst/>
                <a:ea typeface="Times New Roman" panose="02020603050405020304" pitchFamily="18" charset="0"/>
                <a:cs typeface="Open Sans" panose="020B0606030504020204" pitchFamily="34" charset="0"/>
              </a:rPr>
              <a:t> shows asymmetric blotches, atypical pigment network and irregular globules, focal pseudopods and blue pepper-like granules. </a:t>
            </a:r>
            <a:endParaRPr lang="en-US" sz="2200" kern="100"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2500C32-316F-EAE1-82E0-6BF5C11F192D}"/>
              </a:ext>
            </a:extLst>
          </p:cNvPr>
          <p:cNvSpPr txBox="1"/>
          <p:nvPr/>
        </p:nvSpPr>
        <p:spPr>
          <a:xfrm>
            <a:off x="10668000" y="5987337"/>
            <a:ext cx="6096000" cy="292388"/>
          </a:xfrm>
          <a:prstGeom prst="rect">
            <a:avLst/>
          </a:prstGeom>
          <a:noFill/>
        </p:spPr>
        <p:txBody>
          <a:bodyPr wrap="square">
            <a:spAutoFit/>
          </a:bodyPr>
          <a:lstStyle/>
          <a:p>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2234613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E7E7-856A-5522-277C-4C85239100A1}"/>
              </a:ext>
            </a:extLst>
          </p:cNvPr>
          <p:cNvSpPr>
            <a:spLocks noGrp="1"/>
          </p:cNvSpPr>
          <p:nvPr>
            <p:ph type="title"/>
          </p:nvPr>
        </p:nvSpPr>
        <p:spPr/>
        <p:txBody>
          <a:bodyPr/>
          <a:lstStyle/>
          <a:p>
            <a:r>
              <a:rPr lang="en-US" dirty="0"/>
              <a:t>Benign or malignant?</a:t>
            </a:r>
          </a:p>
        </p:txBody>
      </p:sp>
      <p:pic>
        <p:nvPicPr>
          <p:cNvPr id="4" name="Content Placeholder 3">
            <a:extLst>
              <a:ext uri="{FF2B5EF4-FFF2-40B4-BE49-F238E27FC236}">
                <a16:creationId xmlns:a16="http://schemas.microsoft.com/office/drawing/2014/main" id="{D5033160-53F7-A767-C5AC-5019480BCAA7}"/>
              </a:ext>
            </a:extLst>
          </p:cNvPr>
          <p:cNvPicPr>
            <a:picLocks noGrp="1" noChangeAspect="1"/>
          </p:cNvPicPr>
          <p:nvPr>
            <p:ph idx="1"/>
          </p:nvPr>
        </p:nvPicPr>
        <p:blipFill>
          <a:blip r:embed="rId2"/>
          <a:stretch>
            <a:fillRect/>
          </a:stretch>
        </p:blipFill>
        <p:spPr>
          <a:xfrm>
            <a:off x="6705602" y="2414701"/>
            <a:ext cx="3657600" cy="2857500"/>
          </a:xfrm>
          <a:prstGeom prst="rect">
            <a:avLst/>
          </a:prstGeom>
        </p:spPr>
      </p:pic>
      <p:pic>
        <p:nvPicPr>
          <p:cNvPr id="5" name="Picture 4">
            <a:extLst>
              <a:ext uri="{FF2B5EF4-FFF2-40B4-BE49-F238E27FC236}">
                <a16:creationId xmlns:a16="http://schemas.microsoft.com/office/drawing/2014/main" id="{850345F9-D7B8-E392-B01D-D44F876FD963}"/>
              </a:ext>
            </a:extLst>
          </p:cNvPr>
          <p:cNvPicPr>
            <a:picLocks noChangeAspect="1"/>
          </p:cNvPicPr>
          <p:nvPr/>
        </p:nvPicPr>
        <p:blipFill>
          <a:blip r:embed="rId3"/>
          <a:stretch>
            <a:fillRect/>
          </a:stretch>
        </p:blipFill>
        <p:spPr>
          <a:xfrm>
            <a:off x="1625600" y="2414701"/>
            <a:ext cx="3860800" cy="2806700"/>
          </a:xfrm>
          <a:prstGeom prst="rect">
            <a:avLst/>
          </a:prstGeom>
        </p:spPr>
      </p:pic>
      <p:sp>
        <p:nvSpPr>
          <p:cNvPr id="7" name="TextBox 6">
            <a:extLst>
              <a:ext uri="{FF2B5EF4-FFF2-40B4-BE49-F238E27FC236}">
                <a16:creationId xmlns:a16="http://schemas.microsoft.com/office/drawing/2014/main" id="{C4772545-B196-92A7-2CED-BB64E696A462}"/>
              </a:ext>
            </a:extLst>
          </p:cNvPr>
          <p:cNvSpPr txBox="1"/>
          <p:nvPr/>
        </p:nvSpPr>
        <p:spPr>
          <a:xfrm>
            <a:off x="1973943" y="5272201"/>
            <a:ext cx="2540000" cy="369332"/>
          </a:xfrm>
          <a:prstGeom prst="rect">
            <a:avLst/>
          </a:prstGeom>
          <a:noFill/>
        </p:spPr>
        <p:txBody>
          <a:bodyPr wrap="square">
            <a:spAutoFit/>
          </a:bodyPr>
          <a:lstStyle/>
          <a:p>
            <a:r>
              <a:rPr lang="en-US" dirty="0"/>
              <a:t>Macroscopic view</a:t>
            </a:r>
          </a:p>
        </p:txBody>
      </p:sp>
      <p:sp>
        <p:nvSpPr>
          <p:cNvPr id="9" name="TextBox 8">
            <a:extLst>
              <a:ext uri="{FF2B5EF4-FFF2-40B4-BE49-F238E27FC236}">
                <a16:creationId xmlns:a16="http://schemas.microsoft.com/office/drawing/2014/main" id="{50CE6833-2B71-0917-3B70-9465DD68B416}"/>
              </a:ext>
            </a:extLst>
          </p:cNvPr>
          <p:cNvSpPr txBox="1"/>
          <p:nvPr/>
        </p:nvSpPr>
        <p:spPr>
          <a:xfrm>
            <a:off x="7191830" y="5272201"/>
            <a:ext cx="2685143" cy="369332"/>
          </a:xfrm>
          <a:prstGeom prst="rect">
            <a:avLst/>
          </a:prstGeom>
          <a:noFill/>
        </p:spPr>
        <p:txBody>
          <a:bodyPr wrap="square">
            <a:spAutoFit/>
          </a:bodyPr>
          <a:lstStyle/>
          <a:p>
            <a:r>
              <a:rPr lang="en-US" dirty="0"/>
              <a:t>Dermoscopy view</a:t>
            </a:r>
          </a:p>
        </p:txBody>
      </p:sp>
      <p:sp>
        <p:nvSpPr>
          <p:cNvPr id="11" name="TextBox 10">
            <a:extLst>
              <a:ext uri="{FF2B5EF4-FFF2-40B4-BE49-F238E27FC236}">
                <a16:creationId xmlns:a16="http://schemas.microsoft.com/office/drawing/2014/main" id="{7FB58B18-6055-DD89-4C00-C32746A6F2C8}"/>
              </a:ext>
            </a:extLst>
          </p:cNvPr>
          <p:cNvSpPr txBox="1"/>
          <p:nvPr/>
        </p:nvSpPr>
        <p:spPr>
          <a:xfrm>
            <a:off x="6096000" y="5861787"/>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4267383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258D-3A8D-07AC-7C85-A89021687BF6}"/>
              </a:ext>
            </a:extLst>
          </p:cNvPr>
          <p:cNvSpPr>
            <a:spLocks noGrp="1"/>
          </p:cNvSpPr>
          <p:nvPr>
            <p:ph type="title"/>
          </p:nvPr>
        </p:nvSpPr>
        <p:spPr/>
        <p:txBody>
          <a:bodyPr/>
          <a:lstStyle/>
          <a:p>
            <a:r>
              <a:rPr lang="en-US" dirty="0"/>
              <a:t>What’s the diagnosis?</a:t>
            </a:r>
          </a:p>
        </p:txBody>
      </p:sp>
      <p:sp>
        <p:nvSpPr>
          <p:cNvPr id="3" name="Content Placeholder 2">
            <a:extLst>
              <a:ext uri="{FF2B5EF4-FFF2-40B4-BE49-F238E27FC236}">
                <a16:creationId xmlns:a16="http://schemas.microsoft.com/office/drawing/2014/main" id="{B12F022F-0595-AA16-E0DC-868F6BD6053B}"/>
              </a:ext>
            </a:extLst>
          </p:cNvPr>
          <p:cNvSpPr>
            <a:spLocks noGrp="1"/>
          </p:cNvSpPr>
          <p:nvPr>
            <p:ph idx="1"/>
          </p:nvPr>
        </p:nvSpPr>
        <p:spPr/>
        <p:txBody>
          <a:bodyPr>
            <a:normAutofit/>
          </a:bodyPr>
          <a:lstStyle/>
          <a:p>
            <a:r>
              <a:rPr lang="en-US" sz="2200" b="1" i="0" u="none" strike="noStrike" dirty="0">
                <a:solidFill>
                  <a:schemeClr val="tx1">
                    <a:lumMod val="65000"/>
                    <a:lumOff val="35000"/>
                  </a:schemeClr>
                </a:solidFill>
                <a:effectLst/>
              </a:rPr>
              <a:t>Palmar junctional naevus</a:t>
            </a:r>
            <a:endParaRPr lang="en-US" sz="2200" b="1" dirty="0">
              <a:solidFill>
                <a:schemeClr val="tx1">
                  <a:lumMod val="65000"/>
                  <a:lumOff val="35000"/>
                </a:schemeClr>
              </a:solidFill>
            </a:endParaRPr>
          </a:p>
          <a:p>
            <a:r>
              <a:rPr lang="en-US" sz="2200" dirty="0" err="1">
                <a:solidFill>
                  <a:schemeClr val="tx1">
                    <a:lumMod val="65000"/>
                    <a:lumOff val="35000"/>
                  </a:schemeClr>
                </a:solidFill>
              </a:rPr>
              <a:t>D</a:t>
            </a:r>
            <a:r>
              <a:rPr lang="en-US" sz="2200" b="0" i="0" u="none" strike="noStrike" dirty="0" err="1">
                <a:solidFill>
                  <a:schemeClr val="tx1">
                    <a:lumMod val="65000"/>
                    <a:lumOff val="35000"/>
                  </a:schemeClr>
                </a:solidFill>
                <a:effectLst/>
              </a:rPr>
              <a:t>ermoscopy</a:t>
            </a:r>
            <a:r>
              <a:rPr lang="en-US" sz="2200" b="0" i="0" u="none" strike="noStrike" dirty="0">
                <a:solidFill>
                  <a:schemeClr val="tx1">
                    <a:lumMod val="65000"/>
                    <a:lumOff val="35000"/>
                  </a:schemeClr>
                </a:solidFill>
                <a:effectLst/>
              </a:rPr>
              <a:t> shows a lattice patterned network. Pigment is most dense in the furrows of the skin creases, considered a benign feature.</a:t>
            </a:r>
            <a:endParaRPr lang="en-US" sz="2200" dirty="0">
              <a:solidFill>
                <a:schemeClr val="tx1">
                  <a:lumMod val="65000"/>
                  <a:lumOff val="35000"/>
                </a:schemeClr>
              </a:solidFill>
            </a:endParaRPr>
          </a:p>
        </p:txBody>
      </p:sp>
      <p:sp>
        <p:nvSpPr>
          <p:cNvPr id="5" name="TextBox 4">
            <a:extLst>
              <a:ext uri="{FF2B5EF4-FFF2-40B4-BE49-F238E27FC236}">
                <a16:creationId xmlns:a16="http://schemas.microsoft.com/office/drawing/2014/main" id="{3B7AB1C2-E086-86DC-84A5-30072CCAFC20}"/>
              </a:ext>
            </a:extLst>
          </p:cNvPr>
          <p:cNvSpPr txBox="1"/>
          <p:nvPr/>
        </p:nvSpPr>
        <p:spPr>
          <a:xfrm>
            <a:off x="5753100" y="5869092"/>
            <a:ext cx="6096000" cy="492443"/>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a:p>
            <a:pPr algn="r"/>
            <a:endParaRPr lang="en-US" sz="1300" dirty="0">
              <a:solidFill>
                <a:schemeClr val="tx1">
                  <a:lumMod val="65000"/>
                  <a:lumOff val="35000"/>
                </a:schemeClr>
              </a:solidFill>
            </a:endParaRPr>
          </a:p>
        </p:txBody>
      </p:sp>
    </p:spTree>
    <p:extLst>
      <p:ext uri="{BB962C8B-B14F-4D97-AF65-F5344CB8AC3E}">
        <p14:creationId xmlns:p14="http://schemas.microsoft.com/office/powerpoint/2010/main" val="3805621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2CC8-5598-5976-BA0B-9D1FDC5EF3D6}"/>
              </a:ext>
            </a:extLst>
          </p:cNvPr>
          <p:cNvSpPr>
            <a:spLocks noGrp="1"/>
          </p:cNvSpPr>
          <p:nvPr>
            <p:ph type="title"/>
          </p:nvPr>
        </p:nvSpPr>
        <p:spPr/>
        <p:txBody>
          <a:bodyPr/>
          <a:lstStyle/>
          <a:p>
            <a:r>
              <a:rPr lang="en-US" dirty="0"/>
              <a:t>Benign or malignant?</a:t>
            </a:r>
          </a:p>
        </p:txBody>
      </p:sp>
      <p:pic>
        <p:nvPicPr>
          <p:cNvPr id="4" name="Content Placeholder 3">
            <a:extLst>
              <a:ext uri="{FF2B5EF4-FFF2-40B4-BE49-F238E27FC236}">
                <a16:creationId xmlns:a16="http://schemas.microsoft.com/office/drawing/2014/main" id="{D9497D39-1E63-087E-73A0-410EBD180CFC}"/>
              </a:ext>
            </a:extLst>
          </p:cNvPr>
          <p:cNvPicPr>
            <a:picLocks noGrp="1" noChangeAspect="1"/>
          </p:cNvPicPr>
          <p:nvPr>
            <p:ph idx="1"/>
          </p:nvPr>
        </p:nvPicPr>
        <p:blipFill>
          <a:blip r:embed="rId2"/>
          <a:stretch>
            <a:fillRect/>
          </a:stretch>
        </p:blipFill>
        <p:spPr>
          <a:xfrm>
            <a:off x="5525772" y="2578894"/>
            <a:ext cx="3670300" cy="2895600"/>
          </a:xfrm>
          <a:prstGeom prst="rect">
            <a:avLst/>
          </a:prstGeom>
        </p:spPr>
      </p:pic>
      <p:pic>
        <p:nvPicPr>
          <p:cNvPr id="5" name="Picture 4">
            <a:extLst>
              <a:ext uri="{FF2B5EF4-FFF2-40B4-BE49-F238E27FC236}">
                <a16:creationId xmlns:a16="http://schemas.microsoft.com/office/drawing/2014/main" id="{3D4D642B-E2B0-9BA4-B301-625B432729B0}"/>
              </a:ext>
            </a:extLst>
          </p:cNvPr>
          <p:cNvPicPr>
            <a:picLocks noChangeAspect="1"/>
          </p:cNvPicPr>
          <p:nvPr/>
        </p:nvPicPr>
        <p:blipFill>
          <a:blip r:embed="rId3"/>
          <a:stretch>
            <a:fillRect/>
          </a:stretch>
        </p:blipFill>
        <p:spPr>
          <a:xfrm>
            <a:off x="1097280" y="2578894"/>
            <a:ext cx="3733800" cy="2857500"/>
          </a:xfrm>
          <a:prstGeom prst="rect">
            <a:avLst/>
          </a:prstGeom>
        </p:spPr>
      </p:pic>
      <p:sp>
        <p:nvSpPr>
          <p:cNvPr id="7" name="TextBox 6">
            <a:extLst>
              <a:ext uri="{FF2B5EF4-FFF2-40B4-BE49-F238E27FC236}">
                <a16:creationId xmlns:a16="http://schemas.microsoft.com/office/drawing/2014/main" id="{D1AF38D9-72FD-B711-5CD8-3C980675C7AA}"/>
              </a:ext>
            </a:extLst>
          </p:cNvPr>
          <p:cNvSpPr txBox="1"/>
          <p:nvPr/>
        </p:nvSpPr>
        <p:spPr>
          <a:xfrm>
            <a:off x="1494971" y="5436394"/>
            <a:ext cx="6096000" cy="369332"/>
          </a:xfrm>
          <a:prstGeom prst="rect">
            <a:avLst/>
          </a:prstGeom>
          <a:noFill/>
        </p:spPr>
        <p:txBody>
          <a:bodyPr wrap="square">
            <a:spAutoFit/>
          </a:bodyPr>
          <a:lstStyle/>
          <a:p>
            <a:r>
              <a:rPr lang="en-US" dirty="0"/>
              <a:t>Macroscopic view</a:t>
            </a:r>
          </a:p>
        </p:txBody>
      </p:sp>
      <p:sp>
        <p:nvSpPr>
          <p:cNvPr id="9" name="TextBox 8">
            <a:extLst>
              <a:ext uri="{FF2B5EF4-FFF2-40B4-BE49-F238E27FC236}">
                <a16:creationId xmlns:a16="http://schemas.microsoft.com/office/drawing/2014/main" id="{5B4093C6-76C1-C050-F9BD-20ECF4E3F709}"/>
              </a:ext>
            </a:extLst>
          </p:cNvPr>
          <p:cNvSpPr txBox="1"/>
          <p:nvPr/>
        </p:nvSpPr>
        <p:spPr>
          <a:xfrm>
            <a:off x="5961200" y="5436394"/>
            <a:ext cx="3618228" cy="369332"/>
          </a:xfrm>
          <a:prstGeom prst="rect">
            <a:avLst/>
          </a:prstGeom>
          <a:noFill/>
        </p:spPr>
        <p:txBody>
          <a:bodyPr wrap="square">
            <a:spAutoFit/>
          </a:bodyPr>
          <a:lstStyle/>
          <a:p>
            <a:r>
              <a:rPr lang="en-US" dirty="0"/>
              <a:t>Dermoscopy view</a:t>
            </a:r>
          </a:p>
        </p:txBody>
      </p:sp>
      <p:sp>
        <p:nvSpPr>
          <p:cNvPr id="11" name="TextBox 10">
            <a:extLst>
              <a:ext uri="{FF2B5EF4-FFF2-40B4-BE49-F238E27FC236}">
                <a16:creationId xmlns:a16="http://schemas.microsoft.com/office/drawing/2014/main" id="{A94625AC-F837-79A1-6C57-7A88BC6FDD1B}"/>
              </a:ext>
            </a:extLst>
          </p:cNvPr>
          <p:cNvSpPr txBox="1"/>
          <p:nvPr/>
        </p:nvSpPr>
        <p:spPr>
          <a:xfrm>
            <a:off x="6058355" y="5946696"/>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2710816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7A0C-8CD2-E64C-C363-D4C464F49349}"/>
              </a:ext>
            </a:extLst>
          </p:cNvPr>
          <p:cNvSpPr>
            <a:spLocks noGrp="1"/>
          </p:cNvSpPr>
          <p:nvPr>
            <p:ph type="title"/>
          </p:nvPr>
        </p:nvSpPr>
        <p:spPr/>
        <p:txBody>
          <a:bodyPr/>
          <a:lstStyle/>
          <a:p>
            <a:r>
              <a:rPr lang="en-US" dirty="0"/>
              <a:t>What’s the diagnosis?</a:t>
            </a:r>
          </a:p>
        </p:txBody>
      </p:sp>
      <p:sp>
        <p:nvSpPr>
          <p:cNvPr id="3" name="Content Placeholder 2">
            <a:extLst>
              <a:ext uri="{FF2B5EF4-FFF2-40B4-BE49-F238E27FC236}">
                <a16:creationId xmlns:a16="http://schemas.microsoft.com/office/drawing/2014/main" id="{E6DA90F0-CB44-14F3-633A-5309D7382C6C}"/>
              </a:ext>
            </a:extLst>
          </p:cNvPr>
          <p:cNvSpPr>
            <a:spLocks noGrp="1"/>
          </p:cNvSpPr>
          <p:nvPr>
            <p:ph idx="1"/>
          </p:nvPr>
        </p:nvSpPr>
        <p:spPr/>
        <p:txBody>
          <a:bodyPr>
            <a:normAutofit/>
          </a:bodyPr>
          <a:lstStyle/>
          <a:p>
            <a:r>
              <a:rPr lang="en-US" sz="2200" b="1" i="0" u="none" strike="noStrike" dirty="0">
                <a:solidFill>
                  <a:schemeClr val="tx1">
                    <a:lumMod val="65000"/>
                    <a:lumOff val="35000"/>
                  </a:schemeClr>
                </a:solidFill>
                <a:effectLst/>
              </a:rPr>
              <a:t>Invasive melanoma</a:t>
            </a:r>
          </a:p>
          <a:p>
            <a:r>
              <a:rPr lang="en-US" sz="2200" b="0" dirty="0" err="1">
                <a:solidFill>
                  <a:schemeClr val="tx1">
                    <a:lumMod val="65000"/>
                    <a:lumOff val="35000"/>
                  </a:schemeClr>
                </a:solidFill>
              </a:rPr>
              <a:t>D</a:t>
            </a:r>
            <a:r>
              <a:rPr lang="en-US" sz="2200" b="0" i="0" u="none" strike="noStrike" dirty="0" err="1">
                <a:solidFill>
                  <a:schemeClr val="tx1">
                    <a:lumMod val="65000"/>
                    <a:lumOff val="35000"/>
                  </a:schemeClr>
                </a:solidFill>
                <a:effectLst/>
              </a:rPr>
              <a:t>ermoscopic</a:t>
            </a:r>
            <a:r>
              <a:rPr lang="en-US" sz="2200" b="0" i="0" u="none" strike="noStrike" dirty="0">
                <a:solidFill>
                  <a:schemeClr val="tx1">
                    <a:lumMod val="65000"/>
                    <a:lumOff val="35000"/>
                  </a:schemeClr>
                </a:solidFill>
                <a:effectLst/>
              </a:rPr>
              <a:t> features include a</a:t>
            </a:r>
            <a:r>
              <a:rPr lang="en-US" sz="2200" dirty="0">
                <a:solidFill>
                  <a:schemeClr val="tx1">
                    <a:lumMod val="65000"/>
                    <a:lumOff val="35000"/>
                  </a:schemeClr>
                </a:solidFill>
              </a:rPr>
              <a:t>n </a:t>
            </a:r>
            <a:r>
              <a:rPr lang="en-US" sz="2200" b="0" i="0" u="none" strike="noStrike" dirty="0">
                <a:solidFill>
                  <a:schemeClr val="tx1">
                    <a:lumMod val="65000"/>
                    <a:lumOff val="35000"/>
                  </a:schemeClr>
                </a:solidFill>
                <a:effectLst/>
              </a:rPr>
              <a:t>atypical pigment network, asymmetric blotches and irregular dots and globules), focal irregular streaking (radial streaming), blue-white veil over part of the lesion, blue pepper-like granules, irregular vascularity and localized negative network</a:t>
            </a:r>
            <a:endParaRPr lang="en-US" sz="2200" dirty="0">
              <a:solidFill>
                <a:schemeClr val="tx1">
                  <a:lumMod val="65000"/>
                  <a:lumOff val="35000"/>
                </a:schemeClr>
              </a:solidFill>
            </a:endParaRPr>
          </a:p>
        </p:txBody>
      </p:sp>
      <p:sp>
        <p:nvSpPr>
          <p:cNvPr id="5" name="TextBox 4">
            <a:extLst>
              <a:ext uri="{FF2B5EF4-FFF2-40B4-BE49-F238E27FC236}">
                <a16:creationId xmlns:a16="http://schemas.microsoft.com/office/drawing/2014/main" id="{852FA743-11C1-2ADF-55AB-ADF805DAB258}"/>
              </a:ext>
            </a:extLst>
          </p:cNvPr>
          <p:cNvSpPr txBox="1"/>
          <p:nvPr/>
        </p:nvSpPr>
        <p:spPr>
          <a:xfrm>
            <a:off x="5573033" y="5910393"/>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1541146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3123-3EB5-D19A-625A-D33E3687BC35}"/>
              </a:ext>
            </a:extLst>
          </p:cNvPr>
          <p:cNvSpPr>
            <a:spLocks noGrp="1"/>
          </p:cNvSpPr>
          <p:nvPr>
            <p:ph type="title"/>
          </p:nvPr>
        </p:nvSpPr>
        <p:spPr/>
        <p:txBody>
          <a:bodyPr/>
          <a:lstStyle/>
          <a:p>
            <a:r>
              <a:rPr lang="en-US" dirty="0"/>
              <a:t>Benign or malignant?</a:t>
            </a:r>
          </a:p>
        </p:txBody>
      </p:sp>
      <p:pic>
        <p:nvPicPr>
          <p:cNvPr id="4" name="Content Placeholder 3">
            <a:extLst>
              <a:ext uri="{FF2B5EF4-FFF2-40B4-BE49-F238E27FC236}">
                <a16:creationId xmlns:a16="http://schemas.microsoft.com/office/drawing/2014/main" id="{403F1E2B-2A02-A4D4-314A-0B8E24DB1243}"/>
              </a:ext>
            </a:extLst>
          </p:cNvPr>
          <p:cNvPicPr>
            <a:picLocks noGrp="1" noChangeAspect="1"/>
          </p:cNvPicPr>
          <p:nvPr>
            <p:ph idx="1"/>
          </p:nvPr>
        </p:nvPicPr>
        <p:blipFill>
          <a:blip r:embed="rId2"/>
          <a:stretch>
            <a:fillRect/>
          </a:stretch>
        </p:blipFill>
        <p:spPr>
          <a:xfrm>
            <a:off x="6126480" y="2435498"/>
            <a:ext cx="3822700" cy="2844800"/>
          </a:xfrm>
          <a:prstGeom prst="rect">
            <a:avLst/>
          </a:prstGeom>
        </p:spPr>
      </p:pic>
      <p:pic>
        <p:nvPicPr>
          <p:cNvPr id="5" name="Picture 4">
            <a:extLst>
              <a:ext uri="{FF2B5EF4-FFF2-40B4-BE49-F238E27FC236}">
                <a16:creationId xmlns:a16="http://schemas.microsoft.com/office/drawing/2014/main" id="{789E72BA-DFFC-7D42-1E42-8512BEDF6FD8}"/>
              </a:ext>
            </a:extLst>
          </p:cNvPr>
          <p:cNvPicPr>
            <a:picLocks noChangeAspect="1"/>
          </p:cNvPicPr>
          <p:nvPr/>
        </p:nvPicPr>
        <p:blipFill>
          <a:blip r:embed="rId3"/>
          <a:stretch>
            <a:fillRect/>
          </a:stretch>
        </p:blipFill>
        <p:spPr>
          <a:xfrm>
            <a:off x="1712686" y="2422798"/>
            <a:ext cx="3797300" cy="2857500"/>
          </a:xfrm>
          <a:prstGeom prst="rect">
            <a:avLst/>
          </a:prstGeom>
        </p:spPr>
      </p:pic>
      <p:sp>
        <p:nvSpPr>
          <p:cNvPr id="7" name="TextBox 6">
            <a:extLst>
              <a:ext uri="{FF2B5EF4-FFF2-40B4-BE49-F238E27FC236}">
                <a16:creationId xmlns:a16="http://schemas.microsoft.com/office/drawing/2014/main" id="{8287E1EB-25E0-F7B3-DE78-1380D46009FA}"/>
              </a:ext>
            </a:extLst>
          </p:cNvPr>
          <p:cNvSpPr txBox="1"/>
          <p:nvPr/>
        </p:nvSpPr>
        <p:spPr>
          <a:xfrm>
            <a:off x="2508250" y="5396076"/>
            <a:ext cx="2206171" cy="369332"/>
          </a:xfrm>
          <a:prstGeom prst="rect">
            <a:avLst/>
          </a:prstGeom>
          <a:noFill/>
        </p:spPr>
        <p:txBody>
          <a:bodyPr wrap="square">
            <a:spAutoFit/>
          </a:bodyPr>
          <a:lstStyle/>
          <a:p>
            <a:r>
              <a:rPr lang="en-US" dirty="0"/>
              <a:t>Macroscopic view</a:t>
            </a:r>
          </a:p>
        </p:txBody>
      </p:sp>
      <p:sp>
        <p:nvSpPr>
          <p:cNvPr id="9" name="TextBox 8">
            <a:extLst>
              <a:ext uri="{FF2B5EF4-FFF2-40B4-BE49-F238E27FC236}">
                <a16:creationId xmlns:a16="http://schemas.microsoft.com/office/drawing/2014/main" id="{9E8670BB-CFA2-7C68-BAE7-50072201534F}"/>
              </a:ext>
            </a:extLst>
          </p:cNvPr>
          <p:cNvSpPr txBox="1"/>
          <p:nvPr/>
        </p:nvSpPr>
        <p:spPr>
          <a:xfrm>
            <a:off x="6676571" y="5396076"/>
            <a:ext cx="4136571" cy="369332"/>
          </a:xfrm>
          <a:prstGeom prst="rect">
            <a:avLst/>
          </a:prstGeom>
          <a:noFill/>
        </p:spPr>
        <p:txBody>
          <a:bodyPr wrap="square">
            <a:spAutoFit/>
          </a:bodyPr>
          <a:lstStyle/>
          <a:p>
            <a:r>
              <a:rPr lang="en-US" dirty="0"/>
              <a:t>Dermoscopy view</a:t>
            </a:r>
          </a:p>
        </p:txBody>
      </p:sp>
      <p:sp>
        <p:nvSpPr>
          <p:cNvPr id="11" name="TextBox 10">
            <a:extLst>
              <a:ext uri="{FF2B5EF4-FFF2-40B4-BE49-F238E27FC236}">
                <a16:creationId xmlns:a16="http://schemas.microsoft.com/office/drawing/2014/main" id="{C4DB96A5-C8F4-E3CB-65D6-EE282FBB9449}"/>
              </a:ext>
            </a:extLst>
          </p:cNvPr>
          <p:cNvSpPr txBox="1"/>
          <p:nvPr/>
        </p:nvSpPr>
        <p:spPr>
          <a:xfrm>
            <a:off x="10508115" y="6092736"/>
            <a:ext cx="6096000" cy="292388"/>
          </a:xfrm>
          <a:prstGeom prst="rect">
            <a:avLst/>
          </a:prstGeom>
          <a:noFill/>
        </p:spPr>
        <p:txBody>
          <a:bodyPr wrap="square">
            <a:spAutoFit/>
          </a:bodyPr>
          <a:lstStyle/>
          <a:p>
            <a:r>
              <a:rPr lang="en-US" sz="1300" dirty="0"/>
              <a:t>DermNet 2024</a:t>
            </a:r>
          </a:p>
        </p:txBody>
      </p:sp>
    </p:spTree>
    <p:extLst>
      <p:ext uri="{BB962C8B-B14F-4D97-AF65-F5344CB8AC3E}">
        <p14:creationId xmlns:p14="http://schemas.microsoft.com/office/powerpoint/2010/main" val="2961603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3BE8-9098-1CDF-5288-04A9EEB11BC5}"/>
              </a:ext>
            </a:extLst>
          </p:cNvPr>
          <p:cNvSpPr>
            <a:spLocks noGrp="1"/>
          </p:cNvSpPr>
          <p:nvPr>
            <p:ph type="title"/>
          </p:nvPr>
        </p:nvSpPr>
        <p:spPr/>
        <p:txBody>
          <a:bodyPr/>
          <a:lstStyle/>
          <a:p>
            <a:r>
              <a:rPr lang="en-US" dirty="0"/>
              <a:t>What’s the diagnosis?</a:t>
            </a:r>
          </a:p>
        </p:txBody>
      </p:sp>
      <p:sp>
        <p:nvSpPr>
          <p:cNvPr id="3" name="Content Placeholder 2">
            <a:extLst>
              <a:ext uri="{FF2B5EF4-FFF2-40B4-BE49-F238E27FC236}">
                <a16:creationId xmlns:a16="http://schemas.microsoft.com/office/drawing/2014/main" id="{D46D051F-41CF-A3C6-058B-BF03CFED9D46}"/>
              </a:ext>
            </a:extLst>
          </p:cNvPr>
          <p:cNvSpPr>
            <a:spLocks noGrp="1"/>
          </p:cNvSpPr>
          <p:nvPr>
            <p:ph idx="1"/>
          </p:nvPr>
        </p:nvSpPr>
        <p:spPr/>
        <p:txBody>
          <a:bodyPr/>
          <a:lstStyle/>
          <a:p>
            <a:r>
              <a:rPr lang="en-US" sz="2200" b="1" i="0" u="none" strike="noStrike" dirty="0">
                <a:solidFill>
                  <a:schemeClr val="tx1">
                    <a:lumMod val="65000"/>
                    <a:lumOff val="35000"/>
                  </a:schemeClr>
                </a:solidFill>
                <a:effectLst/>
              </a:rPr>
              <a:t>Benign melanocytic naevus</a:t>
            </a:r>
          </a:p>
          <a:p>
            <a:r>
              <a:rPr lang="en-US" sz="2200" b="0" dirty="0">
                <a:solidFill>
                  <a:schemeClr val="tx1">
                    <a:lumMod val="65000"/>
                    <a:lumOff val="35000"/>
                  </a:schemeClr>
                </a:solidFill>
              </a:rPr>
              <a:t>M</a:t>
            </a:r>
            <a:r>
              <a:rPr lang="en-US" sz="2200" b="0" i="0" u="none" strike="noStrike" dirty="0">
                <a:solidFill>
                  <a:schemeClr val="tx1">
                    <a:lumMod val="65000"/>
                    <a:lumOff val="35000"/>
                  </a:schemeClr>
                </a:solidFill>
                <a:effectLst/>
              </a:rPr>
              <a:t>elanocytic lesion with a </a:t>
            </a:r>
            <a:r>
              <a:rPr lang="en-US" sz="2200" dirty="0">
                <a:solidFill>
                  <a:schemeClr val="tx1">
                    <a:lumMod val="65000"/>
                    <a:lumOff val="35000"/>
                  </a:schemeClr>
                </a:solidFill>
              </a:rPr>
              <a:t>mostly</a:t>
            </a:r>
            <a:r>
              <a:rPr lang="en-US" sz="2200" b="0" i="0" u="none" strike="noStrike" dirty="0">
                <a:solidFill>
                  <a:schemeClr val="tx1">
                    <a:lumMod val="65000"/>
                    <a:lumOff val="35000"/>
                  </a:schemeClr>
                </a:solidFill>
                <a:effectLst/>
              </a:rPr>
              <a:t> uniform diffuse fine pigment network. The scattered centrally distributed bluish globules represent focal areas of dermal nests</a:t>
            </a:r>
            <a:r>
              <a:rPr lang="en-US" b="0" i="0" u="none" strike="noStrike" dirty="0">
                <a:solidFill>
                  <a:schemeClr val="tx1">
                    <a:lumMod val="65000"/>
                    <a:lumOff val="35000"/>
                  </a:schemeClr>
                </a:solidFill>
                <a:effectLst/>
                <a:latin typeface="Montserrat" pitchFamily="2" charset="77"/>
              </a:rPr>
              <a:t>. </a:t>
            </a:r>
            <a:endParaRPr lang="en-US" dirty="0">
              <a:solidFill>
                <a:schemeClr val="tx1">
                  <a:lumMod val="65000"/>
                  <a:lumOff val="35000"/>
                </a:schemeClr>
              </a:solidFill>
            </a:endParaRPr>
          </a:p>
        </p:txBody>
      </p:sp>
      <p:sp>
        <p:nvSpPr>
          <p:cNvPr id="5" name="TextBox 4">
            <a:extLst>
              <a:ext uri="{FF2B5EF4-FFF2-40B4-BE49-F238E27FC236}">
                <a16:creationId xmlns:a16="http://schemas.microsoft.com/office/drawing/2014/main" id="{B9524F72-125A-E59D-3A84-461E3616FA60}"/>
              </a:ext>
            </a:extLst>
          </p:cNvPr>
          <p:cNvSpPr txBox="1"/>
          <p:nvPr/>
        </p:nvSpPr>
        <p:spPr>
          <a:xfrm>
            <a:off x="5675085" y="5684426"/>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2611381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14279-C346-4747-C268-CCE136BE1F77}"/>
              </a:ext>
            </a:extLst>
          </p:cNvPr>
          <p:cNvPicPr>
            <a:picLocks noChangeAspect="1"/>
          </p:cNvPicPr>
          <p:nvPr/>
        </p:nvPicPr>
        <p:blipFill>
          <a:blip r:embed="rId2"/>
          <a:stretch>
            <a:fillRect/>
          </a:stretch>
        </p:blipFill>
        <p:spPr>
          <a:xfrm>
            <a:off x="1698622" y="289248"/>
            <a:ext cx="8426468" cy="6074229"/>
          </a:xfrm>
          <a:prstGeom prst="rect">
            <a:avLst/>
          </a:prstGeom>
        </p:spPr>
      </p:pic>
    </p:spTree>
    <p:extLst>
      <p:ext uri="{BB962C8B-B14F-4D97-AF65-F5344CB8AC3E}">
        <p14:creationId xmlns:p14="http://schemas.microsoft.com/office/powerpoint/2010/main" val="17178271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A67DF-0B0B-E11D-CDDF-9FA21CCBC2ED}"/>
              </a:ext>
            </a:extLst>
          </p:cNvPr>
          <p:cNvSpPr>
            <a:spLocks noGrp="1"/>
          </p:cNvSpPr>
          <p:nvPr>
            <p:ph type="title"/>
          </p:nvPr>
        </p:nvSpPr>
        <p:spPr/>
        <p:txBody>
          <a:bodyPr/>
          <a:lstStyle/>
          <a:p>
            <a:r>
              <a:rPr lang="en-US" dirty="0"/>
              <a:t>Benign or malignant?</a:t>
            </a:r>
          </a:p>
        </p:txBody>
      </p:sp>
      <p:pic>
        <p:nvPicPr>
          <p:cNvPr id="4" name="Content Placeholder 3">
            <a:extLst>
              <a:ext uri="{FF2B5EF4-FFF2-40B4-BE49-F238E27FC236}">
                <a16:creationId xmlns:a16="http://schemas.microsoft.com/office/drawing/2014/main" id="{14F6D31D-7411-5FA0-76F8-28B74F7D6730}"/>
              </a:ext>
            </a:extLst>
          </p:cNvPr>
          <p:cNvPicPr>
            <a:picLocks noGrp="1" noChangeAspect="1"/>
          </p:cNvPicPr>
          <p:nvPr>
            <p:ph idx="1"/>
          </p:nvPr>
        </p:nvPicPr>
        <p:blipFill>
          <a:blip r:embed="rId2"/>
          <a:stretch>
            <a:fillRect/>
          </a:stretch>
        </p:blipFill>
        <p:spPr>
          <a:xfrm>
            <a:off x="5899377" y="2674144"/>
            <a:ext cx="3530600" cy="2628900"/>
          </a:xfrm>
          <a:prstGeom prst="rect">
            <a:avLst/>
          </a:prstGeom>
        </p:spPr>
      </p:pic>
      <p:pic>
        <p:nvPicPr>
          <p:cNvPr id="5" name="Picture 4">
            <a:extLst>
              <a:ext uri="{FF2B5EF4-FFF2-40B4-BE49-F238E27FC236}">
                <a16:creationId xmlns:a16="http://schemas.microsoft.com/office/drawing/2014/main" id="{3B2F2987-1FE4-2118-16D6-69B2CE98135F}"/>
              </a:ext>
            </a:extLst>
          </p:cNvPr>
          <p:cNvPicPr>
            <a:picLocks noChangeAspect="1"/>
          </p:cNvPicPr>
          <p:nvPr/>
        </p:nvPicPr>
        <p:blipFill>
          <a:blip r:embed="rId3"/>
          <a:stretch>
            <a:fillRect/>
          </a:stretch>
        </p:blipFill>
        <p:spPr>
          <a:xfrm>
            <a:off x="1436008" y="2604294"/>
            <a:ext cx="3543300" cy="2768600"/>
          </a:xfrm>
          <a:prstGeom prst="rect">
            <a:avLst/>
          </a:prstGeom>
        </p:spPr>
      </p:pic>
      <p:sp>
        <p:nvSpPr>
          <p:cNvPr id="7" name="TextBox 6">
            <a:extLst>
              <a:ext uri="{FF2B5EF4-FFF2-40B4-BE49-F238E27FC236}">
                <a16:creationId xmlns:a16="http://schemas.microsoft.com/office/drawing/2014/main" id="{8AA17D31-86F8-F79B-D7A4-D03E705311D5}"/>
              </a:ext>
            </a:extLst>
          </p:cNvPr>
          <p:cNvSpPr txBox="1"/>
          <p:nvPr/>
        </p:nvSpPr>
        <p:spPr>
          <a:xfrm>
            <a:off x="1741714" y="5372894"/>
            <a:ext cx="2235200" cy="369332"/>
          </a:xfrm>
          <a:prstGeom prst="rect">
            <a:avLst/>
          </a:prstGeom>
          <a:noFill/>
        </p:spPr>
        <p:txBody>
          <a:bodyPr wrap="square">
            <a:spAutoFit/>
          </a:bodyPr>
          <a:lstStyle/>
          <a:p>
            <a:r>
              <a:rPr lang="en-US" dirty="0"/>
              <a:t>Macroscopic view</a:t>
            </a:r>
          </a:p>
        </p:txBody>
      </p:sp>
      <p:sp>
        <p:nvSpPr>
          <p:cNvPr id="9" name="TextBox 8">
            <a:extLst>
              <a:ext uri="{FF2B5EF4-FFF2-40B4-BE49-F238E27FC236}">
                <a16:creationId xmlns:a16="http://schemas.microsoft.com/office/drawing/2014/main" id="{CE5868BE-FA0A-FC76-C1D8-DEFAECB8FA15}"/>
              </a:ext>
            </a:extLst>
          </p:cNvPr>
          <p:cNvSpPr txBox="1"/>
          <p:nvPr/>
        </p:nvSpPr>
        <p:spPr>
          <a:xfrm>
            <a:off x="6605134" y="5372894"/>
            <a:ext cx="2119086" cy="369332"/>
          </a:xfrm>
          <a:prstGeom prst="rect">
            <a:avLst/>
          </a:prstGeom>
          <a:noFill/>
        </p:spPr>
        <p:txBody>
          <a:bodyPr wrap="square">
            <a:spAutoFit/>
          </a:bodyPr>
          <a:lstStyle/>
          <a:p>
            <a:r>
              <a:rPr lang="en-US" dirty="0"/>
              <a:t>Dermoscopy view</a:t>
            </a:r>
          </a:p>
        </p:txBody>
      </p:sp>
      <p:sp>
        <p:nvSpPr>
          <p:cNvPr id="11" name="TextBox 10">
            <a:extLst>
              <a:ext uri="{FF2B5EF4-FFF2-40B4-BE49-F238E27FC236}">
                <a16:creationId xmlns:a16="http://schemas.microsoft.com/office/drawing/2014/main" id="{D8531BDA-F10F-1311-B32A-2DABFF21B051}"/>
              </a:ext>
            </a:extLst>
          </p:cNvPr>
          <p:cNvSpPr txBox="1"/>
          <p:nvPr/>
        </p:nvSpPr>
        <p:spPr>
          <a:xfrm>
            <a:off x="5676220" y="5812076"/>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42173610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E303-AACF-81B1-E87C-F4DBB8D74145}"/>
              </a:ext>
            </a:extLst>
          </p:cNvPr>
          <p:cNvSpPr>
            <a:spLocks noGrp="1"/>
          </p:cNvSpPr>
          <p:nvPr>
            <p:ph type="title"/>
          </p:nvPr>
        </p:nvSpPr>
        <p:spPr/>
        <p:txBody>
          <a:bodyPr/>
          <a:lstStyle/>
          <a:p>
            <a:r>
              <a:rPr lang="en-US" dirty="0"/>
              <a:t>What’s the diagnosis?</a:t>
            </a:r>
          </a:p>
        </p:txBody>
      </p:sp>
      <p:sp>
        <p:nvSpPr>
          <p:cNvPr id="3" name="Content Placeholder 2">
            <a:extLst>
              <a:ext uri="{FF2B5EF4-FFF2-40B4-BE49-F238E27FC236}">
                <a16:creationId xmlns:a16="http://schemas.microsoft.com/office/drawing/2014/main" id="{9BBD8667-86DD-4B34-F2FB-9CA06B114EB6}"/>
              </a:ext>
            </a:extLst>
          </p:cNvPr>
          <p:cNvSpPr>
            <a:spLocks noGrp="1"/>
          </p:cNvSpPr>
          <p:nvPr>
            <p:ph idx="1"/>
          </p:nvPr>
        </p:nvSpPr>
        <p:spPr/>
        <p:txBody>
          <a:bodyPr>
            <a:normAutofit/>
          </a:bodyPr>
          <a:lstStyle/>
          <a:p>
            <a:r>
              <a:rPr lang="en-US" sz="2200" b="1" i="0" u="none" strike="noStrike" dirty="0">
                <a:solidFill>
                  <a:schemeClr val="tx1">
                    <a:lumMod val="65000"/>
                    <a:lumOff val="35000"/>
                  </a:schemeClr>
                </a:solidFill>
                <a:effectLst/>
              </a:rPr>
              <a:t>Mixed lesion: solar lentigo / junctional naevus. </a:t>
            </a:r>
            <a:br>
              <a:rPr lang="en-US" sz="2200" dirty="0">
                <a:solidFill>
                  <a:schemeClr val="tx1">
                    <a:lumMod val="65000"/>
                    <a:lumOff val="35000"/>
                  </a:schemeClr>
                </a:solidFill>
              </a:rPr>
            </a:br>
            <a:br>
              <a:rPr lang="en-US" sz="2200" dirty="0">
                <a:solidFill>
                  <a:schemeClr val="tx1">
                    <a:lumMod val="65000"/>
                    <a:lumOff val="35000"/>
                  </a:schemeClr>
                </a:solidFill>
              </a:rPr>
            </a:br>
            <a:r>
              <a:rPr lang="en-US" sz="2200" dirty="0">
                <a:solidFill>
                  <a:schemeClr val="tx1">
                    <a:lumMod val="65000"/>
                    <a:lumOff val="35000"/>
                  </a:schemeClr>
                </a:solidFill>
              </a:rPr>
              <a:t>L</a:t>
            </a:r>
            <a:r>
              <a:rPr lang="en-US" sz="2200" b="0" i="0" u="none" strike="noStrike" dirty="0">
                <a:solidFill>
                  <a:schemeClr val="tx1">
                    <a:lumMod val="65000"/>
                    <a:lumOff val="35000"/>
                  </a:schemeClr>
                </a:solidFill>
                <a:effectLst/>
              </a:rPr>
              <a:t>esion has worrying features on </a:t>
            </a:r>
            <a:r>
              <a:rPr lang="en-US" sz="2200" b="0" i="0" u="none" strike="noStrike" dirty="0" err="1">
                <a:solidFill>
                  <a:schemeClr val="tx1">
                    <a:lumMod val="65000"/>
                    <a:lumOff val="35000"/>
                  </a:schemeClr>
                </a:solidFill>
                <a:effectLst/>
              </a:rPr>
              <a:t>dermoscopy</a:t>
            </a:r>
            <a:r>
              <a:rPr lang="en-US" sz="2200" b="0" i="0" u="none" strike="noStrike" dirty="0">
                <a:solidFill>
                  <a:schemeClr val="tx1">
                    <a:lumMod val="65000"/>
                    <a:lumOff val="35000"/>
                  </a:schemeClr>
                </a:solidFill>
                <a:effectLst/>
              </a:rPr>
              <a:t> because of asymmetry, an atypical pigment network and irregularly distributed dots. However, the histology revealed a benign lesion.</a:t>
            </a:r>
            <a:endParaRPr lang="en-US" sz="2200" dirty="0">
              <a:solidFill>
                <a:schemeClr val="tx1">
                  <a:lumMod val="65000"/>
                  <a:lumOff val="35000"/>
                </a:schemeClr>
              </a:solidFill>
            </a:endParaRPr>
          </a:p>
        </p:txBody>
      </p:sp>
      <p:sp>
        <p:nvSpPr>
          <p:cNvPr id="5" name="TextBox 4">
            <a:extLst>
              <a:ext uri="{FF2B5EF4-FFF2-40B4-BE49-F238E27FC236}">
                <a16:creationId xmlns:a16="http://schemas.microsoft.com/office/drawing/2014/main" id="{C3E50E17-828E-E116-4EB8-9CF56B6E13A0}"/>
              </a:ext>
            </a:extLst>
          </p:cNvPr>
          <p:cNvSpPr txBox="1"/>
          <p:nvPr/>
        </p:nvSpPr>
        <p:spPr>
          <a:xfrm>
            <a:off x="5884109" y="5587721"/>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1877122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E99E-7D5D-11D1-8616-8D4554DC692B}"/>
              </a:ext>
            </a:extLst>
          </p:cNvPr>
          <p:cNvSpPr>
            <a:spLocks noGrp="1"/>
          </p:cNvSpPr>
          <p:nvPr>
            <p:ph type="title"/>
          </p:nvPr>
        </p:nvSpPr>
        <p:spPr/>
        <p:txBody>
          <a:bodyPr/>
          <a:lstStyle/>
          <a:p>
            <a:r>
              <a:rPr lang="en-US" dirty="0"/>
              <a:t>Benign or malignant?</a:t>
            </a:r>
          </a:p>
        </p:txBody>
      </p:sp>
      <p:pic>
        <p:nvPicPr>
          <p:cNvPr id="4" name="Content Placeholder 3">
            <a:extLst>
              <a:ext uri="{FF2B5EF4-FFF2-40B4-BE49-F238E27FC236}">
                <a16:creationId xmlns:a16="http://schemas.microsoft.com/office/drawing/2014/main" id="{032A4CE0-4041-59F5-6D70-A21108224D0C}"/>
              </a:ext>
            </a:extLst>
          </p:cNvPr>
          <p:cNvPicPr>
            <a:picLocks noGrp="1" noChangeAspect="1"/>
          </p:cNvPicPr>
          <p:nvPr>
            <p:ph idx="1"/>
          </p:nvPr>
        </p:nvPicPr>
        <p:blipFill>
          <a:blip r:embed="rId2"/>
          <a:stretch>
            <a:fillRect/>
          </a:stretch>
        </p:blipFill>
        <p:spPr>
          <a:xfrm>
            <a:off x="5949270" y="2648744"/>
            <a:ext cx="3721100" cy="2717800"/>
          </a:xfrm>
          <a:prstGeom prst="rect">
            <a:avLst/>
          </a:prstGeom>
        </p:spPr>
      </p:pic>
      <p:pic>
        <p:nvPicPr>
          <p:cNvPr id="5" name="Picture 4">
            <a:extLst>
              <a:ext uri="{FF2B5EF4-FFF2-40B4-BE49-F238E27FC236}">
                <a16:creationId xmlns:a16="http://schemas.microsoft.com/office/drawing/2014/main" id="{1C0506DE-8FFE-C353-D87D-3C7A759B1407}"/>
              </a:ext>
            </a:extLst>
          </p:cNvPr>
          <p:cNvPicPr>
            <a:picLocks noChangeAspect="1"/>
          </p:cNvPicPr>
          <p:nvPr/>
        </p:nvPicPr>
        <p:blipFill>
          <a:blip r:embed="rId3"/>
          <a:stretch>
            <a:fillRect/>
          </a:stretch>
        </p:blipFill>
        <p:spPr>
          <a:xfrm>
            <a:off x="1097280" y="2648744"/>
            <a:ext cx="3556000" cy="2755900"/>
          </a:xfrm>
          <a:prstGeom prst="rect">
            <a:avLst/>
          </a:prstGeom>
        </p:spPr>
      </p:pic>
      <p:sp>
        <p:nvSpPr>
          <p:cNvPr id="7" name="TextBox 6">
            <a:extLst>
              <a:ext uri="{FF2B5EF4-FFF2-40B4-BE49-F238E27FC236}">
                <a16:creationId xmlns:a16="http://schemas.microsoft.com/office/drawing/2014/main" id="{B9829D61-9AD0-2C7A-2606-B11B810B83BE}"/>
              </a:ext>
            </a:extLst>
          </p:cNvPr>
          <p:cNvSpPr txBox="1"/>
          <p:nvPr/>
        </p:nvSpPr>
        <p:spPr>
          <a:xfrm>
            <a:off x="1538514" y="5385594"/>
            <a:ext cx="2132013" cy="369332"/>
          </a:xfrm>
          <a:prstGeom prst="rect">
            <a:avLst/>
          </a:prstGeom>
          <a:noFill/>
        </p:spPr>
        <p:txBody>
          <a:bodyPr wrap="square">
            <a:spAutoFit/>
          </a:bodyPr>
          <a:lstStyle/>
          <a:p>
            <a:r>
              <a:rPr lang="en-US" dirty="0"/>
              <a:t>Macroscopic view</a:t>
            </a:r>
          </a:p>
        </p:txBody>
      </p:sp>
      <p:sp>
        <p:nvSpPr>
          <p:cNvPr id="9" name="TextBox 8">
            <a:extLst>
              <a:ext uri="{FF2B5EF4-FFF2-40B4-BE49-F238E27FC236}">
                <a16:creationId xmlns:a16="http://schemas.microsoft.com/office/drawing/2014/main" id="{A0B27DEC-4970-44E7-6F0C-45CBEBF04DBA}"/>
              </a:ext>
            </a:extLst>
          </p:cNvPr>
          <p:cNvSpPr txBox="1"/>
          <p:nvPr/>
        </p:nvSpPr>
        <p:spPr>
          <a:xfrm>
            <a:off x="6242732" y="5404644"/>
            <a:ext cx="2278743" cy="369332"/>
          </a:xfrm>
          <a:prstGeom prst="rect">
            <a:avLst/>
          </a:prstGeom>
          <a:noFill/>
        </p:spPr>
        <p:txBody>
          <a:bodyPr wrap="square">
            <a:spAutoFit/>
          </a:bodyPr>
          <a:lstStyle/>
          <a:p>
            <a:r>
              <a:rPr lang="en-US" dirty="0"/>
              <a:t>Dermoscopy view</a:t>
            </a:r>
          </a:p>
        </p:txBody>
      </p:sp>
      <p:sp>
        <p:nvSpPr>
          <p:cNvPr id="11" name="TextBox 10">
            <a:extLst>
              <a:ext uri="{FF2B5EF4-FFF2-40B4-BE49-F238E27FC236}">
                <a16:creationId xmlns:a16="http://schemas.microsoft.com/office/drawing/2014/main" id="{67998894-28B4-FF9B-61AA-158DAD160ED3}"/>
              </a:ext>
            </a:extLst>
          </p:cNvPr>
          <p:cNvSpPr txBox="1"/>
          <p:nvPr/>
        </p:nvSpPr>
        <p:spPr>
          <a:xfrm>
            <a:off x="5486399" y="5812076"/>
            <a:ext cx="6083075"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3141532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A97F3-D9D7-CCBB-3748-5ECBD4D6EB20}"/>
              </a:ext>
            </a:extLst>
          </p:cNvPr>
          <p:cNvSpPr>
            <a:spLocks noGrp="1"/>
          </p:cNvSpPr>
          <p:nvPr>
            <p:ph type="title"/>
          </p:nvPr>
        </p:nvSpPr>
        <p:spPr/>
        <p:txBody>
          <a:bodyPr/>
          <a:lstStyle/>
          <a:p>
            <a:r>
              <a:rPr lang="en-US" dirty="0"/>
              <a:t>What’s the diagnosis?</a:t>
            </a:r>
          </a:p>
        </p:txBody>
      </p:sp>
      <p:sp>
        <p:nvSpPr>
          <p:cNvPr id="3" name="Content Placeholder 2">
            <a:extLst>
              <a:ext uri="{FF2B5EF4-FFF2-40B4-BE49-F238E27FC236}">
                <a16:creationId xmlns:a16="http://schemas.microsoft.com/office/drawing/2014/main" id="{B1BF2D24-ADE3-3B51-7A1D-788F627DD8A3}"/>
              </a:ext>
            </a:extLst>
          </p:cNvPr>
          <p:cNvSpPr>
            <a:spLocks noGrp="1"/>
          </p:cNvSpPr>
          <p:nvPr>
            <p:ph idx="1"/>
          </p:nvPr>
        </p:nvSpPr>
        <p:spPr/>
        <p:txBody>
          <a:bodyPr>
            <a:normAutofit/>
          </a:bodyPr>
          <a:lstStyle/>
          <a:p>
            <a:pPr marL="0" indent="0">
              <a:buNone/>
            </a:pPr>
            <a:r>
              <a:rPr lang="en-US" sz="2200" b="1" i="0" u="none" strike="noStrike" dirty="0">
                <a:solidFill>
                  <a:schemeClr val="tx1">
                    <a:lumMod val="65000"/>
                    <a:lumOff val="35000"/>
                  </a:schemeClr>
                </a:solidFill>
                <a:effectLst/>
              </a:rPr>
              <a:t>Squamous cell carcinoma in situ (pigmented Bowen's disease)</a:t>
            </a:r>
          </a:p>
          <a:p>
            <a:pPr marL="0" indent="0">
              <a:buNone/>
            </a:pPr>
            <a:r>
              <a:rPr lang="en-US" sz="2200" dirty="0">
                <a:solidFill>
                  <a:schemeClr val="tx1">
                    <a:lumMod val="65000"/>
                    <a:lumOff val="35000"/>
                  </a:schemeClr>
                </a:solidFill>
              </a:rPr>
              <a:t>C</a:t>
            </a:r>
            <a:r>
              <a:rPr lang="en-US" sz="2200" b="0" i="0" u="none" strike="noStrike" dirty="0">
                <a:solidFill>
                  <a:schemeClr val="tx1">
                    <a:lumMod val="65000"/>
                    <a:lumOff val="35000"/>
                  </a:schemeClr>
                </a:solidFill>
                <a:effectLst/>
              </a:rPr>
              <a:t>linical view shows a scaly pigmented lesion.</a:t>
            </a:r>
          </a:p>
          <a:p>
            <a:pPr marL="0" indent="0">
              <a:buNone/>
            </a:pPr>
            <a:r>
              <a:rPr lang="en-US" sz="2200" dirty="0">
                <a:solidFill>
                  <a:schemeClr val="tx1">
                    <a:lumMod val="65000"/>
                    <a:lumOff val="35000"/>
                  </a:schemeClr>
                </a:solidFill>
              </a:rPr>
              <a:t>Via </a:t>
            </a:r>
            <a:r>
              <a:rPr lang="en-US" sz="2200" dirty="0" err="1">
                <a:solidFill>
                  <a:schemeClr val="tx1">
                    <a:lumMod val="65000"/>
                    <a:lumOff val="35000"/>
                  </a:schemeClr>
                </a:solidFill>
              </a:rPr>
              <a:t>dermoscopy</a:t>
            </a:r>
            <a:r>
              <a:rPr lang="en-US" sz="2200" b="0" i="0" u="none" strike="noStrike" dirty="0">
                <a:solidFill>
                  <a:schemeClr val="tx1">
                    <a:lumMod val="65000"/>
                    <a:lumOff val="35000"/>
                  </a:schemeClr>
                </a:solidFill>
                <a:effectLst/>
              </a:rPr>
              <a:t> there are no definite melanocytic features (i.e. pigment network, aggregated globules or streaks). However, there concerning features including irregular brown blotches</a:t>
            </a:r>
            <a:r>
              <a:rPr lang="en-US" sz="2200" dirty="0">
                <a:solidFill>
                  <a:schemeClr val="tx1">
                    <a:lumMod val="65000"/>
                    <a:lumOff val="35000"/>
                  </a:schemeClr>
                </a:solidFill>
              </a:rPr>
              <a:t> and there</a:t>
            </a:r>
            <a:r>
              <a:rPr lang="en-US" sz="2200" b="0" i="0" u="none" strike="noStrike" dirty="0">
                <a:solidFill>
                  <a:schemeClr val="tx1">
                    <a:lumMod val="65000"/>
                    <a:lumOff val="35000"/>
                  </a:schemeClr>
                </a:solidFill>
                <a:effectLst/>
              </a:rPr>
              <a:t> are groups of ‘glomerular’ blood vessels and tightly packed brown globules.</a:t>
            </a:r>
            <a:endParaRPr lang="en-US" sz="2200" dirty="0">
              <a:solidFill>
                <a:schemeClr val="tx1">
                  <a:lumMod val="65000"/>
                  <a:lumOff val="35000"/>
                </a:schemeClr>
              </a:solidFill>
            </a:endParaRPr>
          </a:p>
        </p:txBody>
      </p:sp>
      <p:sp>
        <p:nvSpPr>
          <p:cNvPr id="5" name="TextBox 4">
            <a:extLst>
              <a:ext uri="{FF2B5EF4-FFF2-40B4-BE49-F238E27FC236}">
                <a16:creationId xmlns:a16="http://schemas.microsoft.com/office/drawing/2014/main" id="{C0313BFC-B89E-6BBC-19CB-FFD49E077A6D}"/>
              </a:ext>
            </a:extLst>
          </p:cNvPr>
          <p:cNvSpPr txBox="1"/>
          <p:nvPr/>
        </p:nvSpPr>
        <p:spPr>
          <a:xfrm>
            <a:off x="5820228" y="5499760"/>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39656273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387F-225B-1E0C-993A-5420DABF1DCA}"/>
              </a:ext>
            </a:extLst>
          </p:cNvPr>
          <p:cNvSpPr>
            <a:spLocks noGrp="1"/>
          </p:cNvSpPr>
          <p:nvPr>
            <p:ph type="title"/>
          </p:nvPr>
        </p:nvSpPr>
        <p:spPr/>
        <p:txBody>
          <a:bodyPr/>
          <a:lstStyle/>
          <a:p>
            <a:r>
              <a:rPr lang="en-US" dirty="0"/>
              <a:t>Benign or malignant?</a:t>
            </a:r>
          </a:p>
        </p:txBody>
      </p:sp>
      <p:pic>
        <p:nvPicPr>
          <p:cNvPr id="4" name="Content Placeholder 3">
            <a:extLst>
              <a:ext uri="{FF2B5EF4-FFF2-40B4-BE49-F238E27FC236}">
                <a16:creationId xmlns:a16="http://schemas.microsoft.com/office/drawing/2014/main" id="{89BE7567-0784-C891-837F-A2EE16373851}"/>
              </a:ext>
            </a:extLst>
          </p:cNvPr>
          <p:cNvPicPr>
            <a:picLocks noGrp="1" noChangeAspect="1"/>
          </p:cNvPicPr>
          <p:nvPr>
            <p:ph idx="1"/>
          </p:nvPr>
        </p:nvPicPr>
        <p:blipFill>
          <a:blip r:embed="rId2"/>
          <a:stretch>
            <a:fillRect/>
          </a:stretch>
        </p:blipFill>
        <p:spPr>
          <a:xfrm>
            <a:off x="5537973" y="2578894"/>
            <a:ext cx="3721100" cy="2819400"/>
          </a:xfrm>
          <a:prstGeom prst="rect">
            <a:avLst/>
          </a:prstGeom>
        </p:spPr>
      </p:pic>
      <p:pic>
        <p:nvPicPr>
          <p:cNvPr id="5" name="Picture 4">
            <a:extLst>
              <a:ext uri="{FF2B5EF4-FFF2-40B4-BE49-F238E27FC236}">
                <a16:creationId xmlns:a16="http://schemas.microsoft.com/office/drawing/2014/main" id="{3147F602-538F-F2B6-11A9-BF774A7C7322}"/>
              </a:ext>
            </a:extLst>
          </p:cNvPr>
          <p:cNvPicPr>
            <a:picLocks noChangeAspect="1"/>
          </p:cNvPicPr>
          <p:nvPr/>
        </p:nvPicPr>
        <p:blipFill>
          <a:blip r:embed="rId3"/>
          <a:stretch>
            <a:fillRect/>
          </a:stretch>
        </p:blipFill>
        <p:spPr>
          <a:xfrm>
            <a:off x="985158" y="2578894"/>
            <a:ext cx="3632200" cy="2743200"/>
          </a:xfrm>
          <a:prstGeom prst="rect">
            <a:avLst/>
          </a:prstGeom>
        </p:spPr>
      </p:pic>
      <p:sp>
        <p:nvSpPr>
          <p:cNvPr id="7" name="TextBox 6">
            <a:extLst>
              <a:ext uri="{FF2B5EF4-FFF2-40B4-BE49-F238E27FC236}">
                <a16:creationId xmlns:a16="http://schemas.microsoft.com/office/drawing/2014/main" id="{0A7A3B0B-0EBA-353E-2FB6-B9502059B989}"/>
              </a:ext>
            </a:extLst>
          </p:cNvPr>
          <p:cNvSpPr txBox="1"/>
          <p:nvPr/>
        </p:nvSpPr>
        <p:spPr>
          <a:xfrm>
            <a:off x="5708311" y="5798620"/>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
        <p:nvSpPr>
          <p:cNvPr id="9" name="TextBox 8">
            <a:extLst>
              <a:ext uri="{FF2B5EF4-FFF2-40B4-BE49-F238E27FC236}">
                <a16:creationId xmlns:a16="http://schemas.microsoft.com/office/drawing/2014/main" id="{A74C35C2-41F4-1CCA-ECBA-AA4F145ABB3B}"/>
              </a:ext>
            </a:extLst>
          </p:cNvPr>
          <p:cNvSpPr txBox="1"/>
          <p:nvPr/>
        </p:nvSpPr>
        <p:spPr>
          <a:xfrm>
            <a:off x="1097280" y="5352002"/>
            <a:ext cx="6183084" cy="369332"/>
          </a:xfrm>
          <a:prstGeom prst="rect">
            <a:avLst/>
          </a:prstGeom>
          <a:noFill/>
        </p:spPr>
        <p:txBody>
          <a:bodyPr wrap="square">
            <a:spAutoFit/>
          </a:bodyPr>
          <a:lstStyle/>
          <a:p>
            <a:r>
              <a:rPr lang="en-US" dirty="0"/>
              <a:t>Macroscopic view</a:t>
            </a:r>
          </a:p>
        </p:txBody>
      </p:sp>
      <p:sp>
        <p:nvSpPr>
          <p:cNvPr id="11" name="TextBox 10">
            <a:extLst>
              <a:ext uri="{FF2B5EF4-FFF2-40B4-BE49-F238E27FC236}">
                <a16:creationId xmlns:a16="http://schemas.microsoft.com/office/drawing/2014/main" id="{747B4F51-A04D-46B6-7D34-F8D7B8633ECB}"/>
              </a:ext>
            </a:extLst>
          </p:cNvPr>
          <p:cNvSpPr txBox="1"/>
          <p:nvPr/>
        </p:nvSpPr>
        <p:spPr>
          <a:xfrm>
            <a:off x="5442857" y="5318856"/>
            <a:ext cx="6183084" cy="369332"/>
          </a:xfrm>
          <a:prstGeom prst="rect">
            <a:avLst/>
          </a:prstGeom>
          <a:noFill/>
        </p:spPr>
        <p:txBody>
          <a:bodyPr wrap="square">
            <a:spAutoFit/>
          </a:bodyPr>
          <a:lstStyle/>
          <a:p>
            <a:r>
              <a:rPr lang="en-US" dirty="0"/>
              <a:t>Dermoscopy view</a:t>
            </a:r>
          </a:p>
        </p:txBody>
      </p:sp>
    </p:spTree>
    <p:extLst>
      <p:ext uri="{BB962C8B-B14F-4D97-AF65-F5344CB8AC3E}">
        <p14:creationId xmlns:p14="http://schemas.microsoft.com/office/powerpoint/2010/main" val="505983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ECA1-FF33-A3BA-C432-2EF723FF8379}"/>
              </a:ext>
            </a:extLst>
          </p:cNvPr>
          <p:cNvSpPr>
            <a:spLocks noGrp="1"/>
          </p:cNvSpPr>
          <p:nvPr>
            <p:ph type="title"/>
          </p:nvPr>
        </p:nvSpPr>
        <p:spPr/>
        <p:txBody>
          <a:bodyPr/>
          <a:lstStyle/>
          <a:p>
            <a:r>
              <a:rPr lang="en-US" dirty="0"/>
              <a:t>What’s the diagnosis?</a:t>
            </a:r>
          </a:p>
        </p:txBody>
      </p:sp>
      <p:sp>
        <p:nvSpPr>
          <p:cNvPr id="3" name="Content Placeholder 2">
            <a:extLst>
              <a:ext uri="{FF2B5EF4-FFF2-40B4-BE49-F238E27FC236}">
                <a16:creationId xmlns:a16="http://schemas.microsoft.com/office/drawing/2014/main" id="{454A083C-28FD-FDC8-0850-88C08730AECD}"/>
              </a:ext>
            </a:extLst>
          </p:cNvPr>
          <p:cNvSpPr>
            <a:spLocks noGrp="1"/>
          </p:cNvSpPr>
          <p:nvPr>
            <p:ph idx="1"/>
          </p:nvPr>
        </p:nvSpPr>
        <p:spPr/>
        <p:txBody>
          <a:bodyPr>
            <a:normAutofit/>
          </a:bodyPr>
          <a:lstStyle/>
          <a:p>
            <a:r>
              <a:rPr lang="en-US" sz="2200" b="1" i="0" u="none" strike="noStrike" dirty="0">
                <a:solidFill>
                  <a:schemeClr val="tx1">
                    <a:lumMod val="65000"/>
                    <a:lumOff val="35000"/>
                  </a:schemeClr>
                </a:solidFill>
                <a:effectLst/>
              </a:rPr>
              <a:t>Lentigo simplex and café-au-lait macule</a:t>
            </a:r>
          </a:p>
          <a:p>
            <a:r>
              <a:rPr lang="en-US" sz="2200" dirty="0">
                <a:solidFill>
                  <a:schemeClr val="tx1">
                    <a:lumMod val="65000"/>
                    <a:lumOff val="35000"/>
                  </a:schemeClr>
                </a:solidFill>
              </a:rPr>
              <a:t>L</a:t>
            </a:r>
            <a:r>
              <a:rPr lang="en-US" sz="2200" b="0" i="0" u="none" strike="noStrike" dirty="0">
                <a:solidFill>
                  <a:schemeClr val="tx1">
                    <a:lumMod val="65000"/>
                    <a:lumOff val="35000"/>
                  </a:schemeClr>
                </a:solidFill>
                <a:effectLst/>
              </a:rPr>
              <a:t>esion has two components</a:t>
            </a:r>
            <a:r>
              <a:rPr lang="en-US" sz="2200" dirty="0">
                <a:solidFill>
                  <a:schemeClr val="tx1">
                    <a:lumMod val="65000"/>
                    <a:lumOff val="35000"/>
                  </a:schemeClr>
                </a:solidFill>
              </a:rPr>
              <a:t>:</a:t>
            </a:r>
          </a:p>
          <a:p>
            <a:r>
              <a:rPr lang="en-US" sz="2200" b="0" i="0" u="none" strike="noStrike" dirty="0">
                <a:solidFill>
                  <a:schemeClr val="tx1">
                    <a:lumMod val="65000"/>
                    <a:lumOff val="35000"/>
                  </a:schemeClr>
                </a:solidFill>
                <a:effectLst/>
              </a:rPr>
              <a:t>1. </a:t>
            </a:r>
            <a:r>
              <a:rPr lang="en-US" sz="2200" dirty="0">
                <a:solidFill>
                  <a:schemeClr val="tx1">
                    <a:lumMod val="65000"/>
                    <a:lumOff val="35000"/>
                  </a:schemeClr>
                </a:solidFill>
              </a:rPr>
              <a:t>A </a:t>
            </a:r>
            <a:r>
              <a:rPr lang="en-US" sz="2200" b="0" i="0" u="none" strike="noStrike" dirty="0">
                <a:solidFill>
                  <a:schemeClr val="tx1">
                    <a:lumMod val="65000"/>
                    <a:lumOff val="35000"/>
                  </a:schemeClr>
                </a:solidFill>
                <a:effectLst/>
              </a:rPr>
              <a:t>well demarcated tan macule with homogenous pigmentation on </a:t>
            </a:r>
            <a:r>
              <a:rPr lang="en-US" sz="2200" b="0" i="0" u="none" strike="noStrike" dirty="0" err="1">
                <a:solidFill>
                  <a:schemeClr val="tx1">
                    <a:lumMod val="65000"/>
                    <a:lumOff val="35000"/>
                  </a:schemeClr>
                </a:solidFill>
                <a:effectLst/>
              </a:rPr>
              <a:t>dermoscopy</a:t>
            </a:r>
            <a:r>
              <a:rPr lang="en-US" sz="2200" b="0" i="0" u="none" strike="noStrike" dirty="0">
                <a:solidFill>
                  <a:schemeClr val="tx1">
                    <a:lumMod val="65000"/>
                    <a:lumOff val="35000"/>
                  </a:schemeClr>
                </a:solidFill>
                <a:effectLst/>
              </a:rPr>
              <a:t>.</a:t>
            </a:r>
          </a:p>
          <a:p>
            <a:r>
              <a:rPr lang="en-US" sz="2200" dirty="0">
                <a:solidFill>
                  <a:schemeClr val="tx1">
                    <a:lumMod val="65000"/>
                    <a:lumOff val="35000"/>
                  </a:schemeClr>
                </a:solidFill>
              </a:rPr>
              <a:t>2. </a:t>
            </a:r>
            <a:r>
              <a:rPr lang="en-US" sz="2200" b="0" i="0" u="none" strike="noStrike" dirty="0">
                <a:solidFill>
                  <a:schemeClr val="tx1">
                    <a:lumMod val="65000"/>
                    <a:lumOff val="35000"/>
                  </a:schemeClr>
                </a:solidFill>
                <a:effectLst/>
              </a:rPr>
              <a:t> Also, a dark freckle, which has a regular dark-brown pigment network</a:t>
            </a:r>
            <a:r>
              <a:rPr lang="en-US" sz="2200" dirty="0">
                <a:solidFill>
                  <a:schemeClr val="tx1">
                    <a:lumMod val="65000"/>
                    <a:lumOff val="35000"/>
                  </a:schemeClr>
                </a:solidFill>
              </a:rPr>
              <a:t> and</a:t>
            </a:r>
            <a:r>
              <a:rPr lang="en-US" sz="2200" b="0" i="0" u="none" strike="noStrike" dirty="0">
                <a:solidFill>
                  <a:schemeClr val="tx1">
                    <a:lumMod val="65000"/>
                    <a:lumOff val="35000"/>
                  </a:schemeClr>
                </a:solidFill>
                <a:effectLst/>
              </a:rPr>
              <a:t> no features to suggest melanoma. This is an </a:t>
            </a:r>
            <a:r>
              <a:rPr lang="en-US" sz="2200" b="1" i="0" u="none" strike="noStrike" dirty="0">
                <a:solidFill>
                  <a:schemeClr val="tx1">
                    <a:lumMod val="65000"/>
                    <a:lumOff val="35000"/>
                  </a:schemeClr>
                </a:solidFill>
                <a:effectLst/>
              </a:rPr>
              <a:t>ink-spot lentigo</a:t>
            </a:r>
            <a:endParaRPr lang="en-US" sz="2200" b="1" dirty="0">
              <a:solidFill>
                <a:schemeClr val="tx1">
                  <a:lumMod val="65000"/>
                  <a:lumOff val="35000"/>
                </a:schemeClr>
              </a:solidFill>
            </a:endParaRPr>
          </a:p>
        </p:txBody>
      </p:sp>
      <p:sp>
        <p:nvSpPr>
          <p:cNvPr id="5" name="TextBox 4">
            <a:extLst>
              <a:ext uri="{FF2B5EF4-FFF2-40B4-BE49-F238E27FC236}">
                <a16:creationId xmlns:a16="http://schemas.microsoft.com/office/drawing/2014/main" id="{0B89781C-EC02-03A1-27ED-A068C3FE22F3}"/>
              </a:ext>
            </a:extLst>
          </p:cNvPr>
          <p:cNvSpPr txBox="1"/>
          <p:nvPr/>
        </p:nvSpPr>
        <p:spPr>
          <a:xfrm>
            <a:off x="5907314" y="5499760"/>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10917526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D572-4ADB-740F-69B2-95395E628370}"/>
              </a:ext>
            </a:extLst>
          </p:cNvPr>
          <p:cNvSpPr>
            <a:spLocks noGrp="1"/>
          </p:cNvSpPr>
          <p:nvPr>
            <p:ph type="title"/>
          </p:nvPr>
        </p:nvSpPr>
        <p:spPr/>
        <p:txBody>
          <a:bodyPr/>
          <a:lstStyle/>
          <a:p>
            <a:r>
              <a:rPr lang="en-US" dirty="0"/>
              <a:t>Benign or malignant?</a:t>
            </a:r>
          </a:p>
        </p:txBody>
      </p:sp>
      <p:pic>
        <p:nvPicPr>
          <p:cNvPr id="4" name="Content Placeholder 3">
            <a:extLst>
              <a:ext uri="{FF2B5EF4-FFF2-40B4-BE49-F238E27FC236}">
                <a16:creationId xmlns:a16="http://schemas.microsoft.com/office/drawing/2014/main" id="{6F33950B-CEB7-92E7-D9EC-C9085ECA6EB1}"/>
              </a:ext>
            </a:extLst>
          </p:cNvPr>
          <p:cNvPicPr>
            <a:picLocks noGrp="1" noChangeAspect="1"/>
          </p:cNvPicPr>
          <p:nvPr>
            <p:ph idx="1"/>
          </p:nvPr>
        </p:nvPicPr>
        <p:blipFill>
          <a:blip r:embed="rId2"/>
          <a:stretch>
            <a:fillRect/>
          </a:stretch>
        </p:blipFill>
        <p:spPr>
          <a:xfrm>
            <a:off x="6380163" y="2523558"/>
            <a:ext cx="3556000" cy="2755900"/>
          </a:xfrm>
          <a:prstGeom prst="rect">
            <a:avLst/>
          </a:prstGeom>
        </p:spPr>
      </p:pic>
      <p:pic>
        <p:nvPicPr>
          <p:cNvPr id="5" name="Picture 4">
            <a:extLst>
              <a:ext uri="{FF2B5EF4-FFF2-40B4-BE49-F238E27FC236}">
                <a16:creationId xmlns:a16="http://schemas.microsoft.com/office/drawing/2014/main" id="{4C082D0A-F109-C2D9-BC0F-01BF87DE3620}"/>
              </a:ext>
            </a:extLst>
          </p:cNvPr>
          <p:cNvPicPr>
            <a:picLocks noChangeAspect="1"/>
          </p:cNvPicPr>
          <p:nvPr/>
        </p:nvPicPr>
        <p:blipFill>
          <a:blip r:embed="rId3"/>
          <a:stretch>
            <a:fillRect/>
          </a:stretch>
        </p:blipFill>
        <p:spPr>
          <a:xfrm>
            <a:off x="1682750" y="2705713"/>
            <a:ext cx="3543300" cy="2514600"/>
          </a:xfrm>
          <a:prstGeom prst="rect">
            <a:avLst/>
          </a:prstGeom>
        </p:spPr>
      </p:pic>
      <p:sp>
        <p:nvSpPr>
          <p:cNvPr id="7" name="TextBox 6">
            <a:extLst>
              <a:ext uri="{FF2B5EF4-FFF2-40B4-BE49-F238E27FC236}">
                <a16:creationId xmlns:a16="http://schemas.microsoft.com/office/drawing/2014/main" id="{18A22F41-3F33-68D6-53D5-CD1CA23A3BCF}"/>
              </a:ext>
            </a:extLst>
          </p:cNvPr>
          <p:cNvSpPr txBox="1"/>
          <p:nvPr/>
        </p:nvSpPr>
        <p:spPr>
          <a:xfrm>
            <a:off x="1682750" y="5220313"/>
            <a:ext cx="6096000" cy="369332"/>
          </a:xfrm>
          <a:prstGeom prst="rect">
            <a:avLst/>
          </a:prstGeom>
          <a:noFill/>
        </p:spPr>
        <p:txBody>
          <a:bodyPr wrap="square">
            <a:spAutoFit/>
          </a:bodyPr>
          <a:lstStyle/>
          <a:p>
            <a:r>
              <a:rPr lang="en-US" dirty="0"/>
              <a:t>Macroscopic view</a:t>
            </a:r>
          </a:p>
        </p:txBody>
      </p:sp>
      <p:sp>
        <p:nvSpPr>
          <p:cNvPr id="9" name="TextBox 8">
            <a:extLst>
              <a:ext uri="{FF2B5EF4-FFF2-40B4-BE49-F238E27FC236}">
                <a16:creationId xmlns:a16="http://schemas.microsoft.com/office/drawing/2014/main" id="{875FB301-51D5-DA68-BF5B-58FFA64AB143}"/>
              </a:ext>
            </a:extLst>
          </p:cNvPr>
          <p:cNvSpPr txBox="1"/>
          <p:nvPr/>
        </p:nvSpPr>
        <p:spPr>
          <a:xfrm>
            <a:off x="7286171" y="5249886"/>
            <a:ext cx="6096000" cy="369332"/>
          </a:xfrm>
          <a:prstGeom prst="rect">
            <a:avLst/>
          </a:prstGeom>
          <a:noFill/>
        </p:spPr>
        <p:txBody>
          <a:bodyPr wrap="square">
            <a:spAutoFit/>
          </a:bodyPr>
          <a:lstStyle/>
          <a:p>
            <a:r>
              <a:rPr lang="en-US" dirty="0"/>
              <a:t>Dermoscopy view</a:t>
            </a:r>
          </a:p>
        </p:txBody>
      </p:sp>
      <p:sp>
        <p:nvSpPr>
          <p:cNvPr id="11" name="TextBox 10">
            <a:extLst>
              <a:ext uri="{FF2B5EF4-FFF2-40B4-BE49-F238E27FC236}">
                <a16:creationId xmlns:a16="http://schemas.microsoft.com/office/drawing/2014/main" id="{FE8B1440-DDAC-1105-F170-70AAA694E114}"/>
              </a:ext>
            </a:extLst>
          </p:cNvPr>
          <p:cNvSpPr txBox="1"/>
          <p:nvPr/>
        </p:nvSpPr>
        <p:spPr>
          <a:xfrm>
            <a:off x="5226050" y="5696324"/>
            <a:ext cx="6589484" cy="569387"/>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a:p>
            <a:endParaRPr lang="en-US" sz="1800" dirty="0">
              <a:solidFill>
                <a:schemeClr val="tx1">
                  <a:lumMod val="65000"/>
                  <a:lumOff val="35000"/>
                </a:schemeClr>
              </a:solidFill>
            </a:endParaRPr>
          </a:p>
        </p:txBody>
      </p:sp>
    </p:spTree>
    <p:extLst>
      <p:ext uri="{BB962C8B-B14F-4D97-AF65-F5344CB8AC3E}">
        <p14:creationId xmlns:p14="http://schemas.microsoft.com/office/powerpoint/2010/main" val="3485786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371BF-9EBF-26A9-5611-942AB0F84DB5}"/>
              </a:ext>
            </a:extLst>
          </p:cNvPr>
          <p:cNvSpPr>
            <a:spLocks noGrp="1"/>
          </p:cNvSpPr>
          <p:nvPr>
            <p:ph type="title"/>
          </p:nvPr>
        </p:nvSpPr>
        <p:spPr/>
        <p:txBody>
          <a:bodyPr/>
          <a:lstStyle/>
          <a:p>
            <a:r>
              <a:rPr lang="en-US" dirty="0"/>
              <a:t>What’s the diagnosis?</a:t>
            </a:r>
          </a:p>
        </p:txBody>
      </p:sp>
      <p:sp>
        <p:nvSpPr>
          <p:cNvPr id="3" name="Content Placeholder 2">
            <a:extLst>
              <a:ext uri="{FF2B5EF4-FFF2-40B4-BE49-F238E27FC236}">
                <a16:creationId xmlns:a16="http://schemas.microsoft.com/office/drawing/2014/main" id="{07074012-65C4-84FD-B518-4A6FD6D57493}"/>
              </a:ext>
            </a:extLst>
          </p:cNvPr>
          <p:cNvSpPr>
            <a:spLocks noGrp="1"/>
          </p:cNvSpPr>
          <p:nvPr>
            <p:ph idx="1"/>
          </p:nvPr>
        </p:nvSpPr>
        <p:spPr/>
        <p:txBody>
          <a:bodyPr>
            <a:normAutofit/>
          </a:bodyPr>
          <a:lstStyle/>
          <a:p>
            <a:r>
              <a:rPr lang="en-US" sz="2200" b="1" i="0" u="none" strike="noStrike" dirty="0" err="1">
                <a:solidFill>
                  <a:schemeClr val="tx1">
                    <a:lumMod val="65000"/>
                    <a:lumOff val="35000"/>
                  </a:schemeClr>
                </a:solidFill>
                <a:effectLst/>
              </a:rPr>
              <a:t>Seborrhoeic</a:t>
            </a:r>
            <a:r>
              <a:rPr lang="en-US" sz="2200" b="1" i="0" u="none" strike="noStrike" dirty="0">
                <a:solidFill>
                  <a:schemeClr val="tx1">
                    <a:lumMod val="65000"/>
                    <a:lumOff val="35000"/>
                  </a:schemeClr>
                </a:solidFill>
                <a:effectLst/>
              </a:rPr>
              <a:t> keratosis</a:t>
            </a:r>
          </a:p>
          <a:p>
            <a:r>
              <a:rPr lang="en-US" sz="2200" dirty="0">
                <a:solidFill>
                  <a:schemeClr val="tx1">
                    <a:lumMod val="65000"/>
                    <a:lumOff val="35000"/>
                  </a:schemeClr>
                </a:solidFill>
              </a:rPr>
              <a:t>Clinically</a:t>
            </a:r>
            <a:r>
              <a:rPr lang="en-US" sz="2200" i="0" u="none" strike="noStrike" dirty="0">
                <a:solidFill>
                  <a:schemeClr val="tx1">
                    <a:lumMod val="65000"/>
                    <a:lumOff val="35000"/>
                  </a:schemeClr>
                </a:solidFill>
                <a:effectLst/>
              </a:rPr>
              <a:t> a crusted plaque</a:t>
            </a:r>
          </a:p>
          <a:p>
            <a:r>
              <a:rPr lang="en-US" sz="2200" i="0" u="none" strike="noStrike" dirty="0" err="1">
                <a:solidFill>
                  <a:schemeClr val="tx1">
                    <a:lumMod val="65000"/>
                    <a:lumOff val="35000"/>
                  </a:schemeClr>
                </a:solidFill>
                <a:effectLst/>
              </a:rPr>
              <a:t>Dermoscopy</a:t>
            </a:r>
            <a:r>
              <a:rPr lang="en-US" sz="2200" i="0" u="none" strike="noStrike" dirty="0">
                <a:solidFill>
                  <a:schemeClr val="tx1">
                    <a:lumMod val="65000"/>
                    <a:lumOff val="35000"/>
                  </a:schemeClr>
                </a:solidFill>
                <a:effectLst/>
              </a:rPr>
              <a:t> shows marked fissuring, characteristic of </a:t>
            </a:r>
            <a:r>
              <a:rPr lang="en-US" sz="2200" i="0" u="none" strike="noStrike" dirty="0" err="1">
                <a:solidFill>
                  <a:schemeClr val="tx1">
                    <a:lumMod val="65000"/>
                    <a:lumOff val="35000"/>
                  </a:schemeClr>
                </a:solidFill>
                <a:effectLst/>
              </a:rPr>
              <a:t>seborrhoeic</a:t>
            </a:r>
            <a:r>
              <a:rPr lang="en-US" sz="2200" i="0" u="none" strike="noStrike" dirty="0">
                <a:solidFill>
                  <a:schemeClr val="tx1">
                    <a:lumMod val="65000"/>
                    <a:lumOff val="35000"/>
                  </a:schemeClr>
                </a:solidFill>
                <a:effectLst/>
              </a:rPr>
              <a:t> keratosis</a:t>
            </a:r>
            <a:r>
              <a:rPr lang="en-US" sz="2200" dirty="0">
                <a:solidFill>
                  <a:schemeClr val="tx1">
                    <a:lumMod val="65000"/>
                    <a:lumOff val="35000"/>
                  </a:schemeClr>
                </a:solidFill>
              </a:rPr>
              <a:t>, but </a:t>
            </a:r>
            <a:r>
              <a:rPr lang="en-US" sz="2200" i="0" u="none" strike="noStrike" dirty="0">
                <a:solidFill>
                  <a:schemeClr val="tx1">
                    <a:lumMod val="65000"/>
                    <a:lumOff val="35000"/>
                  </a:schemeClr>
                </a:solidFill>
                <a:effectLst/>
              </a:rPr>
              <a:t>there are no milia-like cysts </a:t>
            </a:r>
            <a:r>
              <a:rPr lang="en-US" sz="2200" dirty="0">
                <a:solidFill>
                  <a:schemeClr val="tx1">
                    <a:lumMod val="65000"/>
                    <a:lumOff val="35000"/>
                  </a:schemeClr>
                </a:solidFill>
              </a:rPr>
              <a:t>which is also typical for it</a:t>
            </a:r>
          </a:p>
        </p:txBody>
      </p:sp>
      <p:sp>
        <p:nvSpPr>
          <p:cNvPr id="5" name="TextBox 4">
            <a:extLst>
              <a:ext uri="{FF2B5EF4-FFF2-40B4-BE49-F238E27FC236}">
                <a16:creationId xmlns:a16="http://schemas.microsoft.com/office/drawing/2014/main" id="{FA1E0D8B-67DC-9607-E950-D4ED5FFAD042}"/>
              </a:ext>
            </a:extLst>
          </p:cNvPr>
          <p:cNvSpPr txBox="1"/>
          <p:nvPr/>
        </p:nvSpPr>
        <p:spPr>
          <a:xfrm>
            <a:off x="5857421" y="5722898"/>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2048117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EE9B5-AFF3-0916-8961-3D11190419F8}"/>
              </a:ext>
            </a:extLst>
          </p:cNvPr>
          <p:cNvSpPr>
            <a:spLocks noGrp="1"/>
          </p:cNvSpPr>
          <p:nvPr>
            <p:ph type="title"/>
          </p:nvPr>
        </p:nvSpPr>
        <p:spPr/>
        <p:txBody>
          <a:bodyPr/>
          <a:lstStyle/>
          <a:p>
            <a:r>
              <a:rPr lang="en-US" dirty="0"/>
              <a:t>Benign or malignant?</a:t>
            </a:r>
          </a:p>
        </p:txBody>
      </p:sp>
      <p:pic>
        <p:nvPicPr>
          <p:cNvPr id="4" name="Content Placeholder 3">
            <a:extLst>
              <a:ext uri="{FF2B5EF4-FFF2-40B4-BE49-F238E27FC236}">
                <a16:creationId xmlns:a16="http://schemas.microsoft.com/office/drawing/2014/main" id="{0DCA7E18-CD96-246B-E101-C18EE1C1E5D4}"/>
              </a:ext>
            </a:extLst>
          </p:cNvPr>
          <p:cNvPicPr>
            <a:picLocks noGrp="1" noChangeAspect="1"/>
          </p:cNvPicPr>
          <p:nvPr>
            <p:ph idx="1"/>
          </p:nvPr>
        </p:nvPicPr>
        <p:blipFill>
          <a:blip r:embed="rId2"/>
          <a:stretch>
            <a:fillRect/>
          </a:stretch>
        </p:blipFill>
        <p:spPr>
          <a:xfrm>
            <a:off x="5604556" y="2388394"/>
            <a:ext cx="3771900" cy="2895600"/>
          </a:xfrm>
          <a:prstGeom prst="rect">
            <a:avLst/>
          </a:prstGeom>
        </p:spPr>
      </p:pic>
      <p:pic>
        <p:nvPicPr>
          <p:cNvPr id="5" name="Picture 4">
            <a:extLst>
              <a:ext uri="{FF2B5EF4-FFF2-40B4-BE49-F238E27FC236}">
                <a16:creationId xmlns:a16="http://schemas.microsoft.com/office/drawing/2014/main" id="{91F4B23B-925E-5AC8-F7C1-DCAF75E8424A}"/>
              </a:ext>
            </a:extLst>
          </p:cNvPr>
          <p:cNvPicPr>
            <a:picLocks noChangeAspect="1"/>
          </p:cNvPicPr>
          <p:nvPr/>
        </p:nvPicPr>
        <p:blipFill>
          <a:blip r:embed="rId3"/>
          <a:stretch>
            <a:fillRect/>
          </a:stretch>
        </p:blipFill>
        <p:spPr>
          <a:xfrm>
            <a:off x="805543" y="2540794"/>
            <a:ext cx="3556000" cy="2743200"/>
          </a:xfrm>
          <a:prstGeom prst="rect">
            <a:avLst/>
          </a:prstGeom>
        </p:spPr>
      </p:pic>
      <p:sp>
        <p:nvSpPr>
          <p:cNvPr id="7" name="TextBox 6">
            <a:extLst>
              <a:ext uri="{FF2B5EF4-FFF2-40B4-BE49-F238E27FC236}">
                <a16:creationId xmlns:a16="http://schemas.microsoft.com/office/drawing/2014/main" id="{4FED63EE-DCB2-B425-0C9C-A92FD5BC3A34}"/>
              </a:ext>
            </a:extLst>
          </p:cNvPr>
          <p:cNvSpPr txBox="1"/>
          <p:nvPr/>
        </p:nvSpPr>
        <p:spPr>
          <a:xfrm>
            <a:off x="1582057" y="5410590"/>
            <a:ext cx="6096000" cy="369332"/>
          </a:xfrm>
          <a:prstGeom prst="rect">
            <a:avLst/>
          </a:prstGeom>
          <a:noFill/>
        </p:spPr>
        <p:txBody>
          <a:bodyPr wrap="square">
            <a:spAutoFit/>
          </a:bodyPr>
          <a:lstStyle/>
          <a:p>
            <a:r>
              <a:rPr lang="en-US" dirty="0"/>
              <a:t>Macroscopic view</a:t>
            </a:r>
          </a:p>
        </p:txBody>
      </p:sp>
      <p:sp>
        <p:nvSpPr>
          <p:cNvPr id="9" name="TextBox 8">
            <a:extLst>
              <a:ext uri="{FF2B5EF4-FFF2-40B4-BE49-F238E27FC236}">
                <a16:creationId xmlns:a16="http://schemas.microsoft.com/office/drawing/2014/main" id="{A341BD2E-4604-C7DC-156B-501BE20D8991}"/>
              </a:ext>
            </a:extLst>
          </p:cNvPr>
          <p:cNvSpPr txBox="1"/>
          <p:nvPr/>
        </p:nvSpPr>
        <p:spPr>
          <a:xfrm>
            <a:off x="5893707" y="5468660"/>
            <a:ext cx="6096000" cy="369332"/>
          </a:xfrm>
          <a:prstGeom prst="rect">
            <a:avLst/>
          </a:prstGeom>
          <a:noFill/>
        </p:spPr>
        <p:txBody>
          <a:bodyPr wrap="square">
            <a:spAutoFit/>
          </a:bodyPr>
          <a:lstStyle/>
          <a:p>
            <a:r>
              <a:rPr lang="en-US" dirty="0"/>
              <a:t>Dermoscopy view</a:t>
            </a:r>
          </a:p>
        </p:txBody>
      </p:sp>
      <p:sp>
        <p:nvSpPr>
          <p:cNvPr id="11" name="TextBox 10">
            <a:extLst>
              <a:ext uri="{FF2B5EF4-FFF2-40B4-BE49-F238E27FC236}">
                <a16:creationId xmlns:a16="http://schemas.microsoft.com/office/drawing/2014/main" id="{1E976ED7-7324-D1D4-C673-892EE0BBD37D}"/>
              </a:ext>
            </a:extLst>
          </p:cNvPr>
          <p:cNvSpPr txBox="1"/>
          <p:nvPr/>
        </p:nvSpPr>
        <p:spPr>
          <a:xfrm>
            <a:off x="6126480" y="5964588"/>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4158897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72F96-F45B-7C77-6E14-866760F83DF1}"/>
              </a:ext>
            </a:extLst>
          </p:cNvPr>
          <p:cNvSpPr>
            <a:spLocks noGrp="1"/>
          </p:cNvSpPr>
          <p:nvPr>
            <p:ph type="title"/>
          </p:nvPr>
        </p:nvSpPr>
        <p:spPr/>
        <p:txBody>
          <a:bodyPr/>
          <a:lstStyle/>
          <a:p>
            <a:r>
              <a:rPr lang="en-US" dirty="0"/>
              <a:t>What’s the diagnosis?</a:t>
            </a:r>
          </a:p>
        </p:txBody>
      </p:sp>
      <p:sp>
        <p:nvSpPr>
          <p:cNvPr id="3" name="Content Placeholder 2">
            <a:extLst>
              <a:ext uri="{FF2B5EF4-FFF2-40B4-BE49-F238E27FC236}">
                <a16:creationId xmlns:a16="http://schemas.microsoft.com/office/drawing/2014/main" id="{91FD7ECB-7EE5-6678-3EE5-9A731E960EF4}"/>
              </a:ext>
            </a:extLst>
          </p:cNvPr>
          <p:cNvSpPr>
            <a:spLocks noGrp="1"/>
          </p:cNvSpPr>
          <p:nvPr>
            <p:ph idx="1"/>
          </p:nvPr>
        </p:nvSpPr>
        <p:spPr/>
        <p:txBody>
          <a:bodyPr/>
          <a:lstStyle/>
          <a:p>
            <a:pPr fontAlgn="base"/>
            <a:r>
              <a:rPr lang="en-US" sz="2200" b="1" dirty="0">
                <a:solidFill>
                  <a:schemeClr val="tx1">
                    <a:lumMod val="65000"/>
                    <a:lumOff val="35000"/>
                  </a:schemeClr>
                </a:solidFill>
                <a:effectLst/>
              </a:rPr>
              <a:t>Congenital melanocytic nevus</a:t>
            </a:r>
          </a:p>
          <a:p>
            <a:pPr fontAlgn="base"/>
            <a:r>
              <a:rPr lang="en-US" sz="2200" dirty="0">
                <a:solidFill>
                  <a:schemeClr val="tx1">
                    <a:lumMod val="65000"/>
                    <a:lumOff val="35000"/>
                  </a:schemeClr>
                </a:solidFill>
              </a:rPr>
              <a:t>C</a:t>
            </a:r>
            <a:r>
              <a:rPr lang="en-US" sz="2200" dirty="0">
                <a:solidFill>
                  <a:schemeClr val="tx1">
                    <a:lumMod val="65000"/>
                    <a:lumOff val="35000"/>
                  </a:schemeClr>
                </a:solidFill>
                <a:effectLst/>
              </a:rPr>
              <a:t>linical view typical of a congenital nevus</a:t>
            </a:r>
            <a:r>
              <a:rPr lang="en-US" sz="2200" dirty="0">
                <a:solidFill>
                  <a:schemeClr val="tx1">
                    <a:lumMod val="65000"/>
                    <a:lumOff val="35000"/>
                  </a:schemeClr>
                </a:solidFill>
              </a:rPr>
              <a:t> due to </a:t>
            </a:r>
            <a:r>
              <a:rPr lang="en-US" sz="2200" dirty="0">
                <a:solidFill>
                  <a:schemeClr val="tx1">
                    <a:lumMod val="65000"/>
                    <a:lumOff val="35000"/>
                  </a:schemeClr>
                </a:solidFill>
                <a:effectLst/>
              </a:rPr>
              <a:t>a large uniform thickened and hairy mole.</a:t>
            </a:r>
          </a:p>
          <a:p>
            <a:pPr fontAlgn="base"/>
            <a:r>
              <a:rPr lang="en-US" sz="2200" dirty="0" err="1">
                <a:solidFill>
                  <a:schemeClr val="tx1">
                    <a:lumMod val="65000"/>
                    <a:lumOff val="35000"/>
                  </a:schemeClr>
                </a:solidFill>
              </a:rPr>
              <a:t>D</a:t>
            </a:r>
            <a:r>
              <a:rPr lang="en-US" sz="2200" dirty="0" err="1">
                <a:solidFill>
                  <a:schemeClr val="tx1">
                    <a:lumMod val="65000"/>
                    <a:lumOff val="35000"/>
                  </a:schemeClr>
                </a:solidFill>
                <a:effectLst/>
              </a:rPr>
              <a:t>ermoscopy</a:t>
            </a:r>
            <a:r>
              <a:rPr lang="en-US" sz="2200" dirty="0">
                <a:solidFill>
                  <a:schemeClr val="tx1">
                    <a:lumMod val="65000"/>
                    <a:lumOff val="35000"/>
                  </a:schemeClr>
                </a:solidFill>
                <a:effectLst/>
              </a:rPr>
              <a:t> shows a symmetrical lesion that is composed of aggregated globules</a:t>
            </a:r>
            <a:r>
              <a:rPr lang="en-US" sz="2200" dirty="0">
                <a:solidFill>
                  <a:schemeClr val="tx1">
                    <a:lumMod val="65000"/>
                    <a:lumOff val="35000"/>
                  </a:schemeClr>
                </a:solidFill>
              </a:rPr>
              <a:t>,</a:t>
            </a:r>
            <a:r>
              <a:rPr lang="en-US" sz="2200" dirty="0">
                <a:solidFill>
                  <a:schemeClr val="tx1">
                    <a:lumMod val="65000"/>
                    <a:lumOff val="35000"/>
                  </a:schemeClr>
                </a:solidFill>
                <a:effectLst/>
              </a:rPr>
              <a:t> appearing like cobblestones</a:t>
            </a:r>
            <a:r>
              <a:rPr lang="en-US" sz="2200" dirty="0">
                <a:solidFill>
                  <a:schemeClr val="tx1">
                    <a:lumMod val="65000"/>
                    <a:lumOff val="35000"/>
                  </a:schemeClr>
                </a:solidFill>
              </a:rPr>
              <a:t> and there</a:t>
            </a:r>
            <a:r>
              <a:rPr lang="en-US" sz="2200" dirty="0">
                <a:solidFill>
                  <a:schemeClr val="tx1">
                    <a:lumMod val="65000"/>
                    <a:lumOff val="35000"/>
                  </a:schemeClr>
                </a:solidFill>
                <a:effectLst/>
              </a:rPr>
              <a:t> are a few regular brown dots. Also, subtle blue-white color over the central part of the lesion. </a:t>
            </a:r>
          </a:p>
          <a:p>
            <a:pPr fontAlgn="base"/>
            <a:br>
              <a:rPr lang="en-US" dirty="0">
                <a:effectLst/>
                <a:latin typeface="inherit"/>
              </a:rPr>
            </a:br>
            <a:endParaRPr lang="en-US" dirty="0">
              <a:effectLst/>
              <a:latin typeface="inherit"/>
            </a:endParaRPr>
          </a:p>
          <a:p>
            <a:endParaRPr lang="en-US" dirty="0"/>
          </a:p>
        </p:txBody>
      </p:sp>
      <p:sp>
        <p:nvSpPr>
          <p:cNvPr id="5" name="TextBox 4">
            <a:extLst>
              <a:ext uri="{FF2B5EF4-FFF2-40B4-BE49-F238E27FC236}">
                <a16:creationId xmlns:a16="http://schemas.microsoft.com/office/drawing/2014/main" id="{9004F0D2-0925-2CA8-7646-B11E2D16D886}"/>
              </a:ext>
            </a:extLst>
          </p:cNvPr>
          <p:cNvSpPr txBox="1"/>
          <p:nvPr/>
        </p:nvSpPr>
        <p:spPr>
          <a:xfrm>
            <a:off x="5791200" y="5684426"/>
            <a:ext cx="6096000" cy="292388"/>
          </a:xfrm>
          <a:prstGeom prst="rect">
            <a:avLst/>
          </a:prstGeom>
          <a:noFill/>
        </p:spPr>
        <p:txBody>
          <a:bodyPr wrap="square">
            <a:spAutoFit/>
          </a:bodyPr>
          <a:lstStyle/>
          <a:p>
            <a:pPr algn="r"/>
            <a:r>
              <a:rPr lang="en-US" sz="1300" dirty="0">
                <a:latin typeface="Open Sans" panose="020B0606030504020204" pitchFamily="34" charset="0"/>
                <a:ea typeface="Open Sans" panose="020B0606030504020204" pitchFamily="34" charset="0"/>
                <a:cs typeface="Open Sans" panose="020B0606030504020204" pitchFamily="34" charset="0"/>
              </a:rPr>
              <a:t>DermNet 2024</a:t>
            </a:r>
          </a:p>
        </p:txBody>
      </p:sp>
    </p:spTree>
    <p:extLst>
      <p:ext uri="{BB962C8B-B14F-4D97-AF65-F5344CB8AC3E}">
        <p14:creationId xmlns:p14="http://schemas.microsoft.com/office/powerpoint/2010/main" val="4080175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4E48-81B6-92DB-33A2-15807CC973ED}"/>
              </a:ext>
            </a:extLst>
          </p:cNvPr>
          <p:cNvSpPr>
            <a:spLocks noGrp="1"/>
          </p:cNvSpPr>
          <p:nvPr>
            <p:ph type="title"/>
          </p:nvPr>
        </p:nvSpPr>
        <p:spPr/>
        <p:txBody>
          <a:bodyPr/>
          <a:lstStyle/>
          <a:p>
            <a:r>
              <a:rPr lang="en-US" dirty="0"/>
              <a:t>Non-polarized vs. Polarized </a:t>
            </a:r>
          </a:p>
        </p:txBody>
      </p:sp>
      <p:sp>
        <p:nvSpPr>
          <p:cNvPr id="3" name="Content Placeholder 2">
            <a:extLst>
              <a:ext uri="{FF2B5EF4-FFF2-40B4-BE49-F238E27FC236}">
                <a16:creationId xmlns:a16="http://schemas.microsoft.com/office/drawing/2014/main" id="{8A906C70-AE98-B780-12B6-6407744A15C9}"/>
              </a:ext>
            </a:extLst>
          </p:cNvPr>
          <p:cNvSpPr>
            <a:spLocks noGrp="1"/>
          </p:cNvSpPr>
          <p:nvPr>
            <p:ph idx="1"/>
          </p:nvPr>
        </p:nvSpPr>
        <p:spPr/>
        <p:txBody>
          <a:bodyPr>
            <a:normAutofit/>
          </a:bodyPr>
          <a:lstStyle/>
          <a:p>
            <a:pPr marL="0" indent="0" algn="l">
              <a:buNone/>
            </a:pPr>
            <a:r>
              <a:rPr lang="en-US" b="1" i="0" u="none" strike="noStrike" dirty="0">
                <a:solidFill>
                  <a:schemeClr val="tx1">
                    <a:lumMod val="65000"/>
                    <a:lumOff val="35000"/>
                  </a:schemeClr>
                </a:solidFill>
                <a:effectLst/>
              </a:rPr>
              <a:t>Non-Polarized Dermoscopy</a:t>
            </a:r>
            <a:r>
              <a:rPr lang="en-US" b="0" i="0" u="none" strike="noStrike" dirty="0">
                <a:solidFill>
                  <a:schemeClr val="tx1">
                    <a:lumMod val="65000"/>
                    <a:lumOff val="35000"/>
                  </a:schemeClr>
                </a:solidFill>
                <a:effectLst/>
              </a:rPr>
              <a:t>:</a:t>
            </a:r>
          </a:p>
          <a:p>
            <a:pPr>
              <a:buFont typeface="Arial" panose="020B0604020202020204" pitchFamily="34" charset="0"/>
              <a:buChar char="•"/>
            </a:pPr>
            <a:r>
              <a:rPr lang="en-US" b="1" i="0" u="none" strike="noStrike" dirty="0">
                <a:solidFill>
                  <a:schemeClr val="tx1">
                    <a:lumMod val="65000"/>
                    <a:lumOff val="35000"/>
                  </a:schemeClr>
                </a:solidFill>
                <a:effectLst/>
              </a:rPr>
              <a:t>Light Source</a:t>
            </a:r>
            <a:r>
              <a:rPr lang="en-US" b="0" i="0" u="none" strike="noStrike" dirty="0">
                <a:solidFill>
                  <a:schemeClr val="tx1">
                    <a:lumMod val="65000"/>
                    <a:lumOff val="35000"/>
                  </a:schemeClr>
                </a:solidFill>
                <a:effectLst/>
              </a:rPr>
              <a:t>: Uses unpolarized light, similar to natural light. </a:t>
            </a:r>
            <a:r>
              <a:rPr lang="en-US" dirty="0">
                <a:solidFill>
                  <a:schemeClr val="tx1">
                    <a:lumMod val="65000"/>
                    <a:lumOff val="35000"/>
                  </a:schemeClr>
                </a:solidFill>
              </a:rPr>
              <a:t>Needs direct contact w/ liquid interface (alcohol or ultrasound gel)</a:t>
            </a:r>
          </a:p>
          <a:p>
            <a:pPr lvl="1">
              <a:buFont typeface="Arial" panose="020B0604020202020204" pitchFamily="34" charset="0"/>
              <a:buChar char="•"/>
            </a:pPr>
            <a:r>
              <a:rPr lang="en-US" b="1" i="0" u="none" strike="noStrike" dirty="0">
                <a:solidFill>
                  <a:schemeClr val="tx1">
                    <a:lumMod val="65000"/>
                    <a:lumOff val="35000"/>
                  </a:schemeClr>
                </a:solidFill>
                <a:effectLst/>
              </a:rPr>
              <a:t>Pros</a:t>
            </a:r>
            <a:r>
              <a:rPr lang="en-US" b="0" i="0" u="none" strike="noStrike" dirty="0">
                <a:solidFill>
                  <a:schemeClr val="tx1">
                    <a:lumMod val="65000"/>
                    <a:lumOff val="35000"/>
                  </a:schemeClr>
                </a:solidFill>
                <a:effectLst/>
              </a:rPr>
              <a:t>:</a:t>
            </a:r>
          </a:p>
          <a:p>
            <a:pPr marL="1143000" lvl="2" indent="-228600" algn="l">
              <a:buFont typeface="+mj-lt"/>
              <a:buAutoNum type="arabicPeriod"/>
            </a:pPr>
            <a:r>
              <a:rPr lang="en-US" dirty="0">
                <a:solidFill>
                  <a:schemeClr val="tx1">
                    <a:lumMod val="65000"/>
                    <a:lumOff val="35000"/>
                  </a:schemeClr>
                </a:solidFill>
              </a:rPr>
              <a:t>M</a:t>
            </a:r>
            <a:r>
              <a:rPr lang="en-US" b="0" i="0" u="none" strike="noStrike" dirty="0">
                <a:solidFill>
                  <a:schemeClr val="tx1">
                    <a:lumMod val="65000"/>
                    <a:lumOff val="35000"/>
                  </a:schemeClr>
                </a:solidFill>
                <a:effectLst/>
              </a:rPr>
              <a:t>ore natural view of the skin lesion, similar to what the naked eye would perceive.</a:t>
            </a:r>
          </a:p>
          <a:p>
            <a:pPr marL="1143000" lvl="2" indent="-228600" algn="l">
              <a:buFont typeface="+mj-lt"/>
              <a:buAutoNum type="arabicPeriod"/>
            </a:pPr>
            <a:r>
              <a:rPr lang="en-US" b="0" i="0" u="none" strike="noStrike" dirty="0">
                <a:solidFill>
                  <a:schemeClr val="tx1">
                    <a:lumMod val="65000"/>
                    <a:lumOff val="35000"/>
                  </a:schemeClr>
                </a:solidFill>
                <a:effectLst/>
              </a:rPr>
              <a:t>Good for identifying surface features</a:t>
            </a:r>
            <a:r>
              <a:rPr lang="en-US" dirty="0">
                <a:solidFill>
                  <a:schemeClr val="tx1">
                    <a:lumMod val="65000"/>
                    <a:lumOff val="35000"/>
                  </a:schemeClr>
                </a:solidFill>
              </a:rPr>
              <a:t>. (</a:t>
            </a:r>
            <a:r>
              <a:rPr lang="en-US" dirty="0" err="1">
                <a:solidFill>
                  <a:schemeClr val="tx1">
                    <a:lumMod val="65000"/>
                    <a:lumOff val="35000"/>
                  </a:schemeClr>
                </a:solidFill>
              </a:rPr>
              <a:t>eg</a:t>
            </a:r>
            <a:r>
              <a:rPr lang="en-US" dirty="0">
                <a:solidFill>
                  <a:schemeClr val="tx1">
                    <a:lumMod val="65000"/>
                    <a:lumOff val="35000"/>
                  </a:schemeClr>
                </a:solidFill>
              </a:rPr>
              <a:t> – milia-like cysts and </a:t>
            </a:r>
            <a:r>
              <a:rPr lang="en-US" dirty="0" err="1">
                <a:solidFill>
                  <a:schemeClr val="tx1">
                    <a:lumMod val="65000"/>
                    <a:lumOff val="35000"/>
                  </a:schemeClr>
                </a:solidFill>
              </a:rPr>
              <a:t>comedo</a:t>
            </a:r>
            <a:r>
              <a:rPr lang="en-US" dirty="0">
                <a:solidFill>
                  <a:schemeClr val="tx1">
                    <a:lumMod val="65000"/>
                    <a:lumOff val="35000"/>
                  </a:schemeClr>
                </a:solidFill>
              </a:rPr>
              <a:t>-like openings)</a:t>
            </a:r>
            <a:endParaRPr lang="en-US" b="0" i="0" u="none" strike="noStrike" dirty="0">
              <a:solidFill>
                <a:schemeClr val="tx1">
                  <a:lumMod val="65000"/>
                  <a:lumOff val="35000"/>
                </a:schemeClr>
              </a:solidFill>
              <a:effectLst/>
            </a:endParaRPr>
          </a:p>
          <a:p>
            <a:pPr marL="914400" lvl="2" indent="0" algn="l">
              <a:buNone/>
            </a:pPr>
            <a:endParaRPr lang="en-US" b="0" i="0" u="none" strike="noStrike" dirty="0">
              <a:solidFill>
                <a:schemeClr val="tx1">
                  <a:lumMod val="65000"/>
                  <a:lumOff val="35000"/>
                </a:schemeClr>
              </a:solidFill>
              <a:effectLst/>
            </a:endParaRPr>
          </a:p>
          <a:p>
            <a:pPr lvl="1">
              <a:buFont typeface="Arial" panose="020B0604020202020204" pitchFamily="34" charset="0"/>
              <a:buChar char="•"/>
            </a:pPr>
            <a:r>
              <a:rPr lang="en-US" b="1" dirty="0">
                <a:solidFill>
                  <a:schemeClr val="tx1">
                    <a:lumMod val="65000"/>
                    <a:lumOff val="35000"/>
                  </a:schemeClr>
                </a:solidFill>
              </a:rPr>
              <a:t>Cons:</a:t>
            </a:r>
          </a:p>
          <a:p>
            <a:pPr marL="1143000" lvl="2" indent="-228600" algn="l">
              <a:buFont typeface="+mj-lt"/>
              <a:buAutoNum type="arabicPeriod"/>
            </a:pPr>
            <a:r>
              <a:rPr lang="en-US" b="0" i="0" u="none" strike="noStrike" dirty="0">
                <a:solidFill>
                  <a:schemeClr val="tx1">
                    <a:lumMod val="65000"/>
                    <a:lumOff val="35000"/>
                  </a:schemeClr>
                </a:solidFill>
                <a:effectLst/>
              </a:rPr>
              <a:t>Glare or reflection from the skin surface can sometimes obscure details.</a:t>
            </a:r>
          </a:p>
          <a:p>
            <a:pPr marL="1143000" lvl="2" indent="-228600" algn="l">
              <a:buFont typeface="+mj-lt"/>
              <a:buAutoNum type="arabicPeriod"/>
            </a:pPr>
            <a:r>
              <a:rPr lang="en-US" b="0" i="0" u="none" strike="noStrike" dirty="0">
                <a:solidFill>
                  <a:schemeClr val="tx1">
                    <a:lumMod val="65000"/>
                    <a:lumOff val="35000"/>
                  </a:schemeClr>
                </a:solidFill>
                <a:effectLst/>
              </a:rPr>
              <a:t>May not provide as much contrast for certain types of lesions, making it harder to discern specific features</a:t>
            </a:r>
            <a:r>
              <a:rPr lang="en-US" b="0" i="0" u="none" strike="noStrike" dirty="0">
                <a:solidFill>
                  <a:schemeClr val="tx1">
                    <a:lumMod val="65000"/>
                    <a:lumOff val="35000"/>
                  </a:schemeClr>
                </a:solidFill>
                <a:effectLst/>
                <a:latin typeface="Söhne"/>
              </a:rPr>
              <a:t>.</a:t>
            </a:r>
          </a:p>
          <a:p>
            <a:pPr marL="1143000" lvl="2" indent="-228600" algn="l">
              <a:buFont typeface="+mj-lt"/>
              <a:buAutoNum type="arabicPeriod"/>
            </a:pPr>
            <a:r>
              <a:rPr lang="en-US" dirty="0">
                <a:solidFill>
                  <a:schemeClr val="tx1">
                    <a:lumMod val="65000"/>
                    <a:lumOff val="35000"/>
                  </a:schemeClr>
                </a:solidFill>
                <a:latin typeface="Söhne"/>
              </a:rPr>
              <a:t>Vascular lesions may be harder to see as they are compressed with contact </a:t>
            </a:r>
            <a:r>
              <a:rPr lang="en-US" dirty="0" err="1">
                <a:solidFill>
                  <a:schemeClr val="tx1">
                    <a:lumMod val="65000"/>
                    <a:lumOff val="35000"/>
                  </a:schemeClr>
                </a:solidFill>
                <a:latin typeface="Söhne"/>
              </a:rPr>
              <a:t>dermoscopy</a:t>
            </a:r>
            <a:r>
              <a:rPr lang="en-US" dirty="0">
                <a:solidFill>
                  <a:schemeClr val="tx1">
                    <a:lumMod val="65000"/>
                    <a:lumOff val="35000"/>
                  </a:schemeClr>
                </a:solidFill>
                <a:latin typeface="Söhne"/>
              </a:rPr>
              <a:t>.</a:t>
            </a:r>
            <a:endParaRPr lang="en-US" dirty="0">
              <a:solidFill>
                <a:schemeClr val="tx1">
                  <a:lumMod val="65000"/>
                  <a:lumOff val="35000"/>
                </a:schemeClr>
              </a:solidFill>
            </a:endParaRPr>
          </a:p>
        </p:txBody>
      </p:sp>
    </p:spTree>
    <p:extLst>
      <p:ext uri="{BB962C8B-B14F-4D97-AF65-F5344CB8AC3E}">
        <p14:creationId xmlns:p14="http://schemas.microsoft.com/office/powerpoint/2010/main" val="349156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phant | Description, Habitat, Scientific Names, Weight, &amp; Facts |  Britannica">
            <a:extLst>
              <a:ext uri="{FF2B5EF4-FFF2-40B4-BE49-F238E27FC236}">
                <a16:creationId xmlns:a16="http://schemas.microsoft.com/office/drawing/2014/main" id="{4B3253D2-9557-F853-D7ED-EB04D5EE385F}"/>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1072" b="1434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610195-EE82-A975-10A4-DBCA06D9D200}"/>
              </a:ext>
            </a:extLst>
          </p:cNvPr>
          <p:cNvSpPr>
            <a:spLocks noGrp="1"/>
          </p:cNvSpPr>
          <p:nvPr>
            <p:ph type="title"/>
          </p:nvPr>
        </p:nvSpPr>
        <p:spPr>
          <a:xfrm>
            <a:off x="1097280" y="286603"/>
            <a:ext cx="10058400" cy="1450757"/>
          </a:xfrm>
        </p:spPr>
        <p:txBody>
          <a:bodyPr>
            <a:normAutofit/>
          </a:bodyPr>
          <a:lstStyle/>
          <a:p>
            <a:r>
              <a:rPr lang="en-US" dirty="0"/>
              <a:t>Elephant Approach </a:t>
            </a:r>
          </a:p>
        </p:txBody>
      </p:sp>
      <p:sp>
        <p:nvSpPr>
          <p:cNvPr id="3" name="Content Placeholder 2">
            <a:extLst>
              <a:ext uri="{FF2B5EF4-FFF2-40B4-BE49-F238E27FC236}">
                <a16:creationId xmlns:a16="http://schemas.microsoft.com/office/drawing/2014/main" id="{FA0D4E1E-D74A-FC33-D838-511240838529}"/>
              </a:ext>
            </a:extLst>
          </p:cNvPr>
          <p:cNvSpPr>
            <a:spLocks noGrp="1"/>
          </p:cNvSpPr>
          <p:nvPr>
            <p:ph idx="1"/>
          </p:nvPr>
        </p:nvSpPr>
        <p:spPr>
          <a:xfrm>
            <a:off x="1097280" y="2108201"/>
            <a:ext cx="10732770" cy="4292584"/>
          </a:xfrm>
        </p:spPr>
        <p:txBody>
          <a:bodyPr>
            <a:normAutofit lnSpcReduction="10000"/>
          </a:bodyPr>
          <a:lstStyle/>
          <a:p>
            <a:r>
              <a:rPr lang="en-US" sz="2000" b="1" dirty="0"/>
              <a:t>3 rules of melanoma </a:t>
            </a:r>
          </a:p>
          <a:p>
            <a:pPr>
              <a:buFont typeface="Arial" panose="020B0604020202020204" pitchFamily="34" charset="0"/>
              <a:buChar char="•"/>
            </a:pPr>
            <a:r>
              <a:rPr lang="en-US" dirty="0"/>
              <a:t>1 Blink Test</a:t>
            </a:r>
          </a:p>
          <a:p>
            <a:pPr marL="0" indent="0">
              <a:buNone/>
            </a:pPr>
            <a:r>
              <a:rPr lang="en-US" dirty="0"/>
              <a:t>Overall Architecture, Gestalt = Symmetry or asymmetry of color or structure </a:t>
            </a:r>
          </a:p>
          <a:p>
            <a:pPr>
              <a:buFont typeface="Arial" panose="020B0604020202020204" pitchFamily="34" charset="0"/>
              <a:buChar char="•"/>
            </a:pPr>
            <a:r>
              <a:rPr lang="en-US" dirty="0"/>
              <a:t>2. Think </a:t>
            </a:r>
          </a:p>
          <a:p>
            <a:pPr marL="0" indent="0">
              <a:buNone/>
            </a:pPr>
            <a:r>
              <a:rPr lang="en-US" dirty="0"/>
              <a:t>When the blink test does not work = Analytic approach; One of the 7 melanoma specific criteria </a:t>
            </a:r>
          </a:p>
          <a:p>
            <a:pPr>
              <a:buFont typeface="Arial" panose="020B0604020202020204" pitchFamily="34" charset="0"/>
              <a:buChar char="•"/>
            </a:pPr>
            <a:r>
              <a:rPr lang="en-US" b="1" dirty="0"/>
              <a:t> </a:t>
            </a:r>
            <a:r>
              <a:rPr lang="en-US" dirty="0"/>
              <a:t>3 Compare </a:t>
            </a:r>
          </a:p>
          <a:p>
            <a:pPr marL="0" indent="0">
              <a:buNone/>
            </a:pPr>
            <a:r>
              <a:rPr lang="en-US" dirty="0"/>
              <a:t>When blink and think do not work = Use the comparative approach</a:t>
            </a:r>
          </a:p>
          <a:p>
            <a:pPr marL="0" indent="0">
              <a:buNone/>
            </a:pPr>
            <a:r>
              <a:rPr lang="en-US" dirty="0"/>
              <a:t>”If in doubt cut it out” ~ </a:t>
            </a:r>
            <a:r>
              <a:rPr lang="en-US" b="0" i="0" dirty="0">
                <a:solidFill>
                  <a:schemeClr val="tx1"/>
                </a:solidFill>
                <a:effectLst/>
                <a:latin typeface="Open Sans" panose="020B0606030504020204" pitchFamily="34" charset="0"/>
              </a:rPr>
              <a:t>Giuseppe Argenziano</a:t>
            </a:r>
            <a:endParaRPr lang="en-US" dirty="0"/>
          </a:p>
          <a:p>
            <a:pPr marL="0" indent="0" algn="r">
              <a:buNone/>
            </a:pPr>
            <a:r>
              <a:rPr lang="en-US" sz="1400" b="0" i="0" dirty="0">
                <a:solidFill>
                  <a:schemeClr val="tx1"/>
                </a:solidFill>
                <a:effectLst/>
                <a:latin typeface="Open Sans" panose="020B0606030504020204" pitchFamily="34" charset="0"/>
              </a:rPr>
              <a:t>Argenziano  2023</a:t>
            </a:r>
          </a:p>
          <a:p>
            <a:pPr marL="0" indent="0">
              <a:buNone/>
            </a:pPr>
            <a:endParaRPr lang="en-US" dirty="0"/>
          </a:p>
          <a:p>
            <a:endParaRPr lang="en-US" dirty="0"/>
          </a:p>
        </p:txBody>
      </p:sp>
    </p:spTree>
    <p:extLst>
      <p:ext uri="{BB962C8B-B14F-4D97-AF65-F5344CB8AC3E}">
        <p14:creationId xmlns:p14="http://schemas.microsoft.com/office/powerpoint/2010/main" val="26559556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FDD8-AD75-B9DE-983A-4AB2B16806CA}"/>
              </a:ext>
            </a:extLst>
          </p:cNvPr>
          <p:cNvSpPr>
            <a:spLocks noGrp="1"/>
          </p:cNvSpPr>
          <p:nvPr>
            <p:ph type="title"/>
          </p:nvPr>
        </p:nvSpPr>
        <p:spPr/>
        <p:txBody>
          <a:bodyPr/>
          <a:lstStyle/>
          <a:p>
            <a:r>
              <a:rPr lang="en-US" dirty="0"/>
              <a:t>7 melanoma specific criteria/  7-point checklist </a:t>
            </a:r>
          </a:p>
        </p:txBody>
      </p:sp>
      <p:sp>
        <p:nvSpPr>
          <p:cNvPr id="3" name="Content Placeholder 2">
            <a:extLst>
              <a:ext uri="{FF2B5EF4-FFF2-40B4-BE49-F238E27FC236}">
                <a16:creationId xmlns:a16="http://schemas.microsoft.com/office/drawing/2014/main" id="{3B84ED2C-5F57-CC4C-C432-91C463E70901}"/>
              </a:ext>
            </a:extLst>
          </p:cNvPr>
          <p:cNvSpPr>
            <a:spLocks noGrp="1"/>
          </p:cNvSpPr>
          <p:nvPr>
            <p:ph idx="1"/>
          </p:nvPr>
        </p:nvSpPr>
        <p:spPr/>
        <p:txBody>
          <a:bodyPr>
            <a:normAutofit fontScale="85000" lnSpcReduction="20000"/>
          </a:bodyPr>
          <a:lstStyle/>
          <a:p>
            <a:pPr>
              <a:buFont typeface="Arial" panose="020B0604020202020204" pitchFamily="34" charset="0"/>
              <a:buChar char="•"/>
            </a:pPr>
            <a:r>
              <a:rPr lang="en-US" b="1" dirty="0"/>
              <a:t>Atypical Pigment Network (major criteria)</a:t>
            </a:r>
          </a:p>
          <a:p>
            <a:pPr>
              <a:buFont typeface="Arial" panose="020B0604020202020204" pitchFamily="34" charset="0"/>
              <a:buChar char="•"/>
            </a:pPr>
            <a:r>
              <a:rPr lang="en-US" dirty="0"/>
              <a:t>Regression structures</a:t>
            </a:r>
          </a:p>
          <a:p>
            <a:pPr>
              <a:buFont typeface="Arial" panose="020B0604020202020204" pitchFamily="34" charset="0"/>
              <a:buChar char="•"/>
            </a:pPr>
            <a:r>
              <a:rPr lang="en-US" b="1" dirty="0"/>
              <a:t>Blue-white veil</a:t>
            </a:r>
          </a:p>
          <a:p>
            <a:pPr>
              <a:buFont typeface="Arial" panose="020B0604020202020204" pitchFamily="34" charset="0"/>
              <a:buChar char="•"/>
            </a:pPr>
            <a:r>
              <a:rPr lang="en-US" dirty="0"/>
              <a:t> Irregular Dots &amp; Globules</a:t>
            </a:r>
          </a:p>
          <a:p>
            <a:pPr>
              <a:buFont typeface="Arial" panose="020B0604020202020204" pitchFamily="34" charset="0"/>
              <a:buChar char="•"/>
            </a:pPr>
            <a:r>
              <a:rPr lang="en-US" dirty="0"/>
              <a:t> Irregular Streaks </a:t>
            </a:r>
          </a:p>
          <a:p>
            <a:pPr>
              <a:buFont typeface="Arial" panose="020B0604020202020204" pitchFamily="34" charset="0"/>
              <a:buChar char="•"/>
            </a:pPr>
            <a:r>
              <a:rPr lang="en-US" dirty="0"/>
              <a:t> Irregular blotches </a:t>
            </a:r>
          </a:p>
          <a:p>
            <a:pPr>
              <a:buFont typeface="Arial" panose="020B0604020202020204" pitchFamily="34" charset="0"/>
              <a:buChar char="•"/>
            </a:pPr>
            <a:r>
              <a:rPr lang="en-US" dirty="0"/>
              <a:t> </a:t>
            </a:r>
            <a:r>
              <a:rPr lang="en-US" b="1" dirty="0"/>
              <a:t>Atypical vessels </a:t>
            </a:r>
          </a:p>
          <a:p>
            <a:pPr marL="0" indent="0">
              <a:buNone/>
            </a:pPr>
            <a:r>
              <a:rPr lang="en-US" b="0" i="0" dirty="0">
                <a:solidFill>
                  <a:srgbClr val="212529"/>
                </a:solidFill>
                <a:effectLst/>
                <a:latin typeface="Open Sans" panose="020B0606030504020204" pitchFamily="34" charset="0"/>
              </a:rPr>
              <a:t>“At least two </a:t>
            </a:r>
            <a:r>
              <a:rPr lang="en-US" b="0" i="0" dirty="0" err="1">
                <a:solidFill>
                  <a:srgbClr val="212529"/>
                </a:solidFill>
                <a:effectLst/>
                <a:latin typeface="Open Sans" panose="020B0606030504020204" pitchFamily="34" charset="0"/>
              </a:rPr>
              <a:t>dermoscopic</a:t>
            </a:r>
            <a:r>
              <a:rPr lang="en-US" b="0" i="0" dirty="0">
                <a:solidFill>
                  <a:srgbClr val="212529"/>
                </a:solidFill>
                <a:effectLst/>
                <a:latin typeface="Open Sans" panose="020B0606030504020204" pitchFamily="34" charset="0"/>
              </a:rPr>
              <a:t> criteria (one major and one minor) must be present for a suspicious diagnosis. According to a revised, simplified seven-point checklist, the presence of at least one of the seven criteria should allow the diagnosis of melanoma with a </a:t>
            </a:r>
            <a:r>
              <a:rPr lang="en-US" b="1" i="0" dirty="0">
                <a:solidFill>
                  <a:srgbClr val="212529"/>
                </a:solidFill>
                <a:effectLst/>
                <a:latin typeface="Open Sans" panose="020B0606030504020204" pitchFamily="34" charset="0"/>
              </a:rPr>
              <a:t>sensitivity of 85-93% and a specificity between 45 and 48%</a:t>
            </a:r>
            <a:r>
              <a:rPr lang="en-US" b="0" i="0" dirty="0">
                <a:solidFill>
                  <a:srgbClr val="212529"/>
                </a:solidFill>
                <a:effectLst/>
                <a:latin typeface="Open Sans" panose="020B0606030504020204" pitchFamily="34" charset="0"/>
              </a:rPr>
              <a:t>.”</a:t>
            </a:r>
            <a:endParaRPr lang="en-US" b="1" dirty="0"/>
          </a:p>
        </p:txBody>
      </p:sp>
      <p:sp>
        <p:nvSpPr>
          <p:cNvPr id="4" name="TextBox 3">
            <a:extLst>
              <a:ext uri="{FF2B5EF4-FFF2-40B4-BE49-F238E27FC236}">
                <a16:creationId xmlns:a16="http://schemas.microsoft.com/office/drawing/2014/main" id="{60912290-F9A3-D981-B639-891AC88BD148}"/>
              </a:ext>
            </a:extLst>
          </p:cNvPr>
          <p:cNvSpPr txBox="1"/>
          <p:nvPr/>
        </p:nvSpPr>
        <p:spPr>
          <a:xfrm>
            <a:off x="8643938" y="5944474"/>
            <a:ext cx="3038011" cy="292388"/>
          </a:xfrm>
          <a:prstGeom prst="rect">
            <a:avLst/>
          </a:prstGeom>
          <a:noFill/>
        </p:spPr>
        <p:txBody>
          <a:bodyPr wrap="none" rtlCol="0">
            <a:spAutoFit/>
          </a:bodyPr>
          <a:lstStyle/>
          <a:p>
            <a:r>
              <a:rPr lang="en-US" sz="1300" b="0" i="0" dirty="0">
                <a:effectLst/>
                <a:latin typeface="Open Sans" panose="020B0606030504020204" pitchFamily="34" charset="0"/>
              </a:rPr>
              <a:t>Argenziano 1998 &amp; 2019, Kittler 2016</a:t>
            </a:r>
            <a:endParaRPr lang="en-US" sz="1300" dirty="0"/>
          </a:p>
        </p:txBody>
      </p:sp>
    </p:spTree>
    <p:extLst>
      <p:ext uri="{BB962C8B-B14F-4D97-AF65-F5344CB8AC3E}">
        <p14:creationId xmlns:p14="http://schemas.microsoft.com/office/powerpoint/2010/main" val="29651486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225" name="Straight Connector 922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9227" name="Rectangle 9226">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E9623-15DA-2A20-B83A-1E2FD865279F}"/>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a:solidFill>
                  <a:schemeClr val="tx1">
                    <a:lumMod val="85000"/>
                    <a:lumOff val="15000"/>
                  </a:schemeClr>
                </a:solidFill>
              </a:rPr>
              <a:t>Benign or malignant? </a:t>
            </a:r>
          </a:p>
        </p:txBody>
      </p:sp>
      <p:pic>
        <p:nvPicPr>
          <p:cNvPr id="9218" name="Picture 2">
            <a:extLst>
              <a:ext uri="{FF2B5EF4-FFF2-40B4-BE49-F238E27FC236}">
                <a16:creationId xmlns:a16="http://schemas.microsoft.com/office/drawing/2014/main" id="{6ACC7F83-0CD1-5FEF-045E-AC706BE9E4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9229" name="Straight Connector 9228">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231" name="Rectangle 9230">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A0D445DE-CFDF-CF5C-4EED-FE9A9CCD18EC}"/>
              </a:ext>
            </a:extLst>
          </p:cNvPr>
          <p:cNvSpPr txBox="1"/>
          <p:nvPr/>
        </p:nvSpPr>
        <p:spPr>
          <a:xfrm>
            <a:off x="10329863" y="5872163"/>
            <a:ext cx="1681229" cy="369332"/>
          </a:xfrm>
          <a:prstGeom prst="rect">
            <a:avLst/>
          </a:prstGeom>
          <a:noFill/>
        </p:spPr>
        <p:txBody>
          <a:bodyPr wrap="none" rtlCol="0">
            <a:spAutoFit/>
          </a:bodyPr>
          <a:lstStyle/>
          <a:p>
            <a:r>
              <a:rPr lang="en-US" dirty="0"/>
              <a:t>DermNet 2024</a:t>
            </a:r>
          </a:p>
        </p:txBody>
      </p:sp>
    </p:spTree>
    <p:extLst>
      <p:ext uri="{BB962C8B-B14F-4D97-AF65-F5344CB8AC3E}">
        <p14:creationId xmlns:p14="http://schemas.microsoft.com/office/powerpoint/2010/main" val="162881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fill="hold"/>
                                        <p:tgtEl>
                                          <p:spTgt spid="9218"/>
                                        </p:tgtEl>
                                        <p:attrNameLst>
                                          <p:attrName>ppt_x</p:attrName>
                                        </p:attrNameLst>
                                      </p:cBhvr>
                                      <p:tavLst>
                                        <p:tav tm="0">
                                          <p:val>
                                            <p:strVal val="#ppt_x"/>
                                          </p:val>
                                        </p:tav>
                                        <p:tav tm="100000">
                                          <p:val>
                                            <p:strVal val="#ppt_x"/>
                                          </p:val>
                                        </p:tav>
                                      </p:tavLst>
                                    </p:anim>
                                    <p:anim calcmode="lin" valueType="num">
                                      <p:cBhvr additive="base">
                                        <p:cTn id="1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F3F42-E11F-3C9D-C9AD-764AB809FE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4F417C-1A5F-1AFD-200D-1940A4F78DE0}"/>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Malignant </a:t>
            </a:r>
            <a:br>
              <a:rPr lang="en-US" sz="5400" dirty="0">
                <a:solidFill>
                  <a:schemeClr val="tx1">
                    <a:lumMod val="85000"/>
                    <a:lumOff val="15000"/>
                  </a:schemeClr>
                </a:solidFill>
              </a:rPr>
            </a:br>
            <a:r>
              <a:rPr lang="en-US" sz="2000" dirty="0">
                <a:solidFill>
                  <a:schemeClr val="tx1">
                    <a:lumMod val="85000"/>
                    <a:lumOff val="15000"/>
                  </a:schemeClr>
                </a:solidFill>
              </a:rPr>
              <a:t>Melanoma in situ</a:t>
            </a:r>
            <a:br>
              <a:rPr lang="en-US" sz="5400" dirty="0">
                <a:solidFill>
                  <a:schemeClr val="tx1">
                    <a:lumMod val="85000"/>
                    <a:lumOff val="15000"/>
                  </a:schemeClr>
                </a:solidFill>
              </a:rPr>
            </a:br>
            <a:endParaRPr lang="en-US" sz="5400" dirty="0">
              <a:solidFill>
                <a:schemeClr val="tx1">
                  <a:lumMod val="85000"/>
                  <a:lumOff val="15000"/>
                </a:schemeClr>
              </a:solidFill>
            </a:endParaRPr>
          </a:p>
        </p:txBody>
      </p:sp>
      <p:pic>
        <p:nvPicPr>
          <p:cNvPr id="9218" name="Picture 2">
            <a:extLst>
              <a:ext uri="{FF2B5EF4-FFF2-40B4-BE49-F238E27FC236}">
                <a16:creationId xmlns:a16="http://schemas.microsoft.com/office/drawing/2014/main" id="{22DF2FF1-E8B4-CBAF-0D1B-888875F77C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72452A-83D6-D595-937C-62ACADBD5793}"/>
              </a:ext>
            </a:extLst>
          </p:cNvPr>
          <p:cNvSpPr txBox="1"/>
          <p:nvPr/>
        </p:nvSpPr>
        <p:spPr>
          <a:xfrm>
            <a:off x="10108406" y="5849570"/>
            <a:ext cx="6100762" cy="369332"/>
          </a:xfrm>
          <a:prstGeom prst="rect">
            <a:avLst/>
          </a:prstGeom>
          <a:noFill/>
        </p:spPr>
        <p:txBody>
          <a:bodyPr wrap="square">
            <a:spAutoFit/>
          </a:bodyPr>
          <a:lstStyle/>
          <a:p>
            <a:r>
              <a:rPr lang="en-US" dirty="0"/>
              <a:t>DermNet 2024</a:t>
            </a:r>
          </a:p>
        </p:txBody>
      </p:sp>
    </p:spTree>
    <p:extLst>
      <p:ext uri="{BB962C8B-B14F-4D97-AF65-F5344CB8AC3E}">
        <p14:creationId xmlns:p14="http://schemas.microsoft.com/office/powerpoint/2010/main" val="138421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249" name="Straight Connector 1024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0251" name="Rectangle 10250">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CE0F65-71C9-5825-B755-54612105BEF7}"/>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Benign or malignant?</a:t>
            </a:r>
          </a:p>
        </p:txBody>
      </p:sp>
      <p:pic>
        <p:nvPicPr>
          <p:cNvPr id="10242" name="Picture 2" descr="Melanoma in situ 3 dermoscopy">
            <a:extLst>
              <a:ext uri="{FF2B5EF4-FFF2-40B4-BE49-F238E27FC236}">
                <a16:creationId xmlns:a16="http://schemas.microsoft.com/office/drawing/2014/main" id="{E11C644F-BDC5-2179-AA25-C90DF8258F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10253" name="Straight Connector 10252">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255" name="Rectangle 10254">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DACBD970-782E-1420-7EF2-75BC35F9A9EE}"/>
              </a:ext>
            </a:extLst>
          </p:cNvPr>
          <p:cNvSpPr txBox="1"/>
          <p:nvPr/>
        </p:nvSpPr>
        <p:spPr>
          <a:xfrm>
            <a:off x="10151268" y="5875280"/>
            <a:ext cx="6100762" cy="369332"/>
          </a:xfrm>
          <a:prstGeom prst="rect">
            <a:avLst/>
          </a:prstGeom>
          <a:noFill/>
        </p:spPr>
        <p:txBody>
          <a:bodyPr wrap="square">
            <a:spAutoFit/>
          </a:bodyPr>
          <a:lstStyle/>
          <a:p>
            <a:r>
              <a:rPr lang="en-US" dirty="0"/>
              <a:t>DermNet 2024</a:t>
            </a:r>
          </a:p>
        </p:txBody>
      </p:sp>
    </p:spTree>
    <p:extLst>
      <p:ext uri="{BB962C8B-B14F-4D97-AF65-F5344CB8AC3E}">
        <p14:creationId xmlns:p14="http://schemas.microsoft.com/office/powerpoint/2010/main" val="181813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C7044-3AA7-E406-55F7-C0754BF59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9AEE1-D51E-2B6C-5BAE-FE7A2E2B9B9E}"/>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Malignant</a:t>
            </a:r>
            <a:br>
              <a:rPr lang="en-US" sz="5400" dirty="0">
                <a:solidFill>
                  <a:schemeClr val="tx1">
                    <a:lumMod val="85000"/>
                    <a:lumOff val="15000"/>
                  </a:schemeClr>
                </a:solidFill>
              </a:rPr>
            </a:br>
            <a:r>
              <a:rPr lang="en-US" sz="2000" dirty="0">
                <a:solidFill>
                  <a:schemeClr val="tx1">
                    <a:lumMod val="85000"/>
                    <a:lumOff val="15000"/>
                  </a:schemeClr>
                </a:solidFill>
              </a:rPr>
              <a:t>Melanoma in situ</a:t>
            </a:r>
          </a:p>
        </p:txBody>
      </p:sp>
      <p:pic>
        <p:nvPicPr>
          <p:cNvPr id="10242" name="Picture 2" descr="Melanoma in situ 3 dermoscopy">
            <a:extLst>
              <a:ext uri="{FF2B5EF4-FFF2-40B4-BE49-F238E27FC236}">
                <a16:creationId xmlns:a16="http://schemas.microsoft.com/office/drawing/2014/main" id="{8D6F7922-9129-6665-672D-ADFE4BAE8B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F45C42-0DEA-0E4B-30A3-06D6827D2559}"/>
              </a:ext>
            </a:extLst>
          </p:cNvPr>
          <p:cNvSpPr txBox="1"/>
          <p:nvPr/>
        </p:nvSpPr>
        <p:spPr>
          <a:xfrm>
            <a:off x="10151268" y="5875280"/>
            <a:ext cx="6100762" cy="369332"/>
          </a:xfrm>
          <a:prstGeom prst="rect">
            <a:avLst/>
          </a:prstGeom>
          <a:noFill/>
        </p:spPr>
        <p:txBody>
          <a:bodyPr wrap="square">
            <a:spAutoFit/>
          </a:bodyPr>
          <a:lstStyle/>
          <a:p>
            <a:r>
              <a:rPr lang="en-US" dirty="0"/>
              <a:t>DermNet 2024</a:t>
            </a:r>
          </a:p>
        </p:txBody>
      </p:sp>
    </p:spTree>
    <p:extLst>
      <p:ext uri="{BB962C8B-B14F-4D97-AF65-F5344CB8AC3E}">
        <p14:creationId xmlns:p14="http://schemas.microsoft.com/office/powerpoint/2010/main" val="33645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FE0DB-D5EA-993B-9A19-7A8D23F4F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CFE63-8054-9D3A-A540-0A7CD20AEA3E}"/>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Benign or Malignant? </a:t>
            </a:r>
          </a:p>
        </p:txBody>
      </p:sp>
      <p:pic>
        <p:nvPicPr>
          <p:cNvPr id="24578" name="Picture 2" descr="Blue-grey ovoid nests in pigmented basal cell carcinoma dermoscopy">
            <a:extLst>
              <a:ext uri="{FF2B5EF4-FFF2-40B4-BE49-F238E27FC236}">
                <a16:creationId xmlns:a16="http://schemas.microsoft.com/office/drawing/2014/main" id="{757C3BF5-C574-10B2-6479-DA4E1E27F4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518A0F-AC41-7099-A1A5-3E5C61238ACB}"/>
              </a:ext>
            </a:extLst>
          </p:cNvPr>
          <p:cNvSpPr txBox="1"/>
          <p:nvPr/>
        </p:nvSpPr>
        <p:spPr>
          <a:xfrm>
            <a:off x="9365456" y="5324905"/>
            <a:ext cx="6100762" cy="369332"/>
          </a:xfrm>
          <a:prstGeom prst="rect">
            <a:avLst/>
          </a:prstGeom>
          <a:noFill/>
        </p:spPr>
        <p:txBody>
          <a:bodyPr wrap="square">
            <a:spAutoFit/>
          </a:bodyPr>
          <a:lstStyle/>
          <a:p>
            <a:r>
              <a:rPr lang="en-US" dirty="0"/>
              <a:t>Ashman, N 2019</a:t>
            </a:r>
          </a:p>
        </p:txBody>
      </p:sp>
    </p:spTree>
    <p:extLst>
      <p:ext uri="{BB962C8B-B14F-4D97-AF65-F5344CB8AC3E}">
        <p14:creationId xmlns:p14="http://schemas.microsoft.com/office/powerpoint/2010/main" val="22984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3" name="Rectangle 2458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585" name="Straight Connector 2458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4587" name="Rectangle 24586">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20753-0D57-40F1-3266-1576032E6EBC}"/>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Malignant</a:t>
            </a:r>
          </a:p>
        </p:txBody>
      </p:sp>
      <p:pic>
        <p:nvPicPr>
          <p:cNvPr id="24578" name="Picture 2" descr="Blue-grey ovoid nests in pigmented basal cell carcinoma dermoscopy">
            <a:extLst>
              <a:ext uri="{FF2B5EF4-FFF2-40B4-BE49-F238E27FC236}">
                <a16:creationId xmlns:a16="http://schemas.microsoft.com/office/drawing/2014/main" id="{4623F073-3AEE-351B-FEE6-732061EC78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24589" name="Straight Connector 24588">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591" name="Rectangle 24590">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D941693D-7527-9AD2-CF41-0AA0D728B8E0}"/>
              </a:ext>
            </a:extLst>
          </p:cNvPr>
          <p:cNvSpPr txBox="1"/>
          <p:nvPr/>
        </p:nvSpPr>
        <p:spPr>
          <a:xfrm>
            <a:off x="9516499" y="5324905"/>
            <a:ext cx="6100762" cy="369332"/>
          </a:xfrm>
          <a:prstGeom prst="rect">
            <a:avLst/>
          </a:prstGeom>
          <a:noFill/>
        </p:spPr>
        <p:txBody>
          <a:bodyPr wrap="square">
            <a:spAutoFit/>
          </a:bodyPr>
          <a:lstStyle/>
          <a:p>
            <a:r>
              <a:rPr lang="en-US" dirty="0"/>
              <a:t>Ashman, N 2019</a:t>
            </a:r>
          </a:p>
        </p:txBody>
      </p:sp>
      <p:sp>
        <p:nvSpPr>
          <p:cNvPr id="3" name="TextBox 2">
            <a:extLst>
              <a:ext uri="{FF2B5EF4-FFF2-40B4-BE49-F238E27FC236}">
                <a16:creationId xmlns:a16="http://schemas.microsoft.com/office/drawing/2014/main" id="{4780ABFC-FB44-5A7C-CC7A-65CB46E7CEB3}"/>
              </a:ext>
            </a:extLst>
          </p:cNvPr>
          <p:cNvSpPr txBox="1"/>
          <p:nvPr/>
        </p:nvSpPr>
        <p:spPr>
          <a:xfrm>
            <a:off x="8209305" y="4544730"/>
            <a:ext cx="3545693" cy="584775"/>
          </a:xfrm>
          <a:prstGeom prst="rect">
            <a:avLst/>
          </a:prstGeom>
          <a:noFill/>
        </p:spPr>
        <p:txBody>
          <a:bodyPr wrap="square" rtlCol="0">
            <a:spAutoFit/>
          </a:bodyPr>
          <a:lstStyle/>
          <a:p>
            <a:r>
              <a:rPr lang="en-US" sz="1600" dirty="0"/>
              <a:t>Blue-grey ovoid nests in pigmented basal cell carcinoma</a:t>
            </a:r>
          </a:p>
        </p:txBody>
      </p:sp>
    </p:spTree>
    <p:extLst>
      <p:ext uri="{BB962C8B-B14F-4D97-AF65-F5344CB8AC3E}">
        <p14:creationId xmlns:p14="http://schemas.microsoft.com/office/powerpoint/2010/main" val="102731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369" name="Straight Connector 1536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371" name="Rectangle 15370">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5515EC-2C06-4F2D-4DF4-DB8BE55A46D2}"/>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Benign or malignant? </a:t>
            </a:r>
          </a:p>
        </p:txBody>
      </p:sp>
      <p:pic>
        <p:nvPicPr>
          <p:cNvPr id="15362" name="Picture 2" descr="Blue naevus">
            <a:extLst>
              <a:ext uri="{FF2B5EF4-FFF2-40B4-BE49-F238E27FC236}">
                <a16:creationId xmlns:a16="http://schemas.microsoft.com/office/drawing/2014/main" id="{D82217CC-E9A7-AA4D-4C60-0F2399C97A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15373" name="Straight Connector 15372">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375" name="Rectangle 15374">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53A688EB-9B3A-A67E-3DC6-A1143801DA11}"/>
              </a:ext>
            </a:extLst>
          </p:cNvPr>
          <p:cNvSpPr txBox="1"/>
          <p:nvPr/>
        </p:nvSpPr>
        <p:spPr>
          <a:xfrm>
            <a:off x="9658350" y="5694237"/>
            <a:ext cx="1681229" cy="369332"/>
          </a:xfrm>
          <a:prstGeom prst="rect">
            <a:avLst/>
          </a:prstGeom>
          <a:noFill/>
        </p:spPr>
        <p:txBody>
          <a:bodyPr wrap="none" rtlCol="0">
            <a:spAutoFit/>
          </a:bodyPr>
          <a:lstStyle/>
          <a:p>
            <a:r>
              <a:rPr lang="en-US" dirty="0"/>
              <a:t>DermNet 2008</a:t>
            </a:r>
          </a:p>
        </p:txBody>
      </p:sp>
    </p:spTree>
    <p:extLst>
      <p:ext uri="{BB962C8B-B14F-4D97-AF65-F5344CB8AC3E}">
        <p14:creationId xmlns:p14="http://schemas.microsoft.com/office/powerpoint/2010/main" val="327803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056DE-6A5E-4CBA-0AE2-DA31AB5AD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3903C4-419C-71FC-5AE9-194F3C01947C}"/>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Benign</a:t>
            </a:r>
            <a:br>
              <a:rPr lang="en-US" sz="5400" dirty="0">
                <a:solidFill>
                  <a:schemeClr val="tx1">
                    <a:lumMod val="85000"/>
                    <a:lumOff val="15000"/>
                  </a:schemeClr>
                </a:solidFill>
              </a:rPr>
            </a:br>
            <a:r>
              <a:rPr lang="en-US" sz="2000" dirty="0">
                <a:solidFill>
                  <a:schemeClr val="tx1">
                    <a:lumMod val="85000"/>
                    <a:lumOff val="15000"/>
                  </a:schemeClr>
                </a:solidFill>
              </a:rPr>
              <a:t>Blue naevus </a:t>
            </a:r>
          </a:p>
        </p:txBody>
      </p:sp>
      <p:pic>
        <p:nvPicPr>
          <p:cNvPr id="15362" name="Picture 2" descr="Blue naevus">
            <a:extLst>
              <a:ext uri="{FF2B5EF4-FFF2-40B4-BE49-F238E27FC236}">
                <a16:creationId xmlns:a16="http://schemas.microsoft.com/office/drawing/2014/main" id="{72D8F717-59F9-0BCD-AE55-AFB29E65DD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F61A1D-C41C-8B17-051B-9EB20DFD22A2}"/>
              </a:ext>
            </a:extLst>
          </p:cNvPr>
          <p:cNvSpPr txBox="1"/>
          <p:nvPr/>
        </p:nvSpPr>
        <p:spPr>
          <a:xfrm>
            <a:off x="9658350" y="5694237"/>
            <a:ext cx="1681229" cy="369332"/>
          </a:xfrm>
          <a:prstGeom prst="rect">
            <a:avLst/>
          </a:prstGeom>
          <a:noFill/>
        </p:spPr>
        <p:txBody>
          <a:bodyPr wrap="none" rtlCol="0">
            <a:spAutoFit/>
          </a:bodyPr>
          <a:lstStyle/>
          <a:p>
            <a:r>
              <a:rPr lang="en-US" dirty="0"/>
              <a:t>DermNet 2008</a:t>
            </a:r>
          </a:p>
        </p:txBody>
      </p:sp>
    </p:spTree>
    <p:extLst>
      <p:ext uri="{BB962C8B-B14F-4D97-AF65-F5344CB8AC3E}">
        <p14:creationId xmlns:p14="http://schemas.microsoft.com/office/powerpoint/2010/main" val="112591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9DC45-C664-A76F-F5B2-7767F48D8AE2}"/>
              </a:ext>
            </a:extLst>
          </p:cNvPr>
          <p:cNvSpPr>
            <a:spLocks noGrp="1"/>
          </p:cNvSpPr>
          <p:nvPr>
            <p:ph type="title"/>
          </p:nvPr>
        </p:nvSpPr>
        <p:spPr/>
        <p:txBody>
          <a:bodyPr/>
          <a:lstStyle/>
          <a:p>
            <a:r>
              <a:rPr lang="en-US" dirty="0"/>
              <a:t>Non-polarized vs. Polarized </a:t>
            </a:r>
          </a:p>
        </p:txBody>
      </p:sp>
      <p:sp>
        <p:nvSpPr>
          <p:cNvPr id="3" name="Content Placeholder 2">
            <a:extLst>
              <a:ext uri="{FF2B5EF4-FFF2-40B4-BE49-F238E27FC236}">
                <a16:creationId xmlns:a16="http://schemas.microsoft.com/office/drawing/2014/main" id="{98E5217D-1770-6086-C4F0-F7F032400D7A}"/>
              </a:ext>
            </a:extLst>
          </p:cNvPr>
          <p:cNvSpPr>
            <a:spLocks noGrp="1"/>
          </p:cNvSpPr>
          <p:nvPr>
            <p:ph idx="1"/>
          </p:nvPr>
        </p:nvSpPr>
        <p:spPr/>
        <p:txBody>
          <a:bodyPr>
            <a:normAutofit/>
          </a:bodyPr>
          <a:lstStyle/>
          <a:p>
            <a:pPr marL="0" indent="0" algn="l">
              <a:buNone/>
            </a:pPr>
            <a:r>
              <a:rPr lang="en-US" b="1" i="0" u="none" strike="noStrike" dirty="0">
                <a:solidFill>
                  <a:schemeClr val="tx1">
                    <a:lumMod val="65000"/>
                    <a:lumOff val="35000"/>
                  </a:schemeClr>
                </a:solidFill>
                <a:effectLst/>
              </a:rPr>
              <a:t>Polarized Dermoscopy</a:t>
            </a:r>
            <a:r>
              <a:rPr lang="en-US" b="0" i="0" u="none" strike="noStrike" dirty="0">
                <a:solidFill>
                  <a:schemeClr val="tx1">
                    <a:lumMod val="65000"/>
                    <a:lumOff val="35000"/>
                  </a:schemeClr>
                </a:solidFill>
                <a:effectLst/>
              </a:rPr>
              <a:t>:</a:t>
            </a:r>
          </a:p>
          <a:p>
            <a:pPr>
              <a:buFont typeface="Arial" panose="020B0604020202020204" pitchFamily="34" charset="0"/>
              <a:buChar char="•"/>
            </a:pPr>
            <a:r>
              <a:rPr lang="en-US" b="1" i="0" u="none" strike="noStrike" dirty="0">
                <a:solidFill>
                  <a:schemeClr val="tx1">
                    <a:lumMod val="65000"/>
                    <a:lumOff val="35000"/>
                  </a:schemeClr>
                </a:solidFill>
                <a:effectLst/>
              </a:rPr>
              <a:t>Light Source</a:t>
            </a:r>
            <a:r>
              <a:rPr lang="en-US" b="0" i="0" u="none" strike="noStrike" dirty="0">
                <a:solidFill>
                  <a:schemeClr val="tx1">
                    <a:lumMod val="65000"/>
                    <a:lumOff val="35000"/>
                  </a:schemeClr>
                </a:solidFill>
                <a:effectLst/>
              </a:rPr>
              <a:t>: Uses polarized light, which is light that oscillates in a single plane.</a:t>
            </a:r>
          </a:p>
          <a:p>
            <a:pPr marL="742950" lvl="1" indent="-285750" algn="l">
              <a:buFont typeface="+mj-lt"/>
              <a:buAutoNum type="arabicPeriod"/>
            </a:pPr>
            <a:r>
              <a:rPr lang="en-US" b="1" i="0" u="none" strike="noStrike" dirty="0">
                <a:solidFill>
                  <a:schemeClr val="tx1">
                    <a:lumMod val="65000"/>
                    <a:lumOff val="35000"/>
                  </a:schemeClr>
                </a:solidFill>
                <a:effectLst/>
              </a:rPr>
              <a:t>Pros</a:t>
            </a:r>
            <a:r>
              <a:rPr lang="en-US" b="0" i="0" u="none" strike="noStrike" dirty="0">
                <a:solidFill>
                  <a:schemeClr val="tx1">
                    <a:lumMod val="65000"/>
                    <a:lumOff val="35000"/>
                  </a:schemeClr>
                </a:solidFill>
                <a:effectLst/>
              </a:rPr>
              <a:t>:</a:t>
            </a:r>
          </a:p>
          <a:p>
            <a:pPr marL="1143000" lvl="2" indent="-228600" algn="l">
              <a:buFont typeface="+mj-lt"/>
              <a:buAutoNum type="arabicPeriod"/>
            </a:pPr>
            <a:r>
              <a:rPr lang="en-US" b="0" i="0" u="none" strike="noStrike" dirty="0">
                <a:solidFill>
                  <a:schemeClr val="tx1">
                    <a:lumMod val="65000"/>
                    <a:lumOff val="35000"/>
                  </a:schemeClr>
                </a:solidFill>
                <a:effectLst/>
              </a:rPr>
              <a:t>Reduces glare and reflections, providing better visualization of deeper structures within the skin.</a:t>
            </a:r>
          </a:p>
          <a:p>
            <a:pPr marL="1143000" lvl="2" indent="-228600" algn="l">
              <a:buFont typeface="+mj-lt"/>
              <a:buAutoNum type="arabicPeriod"/>
            </a:pPr>
            <a:r>
              <a:rPr lang="en-US" b="0" i="0" u="none" strike="noStrike" dirty="0">
                <a:solidFill>
                  <a:schemeClr val="tx1">
                    <a:lumMod val="65000"/>
                    <a:lumOff val="35000"/>
                  </a:schemeClr>
                </a:solidFill>
                <a:effectLst/>
              </a:rPr>
              <a:t>Enhances contrast, making it easier to identify certain features like vascular patterns and pigment networks.</a:t>
            </a:r>
          </a:p>
          <a:p>
            <a:pPr marL="1143000" lvl="2" indent="-228600" algn="l">
              <a:buFont typeface="+mj-lt"/>
              <a:buAutoNum type="arabicPeriod"/>
            </a:pPr>
            <a:r>
              <a:rPr lang="en-US" dirty="0">
                <a:solidFill>
                  <a:schemeClr val="tx1">
                    <a:lumMod val="65000"/>
                    <a:lumOff val="35000"/>
                  </a:schemeClr>
                </a:solidFill>
              </a:rPr>
              <a:t>DOES NOT require liquid interface – NON-CONTACT </a:t>
            </a:r>
            <a:r>
              <a:rPr lang="en-US" dirty="0" err="1">
                <a:solidFill>
                  <a:schemeClr val="tx1">
                    <a:lumMod val="65000"/>
                    <a:lumOff val="35000"/>
                  </a:schemeClr>
                </a:solidFill>
              </a:rPr>
              <a:t>dermoscopy</a:t>
            </a:r>
            <a:endParaRPr lang="en-US" b="0" i="0" u="none" strike="noStrike" dirty="0">
              <a:solidFill>
                <a:schemeClr val="tx1">
                  <a:lumMod val="65000"/>
                  <a:lumOff val="35000"/>
                </a:schemeClr>
              </a:solidFill>
              <a:effectLst/>
            </a:endParaRPr>
          </a:p>
          <a:p>
            <a:pPr marL="742950" lvl="1" indent="-285750" algn="l">
              <a:buFont typeface="+mj-lt"/>
              <a:buAutoNum type="arabicPeriod"/>
            </a:pPr>
            <a:r>
              <a:rPr lang="en-US" b="1" i="0" u="none" strike="noStrike" dirty="0">
                <a:solidFill>
                  <a:schemeClr val="tx1">
                    <a:lumMod val="65000"/>
                    <a:lumOff val="35000"/>
                  </a:schemeClr>
                </a:solidFill>
                <a:effectLst/>
              </a:rPr>
              <a:t>Cons</a:t>
            </a:r>
            <a:r>
              <a:rPr lang="en-US" b="0" i="0" u="none" strike="noStrike" dirty="0">
                <a:solidFill>
                  <a:schemeClr val="tx1">
                    <a:lumMod val="65000"/>
                    <a:lumOff val="35000"/>
                  </a:schemeClr>
                </a:solidFill>
                <a:effectLst/>
              </a:rPr>
              <a:t>:</a:t>
            </a:r>
          </a:p>
          <a:p>
            <a:pPr marL="1143000" lvl="2" indent="-228600" algn="l">
              <a:buFont typeface="+mj-lt"/>
              <a:buAutoNum type="arabicPeriod"/>
            </a:pPr>
            <a:r>
              <a:rPr lang="en-US" b="0" i="0" u="none" strike="noStrike" dirty="0">
                <a:solidFill>
                  <a:schemeClr val="tx1">
                    <a:lumMod val="65000"/>
                    <a:lumOff val="35000"/>
                  </a:schemeClr>
                </a:solidFill>
                <a:effectLst/>
              </a:rPr>
              <a:t>May require a learning curve for practitioners due to differences in image interpretation compared to non-polarized dermoscopy.</a:t>
            </a:r>
          </a:p>
          <a:p>
            <a:pPr marL="1143000" lvl="2" indent="-228600" algn="l">
              <a:buFont typeface="+mj-lt"/>
              <a:buAutoNum type="arabicPeriod"/>
            </a:pPr>
            <a:r>
              <a:rPr lang="en-US" b="0" i="0" u="none" strike="noStrike" dirty="0">
                <a:solidFill>
                  <a:schemeClr val="tx1">
                    <a:lumMod val="65000"/>
                    <a:lumOff val="35000"/>
                  </a:schemeClr>
                </a:solidFill>
                <a:effectLst/>
              </a:rPr>
              <a:t>Can sometimes produce artificial patterns or artifacts due to the interaction of light with the skin surface.</a:t>
            </a:r>
          </a:p>
          <a:p>
            <a:pPr marL="1143000" lvl="2" indent="-228600" algn="l">
              <a:buFont typeface="+mj-lt"/>
              <a:buAutoNum type="arabicPeriod"/>
            </a:pPr>
            <a:r>
              <a:rPr lang="en-US" b="0" i="0" u="none" strike="noStrike" dirty="0">
                <a:solidFill>
                  <a:schemeClr val="tx1">
                    <a:lumMod val="65000"/>
                    <a:lumOff val="35000"/>
                  </a:schemeClr>
                </a:solidFill>
                <a:effectLst/>
              </a:rPr>
              <a:t>Harder to see some structures closer to the surface.</a:t>
            </a:r>
          </a:p>
          <a:p>
            <a:pPr algn="l"/>
            <a:endParaRPr lang="en-US" b="0" i="0" u="none" strike="noStrike" dirty="0">
              <a:solidFill>
                <a:srgbClr val="0D0D0D"/>
              </a:solidFill>
              <a:effectLst/>
              <a:latin typeface="Söhne"/>
            </a:endParaRPr>
          </a:p>
          <a:p>
            <a:endParaRPr lang="en-US" dirty="0"/>
          </a:p>
        </p:txBody>
      </p:sp>
    </p:spTree>
    <p:extLst>
      <p:ext uri="{BB962C8B-B14F-4D97-AF65-F5344CB8AC3E}">
        <p14:creationId xmlns:p14="http://schemas.microsoft.com/office/powerpoint/2010/main" val="4040938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1" name="Rectangle 2663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6633" name="Straight Connector 2663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6635" name="Rectangle 26634">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95BE0-480D-8BD9-5F32-6ED0060264A9}"/>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Benign or malignant?</a:t>
            </a:r>
          </a:p>
        </p:txBody>
      </p:sp>
      <p:pic>
        <p:nvPicPr>
          <p:cNvPr id="26626" name="Picture 2" descr="Adherent fibre, leaf-like structures and serpentine vessels in pigmented basal cell carcinoma dermoscopy">
            <a:extLst>
              <a:ext uri="{FF2B5EF4-FFF2-40B4-BE49-F238E27FC236}">
                <a16:creationId xmlns:a16="http://schemas.microsoft.com/office/drawing/2014/main" id="{E2DFE71B-5EAD-64E5-9CD7-D197D54C18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26637" name="Straight Connector 26636">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639" name="Rectangle 26638">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7877E8BE-3394-977D-EE07-A1D1A31F8118}"/>
              </a:ext>
            </a:extLst>
          </p:cNvPr>
          <p:cNvSpPr txBox="1"/>
          <p:nvPr/>
        </p:nvSpPr>
        <p:spPr>
          <a:xfrm>
            <a:off x="9708356" y="5324905"/>
            <a:ext cx="6100762" cy="369332"/>
          </a:xfrm>
          <a:prstGeom prst="rect">
            <a:avLst/>
          </a:prstGeom>
          <a:noFill/>
        </p:spPr>
        <p:txBody>
          <a:bodyPr wrap="square">
            <a:spAutoFit/>
          </a:bodyPr>
          <a:lstStyle/>
          <a:p>
            <a:r>
              <a:rPr lang="en-US" dirty="0"/>
              <a:t>Ashman, N 2019</a:t>
            </a:r>
          </a:p>
        </p:txBody>
      </p:sp>
    </p:spTree>
    <p:extLst>
      <p:ext uri="{BB962C8B-B14F-4D97-AF65-F5344CB8AC3E}">
        <p14:creationId xmlns:p14="http://schemas.microsoft.com/office/powerpoint/2010/main" val="224450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ppt_x"/>
                                          </p:val>
                                        </p:tav>
                                        <p:tav tm="100000">
                                          <p:val>
                                            <p:strVal val="#ppt_x"/>
                                          </p:val>
                                        </p:tav>
                                      </p:tavLst>
                                    </p:anim>
                                    <p:anim calcmode="lin" valueType="num">
                                      <p:cBhvr additive="base">
                                        <p:cTn id="8"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B0E34-2CA0-0F7F-8954-EB6301511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8F04F-2FF5-6BBA-ED0C-F46AF65C9FF2}"/>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Malignant</a:t>
            </a:r>
            <a:br>
              <a:rPr lang="en-US" sz="5400" dirty="0">
                <a:solidFill>
                  <a:schemeClr val="tx1">
                    <a:lumMod val="85000"/>
                    <a:lumOff val="15000"/>
                  </a:schemeClr>
                </a:solidFill>
              </a:rPr>
            </a:br>
            <a:r>
              <a:rPr lang="en-US" sz="1600" dirty="0">
                <a:solidFill>
                  <a:schemeClr val="tx1">
                    <a:lumMod val="85000"/>
                    <a:lumOff val="15000"/>
                  </a:schemeClr>
                </a:solidFill>
              </a:rPr>
              <a:t>Pigmented basal cell carcinoma w. serpentine vessels</a:t>
            </a:r>
          </a:p>
        </p:txBody>
      </p:sp>
      <p:pic>
        <p:nvPicPr>
          <p:cNvPr id="26626" name="Picture 2" descr="Adherent fibre, leaf-like structures and serpentine vessels in pigmented basal cell carcinoma dermoscopy">
            <a:extLst>
              <a:ext uri="{FF2B5EF4-FFF2-40B4-BE49-F238E27FC236}">
                <a16:creationId xmlns:a16="http://schemas.microsoft.com/office/drawing/2014/main" id="{4222EEE9-86DE-2A83-21D4-6F50AF4764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83F5A9-5D5D-819F-C3FE-4AE483A2A06D}"/>
              </a:ext>
            </a:extLst>
          </p:cNvPr>
          <p:cNvSpPr txBox="1"/>
          <p:nvPr/>
        </p:nvSpPr>
        <p:spPr>
          <a:xfrm>
            <a:off x="9465469" y="5324905"/>
            <a:ext cx="6100762" cy="369332"/>
          </a:xfrm>
          <a:prstGeom prst="rect">
            <a:avLst/>
          </a:prstGeom>
          <a:noFill/>
        </p:spPr>
        <p:txBody>
          <a:bodyPr wrap="square">
            <a:spAutoFit/>
          </a:bodyPr>
          <a:lstStyle/>
          <a:p>
            <a:r>
              <a:rPr lang="en-US" dirty="0"/>
              <a:t>Ashman, N 2019</a:t>
            </a:r>
          </a:p>
        </p:txBody>
      </p:sp>
    </p:spTree>
    <p:extLst>
      <p:ext uri="{BB962C8B-B14F-4D97-AF65-F5344CB8AC3E}">
        <p14:creationId xmlns:p14="http://schemas.microsoft.com/office/powerpoint/2010/main" val="322865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273" name="Straight Connector 112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1275" name="Rectangle 11274">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3C1D1-07B1-8177-90FF-FBD88CD1ECF6}"/>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Benign or malignant?</a:t>
            </a:r>
          </a:p>
        </p:txBody>
      </p:sp>
      <p:pic>
        <p:nvPicPr>
          <p:cNvPr id="11266" name="Picture 2" descr="Melanomia in situ 4 dermoscopy">
            <a:extLst>
              <a:ext uri="{FF2B5EF4-FFF2-40B4-BE49-F238E27FC236}">
                <a16:creationId xmlns:a16="http://schemas.microsoft.com/office/drawing/2014/main" id="{A3FCE8CB-463E-64FF-B6A6-77F913196A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11277" name="Straight Connector 11276">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279" name="Rectangle 11278">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7FFFDAD5-E453-4DEC-E5FC-FE78E5B0BDF5}"/>
              </a:ext>
            </a:extLst>
          </p:cNvPr>
          <p:cNvSpPr txBox="1"/>
          <p:nvPr/>
        </p:nvSpPr>
        <p:spPr>
          <a:xfrm>
            <a:off x="9842090" y="5875280"/>
            <a:ext cx="6100762" cy="369332"/>
          </a:xfrm>
          <a:prstGeom prst="rect">
            <a:avLst/>
          </a:prstGeom>
          <a:noFill/>
        </p:spPr>
        <p:txBody>
          <a:bodyPr wrap="square">
            <a:spAutoFit/>
          </a:bodyPr>
          <a:lstStyle/>
          <a:p>
            <a:r>
              <a:rPr lang="en-US" dirty="0"/>
              <a:t>DermNet 2024</a:t>
            </a:r>
          </a:p>
        </p:txBody>
      </p:sp>
    </p:spTree>
    <p:extLst>
      <p:ext uri="{BB962C8B-B14F-4D97-AF65-F5344CB8AC3E}">
        <p14:creationId xmlns:p14="http://schemas.microsoft.com/office/powerpoint/2010/main" val="348897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4D55A-FE2B-C92B-C804-771BF1DC5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DE931D-A3E4-F5CD-1AF7-4F0AF98AD397}"/>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Malignant</a:t>
            </a:r>
            <a:br>
              <a:rPr lang="en-US" sz="5400" dirty="0">
                <a:solidFill>
                  <a:schemeClr val="tx1">
                    <a:lumMod val="85000"/>
                    <a:lumOff val="15000"/>
                  </a:schemeClr>
                </a:solidFill>
              </a:rPr>
            </a:br>
            <a:r>
              <a:rPr lang="en-US" sz="2000" dirty="0">
                <a:solidFill>
                  <a:schemeClr val="tx1">
                    <a:lumMod val="85000"/>
                    <a:lumOff val="15000"/>
                  </a:schemeClr>
                </a:solidFill>
              </a:rPr>
              <a:t>Melanoma in situ</a:t>
            </a:r>
          </a:p>
        </p:txBody>
      </p:sp>
      <p:pic>
        <p:nvPicPr>
          <p:cNvPr id="11266" name="Picture 2" descr="Melanomia in situ 4 dermoscopy">
            <a:extLst>
              <a:ext uri="{FF2B5EF4-FFF2-40B4-BE49-F238E27FC236}">
                <a16:creationId xmlns:a16="http://schemas.microsoft.com/office/drawing/2014/main" id="{99B54F54-986A-1872-6A23-0568674300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E20137-31E0-5186-F710-E634488B5BE5}"/>
              </a:ext>
            </a:extLst>
          </p:cNvPr>
          <p:cNvSpPr txBox="1"/>
          <p:nvPr/>
        </p:nvSpPr>
        <p:spPr>
          <a:xfrm>
            <a:off x="9736931" y="6034236"/>
            <a:ext cx="6100762" cy="369332"/>
          </a:xfrm>
          <a:prstGeom prst="rect">
            <a:avLst/>
          </a:prstGeom>
          <a:noFill/>
        </p:spPr>
        <p:txBody>
          <a:bodyPr wrap="square">
            <a:spAutoFit/>
          </a:bodyPr>
          <a:lstStyle/>
          <a:p>
            <a:r>
              <a:rPr lang="en-US" dirty="0"/>
              <a:t>DermNet 2024</a:t>
            </a:r>
          </a:p>
        </p:txBody>
      </p:sp>
    </p:spTree>
    <p:extLst>
      <p:ext uri="{BB962C8B-B14F-4D97-AF65-F5344CB8AC3E}">
        <p14:creationId xmlns:p14="http://schemas.microsoft.com/office/powerpoint/2010/main" val="291130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CB303-74A9-D9F9-F5B8-AE2414C7F7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C6AC6-B341-E576-1A75-231545B8B9AD}"/>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Benign or Malignant?</a:t>
            </a:r>
          </a:p>
        </p:txBody>
      </p:sp>
      <p:pic>
        <p:nvPicPr>
          <p:cNvPr id="14338" name="Picture 2" descr="Cobblestone pattern">
            <a:extLst>
              <a:ext uri="{FF2B5EF4-FFF2-40B4-BE49-F238E27FC236}">
                <a16:creationId xmlns:a16="http://schemas.microsoft.com/office/drawing/2014/main" id="{81704CF1-2929-766A-B865-D13A299234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5A6AAB-0B32-69E9-CD47-437B526C8683}"/>
              </a:ext>
            </a:extLst>
          </p:cNvPr>
          <p:cNvSpPr txBox="1"/>
          <p:nvPr/>
        </p:nvSpPr>
        <p:spPr>
          <a:xfrm>
            <a:off x="9842090" y="5509571"/>
            <a:ext cx="6100762" cy="369332"/>
          </a:xfrm>
          <a:prstGeom prst="rect">
            <a:avLst/>
          </a:prstGeom>
          <a:noFill/>
        </p:spPr>
        <p:txBody>
          <a:bodyPr wrap="square">
            <a:spAutoFit/>
          </a:bodyPr>
          <a:lstStyle/>
          <a:p>
            <a:r>
              <a:rPr lang="en-US" dirty="0"/>
              <a:t>DermNet 2008</a:t>
            </a:r>
          </a:p>
        </p:txBody>
      </p:sp>
    </p:spTree>
    <p:extLst>
      <p:ext uri="{BB962C8B-B14F-4D97-AF65-F5344CB8AC3E}">
        <p14:creationId xmlns:p14="http://schemas.microsoft.com/office/powerpoint/2010/main" val="184969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345" name="Straight Connector 1434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347" name="Rectangle 14346">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98F3EB-06F9-E85A-7767-F9623C9218E3}"/>
              </a:ext>
            </a:extLst>
          </p:cNvPr>
          <p:cNvSpPr>
            <a:spLocks noGrp="1"/>
          </p:cNvSpPr>
          <p:nvPr>
            <p:ph type="title"/>
          </p:nvPr>
        </p:nvSpPr>
        <p:spPr>
          <a:xfrm>
            <a:off x="8124794" y="1489342"/>
            <a:ext cx="3401961" cy="3494790"/>
          </a:xfrm>
        </p:spPr>
        <p:txBody>
          <a:bodyPr vert="horz" lIns="91440" tIns="45720" rIns="91440" bIns="45720" rtlCol="0" anchor="b">
            <a:normAutofit/>
          </a:bodyPr>
          <a:lstStyle/>
          <a:p>
            <a:r>
              <a:rPr lang="en-US" sz="5400" dirty="0">
                <a:solidFill>
                  <a:schemeClr val="tx1">
                    <a:lumMod val="85000"/>
                    <a:lumOff val="15000"/>
                  </a:schemeClr>
                </a:solidFill>
              </a:rPr>
              <a:t>Benign</a:t>
            </a:r>
            <a:br>
              <a:rPr lang="en-US" sz="5400" dirty="0">
                <a:solidFill>
                  <a:schemeClr val="tx1">
                    <a:lumMod val="85000"/>
                    <a:lumOff val="15000"/>
                  </a:schemeClr>
                </a:solidFill>
              </a:rPr>
            </a:br>
            <a:r>
              <a:rPr lang="en-US" sz="2200" dirty="0">
                <a:solidFill>
                  <a:schemeClr val="tx1">
                    <a:lumMod val="85000"/>
                    <a:lumOff val="15000"/>
                  </a:schemeClr>
                </a:solidFill>
              </a:rPr>
              <a:t>Melanocytic naevus cobblestone pattern</a:t>
            </a:r>
          </a:p>
        </p:txBody>
      </p:sp>
      <p:pic>
        <p:nvPicPr>
          <p:cNvPr id="14338" name="Picture 2" descr="Cobblestone pattern">
            <a:extLst>
              <a:ext uri="{FF2B5EF4-FFF2-40B4-BE49-F238E27FC236}">
                <a16:creationId xmlns:a16="http://schemas.microsoft.com/office/drawing/2014/main" id="{2C17F2C9-BE59-0A1F-159C-032A4669D1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14349" name="Straight Connector 14348">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351" name="Rectangle 14350">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C01D9CC8-543B-9DA8-F486-4DABC0EB8855}"/>
              </a:ext>
            </a:extLst>
          </p:cNvPr>
          <p:cNvSpPr txBox="1"/>
          <p:nvPr/>
        </p:nvSpPr>
        <p:spPr>
          <a:xfrm>
            <a:off x="9516499" y="5493521"/>
            <a:ext cx="6100762" cy="369332"/>
          </a:xfrm>
          <a:prstGeom prst="rect">
            <a:avLst/>
          </a:prstGeom>
          <a:noFill/>
        </p:spPr>
        <p:txBody>
          <a:bodyPr wrap="square">
            <a:spAutoFit/>
          </a:bodyPr>
          <a:lstStyle/>
          <a:p>
            <a:r>
              <a:rPr lang="en-US" dirty="0"/>
              <a:t>DermNet 2008</a:t>
            </a:r>
          </a:p>
        </p:txBody>
      </p:sp>
    </p:spTree>
    <p:extLst>
      <p:ext uri="{BB962C8B-B14F-4D97-AF65-F5344CB8AC3E}">
        <p14:creationId xmlns:p14="http://schemas.microsoft.com/office/powerpoint/2010/main" val="4798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297" name="Straight Connector 1229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299" name="Rectangle 12298">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BC36F1-57FB-550A-8710-8449A987668B}"/>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Benign or malignant?</a:t>
            </a:r>
          </a:p>
        </p:txBody>
      </p:sp>
      <p:pic>
        <p:nvPicPr>
          <p:cNvPr id="12290" name="Picture 2" descr="Branching serpentine vessels and blue-grey ovoid nests in pigmented basal cell carcinoma dermoscopy">
            <a:extLst>
              <a:ext uri="{FF2B5EF4-FFF2-40B4-BE49-F238E27FC236}">
                <a16:creationId xmlns:a16="http://schemas.microsoft.com/office/drawing/2014/main" id="{6DE23B4C-77E8-CF0A-33EE-4E81C48FA1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12301" name="Straight Connector 12300">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303" name="Rectangle 12302">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F04E54C2-DA8D-1BAD-343E-03A92BA3190F}"/>
              </a:ext>
            </a:extLst>
          </p:cNvPr>
          <p:cNvSpPr txBox="1"/>
          <p:nvPr/>
        </p:nvSpPr>
        <p:spPr>
          <a:xfrm>
            <a:off x="9015413" y="5472113"/>
            <a:ext cx="1882247" cy="369332"/>
          </a:xfrm>
          <a:prstGeom prst="rect">
            <a:avLst/>
          </a:prstGeom>
          <a:noFill/>
        </p:spPr>
        <p:txBody>
          <a:bodyPr wrap="none" rtlCol="0">
            <a:spAutoFit/>
          </a:bodyPr>
          <a:lstStyle/>
          <a:p>
            <a:r>
              <a:rPr lang="en-US" dirty="0"/>
              <a:t>Ashman, N 2019</a:t>
            </a:r>
          </a:p>
        </p:txBody>
      </p:sp>
    </p:spTree>
    <p:extLst>
      <p:ext uri="{BB962C8B-B14F-4D97-AF65-F5344CB8AC3E}">
        <p14:creationId xmlns:p14="http://schemas.microsoft.com/office/powerpoint/2010/main" val="30294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83D72-CD42-3615-1FD8-3FFB8A7F4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22CA7-0522-24ED-9485-1D67DFB7BC57}"/>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Malignant</a:t>
            </a:r>
            <a:br>
              <a:rPr lang="en-US" sz="5400" dirty="0">
                <a:solidFill>
                  <a:schemeClr val="tx1">
                    <a:lumMod val="85000"/>
                    <a:lumOff val="15000"/>
                  </a:schemeClr>
                </a:solidFill>
              </a:rPr>
            </a:br>
            <a:r>
              <a:rPr lang="en-US" sz="1600" dirty="0">
                <a:solidFill>
                  <a:schemeClr val="tx1">
                    <a:lumMod val="85000"/>
                    <a:lumOff val="15000"/>
                  </a:schemeClr>
                </a:solidFill>
              </a:rPr>
              <a:t>Basal Cell Carcinoma </a:t>
            </a:r>
          </a:p>
        </p:txBody>
      </p:sp>
      <p:pic>
        <p:nvPicPr>
          <p:cNvPr id="12290" name="Picture 2" descr="Branching serpentine vessels and blue-grey ovoid nests in pigmented basal cell carcinoma dermoscopy">
            <a:extLst>
              <a:ext uri="{FF2B5EF4-FFF2-40B4-BE49-F238E27FC236}">
                <a16:creationId xmlns:a16="http://schemas.microsoft.com/office/drawing/2014/main" id="{8E0D7F71-AC3F-F660-E3B5-EC73295091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9C32A3-41E9-3A46-632C-F151F0B5ADA1}"/>
              </a:ext>
            </a:extLst>
          </p:cNvPr>
          <p:cNvSpPr txBox="1"/>
          <p:nvPr/>
        </p:nvSpPr>
        <p:spPr>
          <a:xfrm>
            <a:off x="9436894" y="5509571"/>
            <a:ext cx="6100762" cy="369332"/>
          </a:xfrm>
          <a:prstGeom prst="rect">
            <a:avLst/>
          </a:prstGeom>
          <a:noFill/>
        </p:spPr>
        <p:txBody>
          <a:bodyPr wrap="square">
            <a:spAutoFit/>
          </a:bodyPr>
          <a:lstStyle/>
          <a:p>
            <a:r>
              <a:rPr lang="en-US" dirty="0"/>
              <a:t>Ashman, N 2019</a:t>
            </a:r>
          </a:p>
        </p:txBody>
      </p:sp>
    </p:spTree>
    <p:extLst>
      <p:ext uri="{BB962C8B-B14F-4D97-AF65-F5344CB8AC3E}">
        <p14:creationId xmlns:p14="http://schemas.microsoft.com/office/powerpoint/2010/main" val="153724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9" name="Rectangle 1331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321" name="Straight Connector 1332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323" name="Rectangle 13322">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0DAD8-721E-1CFD-7828-7E6349B310DC}"/>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Benign or malignant?</a:t>
            </a:r>
          </a:p>
        </p:txBody>
      </p:sp>
      <p:pic>
        <p:nvPicPr>
          <p:cNvPr id="13314" name="Picture 2" descr="Leaf-like structures in pigmented basal cell carcinoma dermoscopy">
            <a:extLst>
              <a:ext uri="{FF2B5EF4-FFF2-40B4-BE49-F238E27FC236}">
                <a16:creationId xmlns:a16="http://schemas.microsoft.com/office/drawing/2014/main" id="{C5C2E5A9-8ADB-6069-F28E-B8E4D909B9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13325" name="Straight Connector 13324">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327" name="Rectangle 1332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B4443413-8DC2-077D-8EC7-83F7B69D3140}"/>
              </a:ext>
            </a:extLst>
          </p:cNvPr>
          <p:cNvSpPr txBox="1"/>
          <p:nvPr/>
        </p:nvSpPr>
        <p:spPr>
          <a:xfrm>
            <a:off x="9482401" y="5678187"/>
            <a:ext cx="6100762" cy="369332"/>
          </a:xfrm>
          <a:prstGeom prst="rect">
            <a:avLst/>
          </a:prstGeom>
          <a:noFill/>
        </p:spPr>
        <p:txBody>
          <a:bodyPr wrap="square">
            <a:spAutoFit/>
          </a:bodyPr>
          <a:lstStyle/>
          <a:p>
            <a:r>
              <a:rPr lang="en-US" dirty="0"/>
              <a:t>Ashman, N 2019</a:t>
            </a:r>
          </a:p>
        </p:txBody>
      </p:sp>
    </p:spTree>
    <p:extLst>
      <p:ext uri="{BB962C8B-B14F-4D97-AF65-F5344CB8AC3E}">
        <p14:creationId xmlns:p14="http://schemas.microsoft.com/office/powerpoint/2010/main" val="15904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DDED9-5F8A-4699-834D-452BBE7D7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6B483-98D9-8A42-14E6-4502A2205EFA}"/>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dirty="0">
                <a:solidFill>
                  <a:schemeClr val="tx1">
                    <a:lumMod val="85000"/>
                    <a:lumOff val="15000"/>
                  </a:schemeClr>
                </a:solidFill>
              </a:rPr>
              <a:t>Malignant</a:t>
            </a:r>
            <a:br>
              <a:rPr lang="en-US" sz="5400" dirty="0">
                <a:solidFill>
                  <a:schemeClr val="tx1">
                    <a:lumMod val="85000"/>
                    <a:lumOff val="15000"/>
                  </a:schemeClr>
                </a:solidFill>
              </a:rPr>
            </a:br>
            <a:r>
              <a:rPr lang="en-US" sz="2200" dirty="0">
                <a:solidFill>
                  <a:schemeClr val="tx1">
                    <a:lumMod val="85000"/>
                    <a:lumOff val="15000"/>
                  </a:schemeClr>
                </a:solidFill>
              </a:rPr>
              <a:t>Pigmented basal cell carcinoma with leaf-like structures </a:t>
            </a:r>
          </a:p>
        </p:txBody>
      </p:sp>
      <p:pic>
        <p:nvPicPr>
          <p:cNvPr id="13314" name="Picture 2" descr="Leaf-like structures in pigmented basal cell carcinoma dermoscopy">
            <a:extLst>
              <a:ext uri="{FF2B5EF4-FFF2-40B4-BE49-F238E27FC236}">
                <a16:creationId xmlns:a16="http://schemas.microsoft.com/office/drawing/2014/main" id="{176084F4-1047-6D6E-CEF4-1F01A5D6CC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C6162A-3657-6461-071C-C48240EC148B}"/>
              </a:ext>
            </a:extLst>
          </p:cNvPr>
          <p:cNvSpPr txBox="1"/>
          <p:nvPr/>
        </p:nvSpPr>
        <p:spPr>
          <a:xfrm>
            <a:off x="9482401" y="5678187"/>
            <a:ext cx="6100762" cy="369332"/>
          </a:xfrm>
          <a:prstGeom prst="rect">
            <a:avLst/>
          </a:prstGeom>
          <a:noFill/>
        </p:spPr>
        <p:txBody>
          <a:bodyPr wrap="square">
            <a:spAutoFit/>
          </a:bodyPr>
          <a:lstStyle/>
          <a:p>
            <a:r>
              <a:rPr lang="en-US" dirty="0"/>
              <a:t>Ashman, N 2019</a:t>
            </a:r>
          </a:p>
        </p:txBody>
      </p:sp>
    </p:spTree>
    <p:extLst>
      <p:ext uri="{BB962C8B-B14F-4D97-AF65-F5344CB8AC3E}">
        <p14:creationId xmlns:p14="http://schemas.microsoft.com/office/powerpoint/2010/main" val="34708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38B16-41ED-27F9-D6C1-FE8B29E8859C}"/>
              </a:ext>
            </a:extLst>
          </p:cNvPr>
          <p:cNvPicPr>
            <a:picLocks noChangeAspect="1"/>
          </p:cNvPicPr>
          <p:nvPr/>
        </p:nvPicPr>
        <p:blipFill>
          <a:blip r:embed="rId2"/>
          <a:stretch>
            <a:fillRect/>
          </a:stretch>
        </p:blipFill>
        <p:spPr>
          <a:xfrm>
            <a:off x="823176" y="1071233"/>
            <a:ext cx="10545647" cy="4715533"/>
          </a:xfrm>
          <a:prstGeom prst="rect">
            <a:avLst/>
          </a:prstGeom>
        </p:spPr>
      </p:pic>
    </p:spTree>
    <p:extLst>
      <p:ext uri="{BB962C8B-B14F-4D97-AF65-F5344CB8AC3E}">
        <p14:creationId xmlns:p14="http://schemas.microsoft.com/office/powerpoint/2010/main" val="3041173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FAE04F-DA53-4E80-381E-E4F35C53F248}"/>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33" name="Straight Connector 103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035" name="Rectangle 1034">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2C691A-2B48-48D1-9F27-B5C161ABFB78}"/>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5400">
                <a:solidFill>
                  <a:schemeClr val="tx1">
                    <a:lumMod val="85000"/>
                    <a:lumOff val="15000"/>
                  </a:schemeClr>
                </a:solidFill>
              </a:rPr>
              <a:t>Benign or malignant?</a:t>
            </a:r>
          </a:p>
        </p:txBody>
      </p:sp>
      <p:pic>
        <p:nvPicPr>
          <p:cNvPr id="1026" name="Picture 2" descr="Reticular pattern">
            <a:extLst>
              <a:ext uri="{FF2B5EF4-FFF2-40B4-BE49-F238E27FC236}">
                <a16:creationId xmlns:a16="http://schemas.microsoft.com/office/drawing/2014/main" id="{6D47ECA0-BDDF-A60D-848B-AEE800270A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667" y="640081"/>
            <a:ext cx="6738881" cy="5054156"/>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39" name="Rectangle 1038">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03862730-5B2A-C7A4-9F54-3032F1CBF0D9}"/>
              </a:ext>
            </a:extLst>
          </p:cNvPr>
          <p:cNvSpPr txBox="1"/>
          <p:nvPr/>
        </p:nvSpPr>
        <p:spPr>
          <a:xfrm>
            <a:off x="7859485" y="2407436"/>
            <a:ext cx="3690257" cy="3461658"/>
          </a:xfrm>
          <a:prstGeom prst="rect">
            <a:avLst/>
          </a:prstGeom>
        </p:spPr>
        <p:txBody>
          <a:bodyPr vert="horz" lIns="0" tIns="45720" rIns="0" bIns="45720" rtlCol="0">
            <a:normAutofit/>
          </a:bodyPr>
          <a:lstStyle/>
          <a:p>
            <a:pPr>
              <a:spcAft>
                <a:spcPts val="600"/>
              </a:spcAft>
              <a:buFont typeface="Calibri" panose="020F0502020204030204" pitchFamily="34" charset="0"/>
            </a:pPr>
            <a:endParaRPr lang="en-US" dirty="0">
              <a:solidFill>
                <a:schemeClr val="tx1">
                  <a:lumMod val="75000"/>
                  <a:lumOff val="25000"/>
                </a:schemeClr>
              </a:solidFill>
            </a:endParaRPr>
          </a:p>
        </p:txBody>
      </p:sp>
    </p:spTree>
    <p:extLst>
      <p:ext uri="{BB962C8B-B14F-4D97-AF65-F5344CB8AC3E}">
        <p14:creationId xmlns:p14="http://schemas.microsoft.com/office/powerpoint/2010/main" val="102129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ticular pattern">
            <a:extLst>
              <a:ext uri="{FF2B5EF4-FFF2-40B4-BE49-F238E27FC236}">
                <a16:creationId xmlns:a16="http://schemas.microsoft.com/office/drawing/2014/main" id="{F1271CE2-4616-7C08-A327-A7CE9E796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87" b="2"/>
          <a:stretch/>
        </p:blipFill>
        <p:spPr bwMode="auto">
          <a:xfrm>
            <a:off x="633999" y="640081"/>
            <a:ext cx="6909801"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2057" name="!!Straight Connector">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674F7E-D7A0-74B5-3B07-98C226CD37D2}"/>
              </a:ext>
            </a:extLst>
          </p:cNvPr>
          <p:cNvSpPr>
            <a:spLocks noGrp="1"/>
          </p:cNvSpPr>
          <p:nvPr>
            <p:ph idx="1"/>
          </p:nvPr>
        </p:nvSpPr>
        <p:spPr>
          <a:xfrm>
            <a:off x="8022772" y="1288319"/>
            <a:ext cx="3690257" cy="3461658"/>
          </a:xfrm>
        </p:spPr>
        <p:txBody>
          <a:bodyPr>
            <a:normAutofit/>
          </a:bodyPr>
          <a:lstStyle/>
          <a:p>
            <a:pPr marL="0" indent="0">
              <a:buNone/>
            </a:pPr>
            <a:r>
              <a:rPr lang="en-US" sz="4800" b="1" dirty="0">
                <a:latin typeface="+mj-lt"/>
              </a:rPr>
              <a:t>Benign</a:t>
            </a:r>
          </a:p>
          <a:p>
            <a:r>
              <a:rPr lang="en-US" dirty="0">
                <a:latin typeface="+mj-lt"/>
              </a:rPr>
              <a:t>Reticular naevus</a:t>
            </a:r>
          </a:p>
        </p:txBody>
      </p:sp>
      <p:sp>
        <p:nvSpPr>
          <p:cNvPr id="2059" name="Rectangle 2058">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06DC5644-A26F-6430-7A7C-CCB3FC044950}"/>
              </a:ext>
            </a:extLst>
          </p:cNvPr>
          <p:cNvSpPr txBox="1"/>
          <p:nvPr/>
        </p:nvSpPr>
        <p:spPr>
          <a:xfrm>
            <a:off x="10276764" y="5472752"/>
            <a:ext cx="1681229" cy="369332"/>
          </a:xfrm>
          <a:prstGeom prst="rect">
            <a:avLst/>
          </a:prstGeom>
          <a:noFill/>
        </p:spPr>
        <p:txBody>
          <a:bodyPr wrap="none" rtlCol="0">
            <a:spAutoFit/>
          </a:bodyPr>
          <a:lstStyle/>
          <a:p>
            <a:r>
              <a:rPr lang="en-US" dirty="0"/>
              <a:t>DermNet 2008</a:t>
            </a:r>
          </a:p>
        </p:txBody>
      </p:sp>
    </p:spTree>
    <p:extLst>
      <p:ext uri="{BB962C8B-B14F-4D97-AF65-F5344CB8AC3E}">
        <p14:creationId xmlns:p14="http://schemas.microsoft.com/office/powerpoint/2010/main" val="149763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33AEBB-8B6A-B7D2-AB56-C43DF8C19B3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Cherry angioma">
            <a:extLst>
              <a:ext uri="{FF2B5EF4-FFF2-40B4-BE49-F238E27FC236}">
                <a16:creationId xmlns:a16="http://schemas.microsoft.com/office/drawing/2014/main" id="{1DF4AE9B-4524-D76B-1C32-0C727078AE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191" r="12166"/>
          <a:stretch/>
        </p:blipFill>
        <p:spPr bwMode="auto">
          <a:xfrm>
            <a:off x="-6204" y="-17621"/>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0A49463-3806-545F-62D2-845730FC1A43}"/>
              </a:ext>
            </a:extLst>
          </p:cNvPr>
          <p:cNvSpPr>
            <a:spLocks noGrp="1"/>
          </p:cNvSpPr>
          <p:nvPr>
            <p:ph type="title"/>
          </p:nvPr>
        </p:nvSpPr>
        <p:spPr>
          <a:xfrm>
            <a:off x="8047939" y="640080"/>
            <a:ext cx="3659246" cy="2850320"/>
          </a:xfrm>
        </p:spPr>
        <p:txBody>
          <a:bodyPr vert="horz" lIns="91440" tIns="45720" rIns="91440" bIns="45720" rtlCol="0" anchor="b">
            <a:normAutofit/>
          </a:bodyPr>
          <a:lstStyle/>
          <a:p>
            <a:r>
              <a:rPr lang="en-US" sz="5400" dirty="0">
                <a:solidFill>
                  <a:srgbClr val="FFFFFF"/>
                </a:solidFill>
              </a:rPr>
              <a:t>Benign or malignant? </a:t>
            </a:r>
          </a:p>
        </p:txBody>
      </p:sp>
      <p:cxnSp>
        <p:nvCxnSpPr>
          <p:cNvPr id="16" name="Straight Connector 15">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2D2095-4AA9-6487-6EA8-9763FE073CDD}"/>
              </a:ext>
            </a:extLst>
          </p:cNvPr>
          <p:cNvSpPr txBox="1"/>
          <p:nvPr/>
        </p:nvSpPr>
        <p:spPr>
          <a:xfrm>
            <a:off x="10228997" y="6178197"/>
            <a:ext cx="6100548" cy="369332"/>
          </a:xfrm>
          <a:prstGeom prst="rect">
            <a:avLst/>
          </a:prstGeom>
          <a:noFill/>
        </p:spPr>
        <p:txBody>
          <a:bodyPr wrap="square">
            <a:spAutoFit/>
          </a:bodyPr>
          <a:lstStyle/>
          <a:p>
            <a:r>
              <a:rPr lang="en-US" dirty="0"/>
              <a:t>DermNet 2008</a:t>
            </a:r>
          </a:p>
        </p:txBody>
      </p:sp>
    </p:spTree>
    <p:extLst>
      <p:ext uri="{BB962C8B-B14F-4D97-AF65-F5344CB8AC3E}">
        <p14:creationId xmlns:p14="http://schemas.microsoft.com/office/powerpoint/2010/main" val="19075013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5C6911-BDAB-6AB0-DDEC-1FE2DA4227B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5CEF84-F6C3-DD99-748C-B3759078F600}"/>
              </a:ext>
            </a:extLst>
          </p:cNvPr>
          <p:cNvSpPr>
            <a:spLocks noGrp="1"/>
          </p:cNvSpPr>
          <p:nvPr>
            <p:ph type="title"/>
          </p:nvPr>
        </p:nvSpPr>
        <p:spPr>
          <a:xfrm>
            <a:off x="8730145" y="2085907"/>
            <a:ext cx="3100136" cy="1960234"/>
          </a:xfrm>
        </p:spPr>
        <p:txBody>
          <a:bodyPr vert="horz" lIns="91440" tIns="45720" rIns="91440" bIns="45720" rtlCol="0" anchor="b">
            <a:normAutofit/>
          </a:bodyPr>
          <a:lstStyle/>
          <a:p>
            <a:r>
              <a:rPr lang="en-US" sz="4400" dirty="0">
                <a:solidFill>
                  <a:srgbClr val="DF8E7E"/>
                </a:solidFill>
              </a:rPr>
              <a:t>Benign</a:t>
            </a:r>
            <a:br>
              <a:rPr lang="en-US" sz="4400" dirty="0">
                <a:solidFill>
                  <a:srgbClr val="DF8E7E"/>
                </a:solidFill>
              </a:rPr>
            </a:br>
            <a:r>
              <a:rPr lang="en-US" sz="2000" dirty="0">
                <a:solidFill>
                  <a:srgbClr val="DF8E7E"/>
                </a:solidFill>
              </a:rPr>
              <a:t>Cherry angioma</a:t>
            </a:r>
          </a:p>
        </p:txBody>
      </p:sp>
      <p:pic>
        <p:nvPicPr>
          <p:cNvPr id="9" name="Picture 2" descr="Cherry angioma">
            <a:extLst>
              <a:ext uri="{FF2B5EF4-FFF2-40B4-BE49-F238E27FC236}">
                <a16:creationId xmlns:a16="http://schemas.microsoft.com/office/drawing/2014/main" id="{E47DC8B6-624E-8A0E-A612-81192A606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60" r="9134"/>
          <a:stretch/>
        </p:blipFill>
        <p:spPr bwMode="auto">
          <a:xfrm>
            <a:off x="-1" y="10"/>
            <a:ext cx="8111272"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30145" y="2633962"/>
            <a:ext cx="2926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6997A8F-F8C2-D57B-75A9-036DB33055DF}"/>
              </a:ext>
            </a:extLst>
          </p:cNvPr>
          <p:cNvSpPr txBox="1"/>
          <p:nvPr/>
        </p:nvSpPr>
        <p:spPr>
          <a:xfrm>
            <a:off x="10193185" y="5971832"/>
            <a:ext cx="6100548" cy="369332"/>
          </a:xfrm>
          <a:prstGeom prst="rect">
            <a:avLst/>
          </a:prstGeom>
          <a:noFill/>
        </p:spPr>
        <p:txBody>
          <a:bodyPr wrap="square">
            <a:spAutoFit/>
          </a:bodyPr>
          <a:lstStyle/>
          <a:p>
            <a:r>
              <a:rPr lang="en-US" dirty="0"/>
              <a:t>DermNet 2008</a:t>
            </a:r>
          </a:p>
        </p:txBody>
      </p:sp>
    </p:spTree>
    <p:extLst>
      <p:ext uri="{BB962C8B-B14F-4D97-AF65-F5344CB8AC3E}">
        <p14:creationId xmlns:p14="http://schemas.microsoft.com/office/powerpoint/2010/main" val="51105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909727-4941-DEE7-D752-75AF25862FE0}"/>
              </a:ext>
            </a:extLst>
          </p:cNvPr>
          <p:cNvSpPr>
            <a:spLocks noGrp="1"/>
          </p:cNvSpPr>
          <p:nvPr>
            <p:ph type="title"/>
          </p:nvPr>
        </p:nvSpPr>
        <p:spPr>
          <a:xfrm>
            <a:off x="7859485" y="634946"/>
            <a:ext cx="3690257" cy="1450757"/>
          </a:xfrm>
        </p:spPr>
        <p:txBody>
          <a:bodyPr>
            <a:normAutofit/>
          </a:bodyPr>
          <a:lstStyle/>
          <a:p>
            <a:r>
              <a:rPr lang="en-US" sz="4400" dirty="0">
                <a:solidFill>
                  <a:schemeClr val="tx1">
                    <a:lumMod val="85000"/>
                    <a:lumOff val="15000"/>
                  </a:schemeClr>
                </a:solidFill>
              </a:rPr>
              <a:t>Benign or malignant? </a:t>
            </a:r>
            <a:endParaRPr lang="en-US" dirty="0">
              <a:solidFill>
                <a:schemeClr val="tx1">
                  <a:lumMod val="85000"/>
                  <a:lumOff val="15000"/>
                </a:schemeClr>
              </a:solidFill>
            </a:endParaRPr>
          </a:p>
        </p:txBody>
      </p:sp>
      <p:pic>
        <p:nvPicPr>
          <p:cNvPr id="3074" name="Picture 2" descr="Irregular shape/structure">
            <a:extLst>
              <a:ext uri="{FF2B5EF4-FFF2-40B4-BE49-F238E27FC236}">
                <a16:creationId xmlns:a16="http://schemas.microsoft.com/office/drawing/2014/main" id="{55489105-A8FE-9597-66B5-655CE6F25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85" r="2" b="2"/>
          <a:stretch/>
        </p:blipFill>
        <p:spPr bwMode="auto">
          <a:xfrm>
            <a:off x="633999" y="640081"/>
            <a:ext cx="6909801"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3083" name="!!Straight Connector">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85" name="Rectangle 3084">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9291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p:tgtEl>
                                          <p:spTgt spid="3074"/>
                                        </p:tgtEl>
                                        <p:attrNameLst>
                                          <p:attrName>ppt_y</p:attrName>
                                        </p:attrNameLst>
                                      </p:cBhvr>
                                      <p:tavLst>
                                        <p:tav tm="0">
                                          <p:val>
                                            <p:strVal val="#ppt_y+#ppt_h*1.125000"/>
                                          </p:val>
                                        </p:tav>
                                        <p:tav tm="100000">
                                          <p:val>
                                            <p:strVal val="#ppt_y"/>
                                          </p:val>
                                        </p:tav>
                                      </p:tavLst>
                                    </p:anim>
                                    <p:animEffect transition="in" filter="wipe(up)">
                                      <p:cBhvr>
                                        <p:cTn id="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507D-C627-68F1-2680-8447759E7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B719E-305A-F00B-770E-8484D36C3968}"/>
              </a:ext>
            </a:extLst>
          </p:cNvPr>
          <p:cNvSpPr>
            <a:spLocks noGrp="1"/>
          </p:cNvSpPr>
          <p:nvPr>
            <p:ph type="title"/>
          </p:nvPr>
        </p:nvSpPr>
        <p:spPr>
          <a:xfrm>
            <a:off x="8009610" y="2456569"/>
            <a:ext cx="3690257" cy="1450757"/>
          </a:xfrm>
        </p:spPr>
        <p:txBody>
          <a:bodyPr>
            <a:normAutofit/>
          </a:bodyPr>
          <a:lstStyle/>
          <a:p>
            <a:r>
              <a:rPr lang="en-US" dirty="0"/>
              <a:t>Malignant</a:t>
            </a:r>
          </a:p>
        </p:txBody>
      </p:sp>
      <p:pic>
        <p:nvPicPr>
          <p:cNvPr id="3074" name="Picture 2" descr="Irregular shape/structure">
            <a:extLst>
              <a:ext uri="{FF2B5EF4-FFF2-40B4-BE49-F238E27FC236}">
                <a16:creationId xmlns:a16="http://schemas.microsoft.com/office/drawing/2014/main" id="{119CE183-0840-A75E-14FB-130B852C1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85" r="2" b="2"/>
          <a:stretch/>
        </p:blipFill>
        <p:spPr bwMode="auto">
          <a:xfrm>
            <a:off x="633999" y="640081"/>
            <a:ext cx="6909801" cy="5314406"/>
          </a:xfrm>
          <a:prstGeom prst="rect">
            <a:avLst/>
          </a:prstGeom>
          <a:noFill/>
          <a:extLst>
            <a:ext uri="{909E8E84-426E-40DD-AFC4-6F175D3DCCD1}">
              <a14:hiddenFill xmlns:a14="http://schemas.microsoft.com/office/drawing/2010/main">
                <a:solidFill>
                  <a:srgbClr val="FFFFFF"/>
                </a:solidFill>
              </a14:hiddenFill>
            </a:ext>
          </a:extLst>
        </p:spPr>
      </p:pic>
      <p:sp>
        <p:nvSpPr>
          <p:cNvPr id="3078" name="Content Placeholder 3077">
            <a:extLst>
              <a:ext uri="{FF2B5EF4-FFF2-40B4-BE49-F238E27FC236}">
                <a16:creationId xmlns:a16="http://schemas.microsoft.com/office/drawing/2014/main" id="{3539ED9C-48E1-4A28-67A7-2532E5A39111}"/>
              </a:ext>
            </a:extLst>
          </p:cNvPr>
          <p:cNvSpPr>
            <a:spLocks noGrp="1"/>
          </p:cNvSpPr>
          <p:nvPr>
            <p:ph idx="1"/>
          </p:nvPr>
        </p:nvSpPr>
        <p:spPr>
          <a:xfrm>
            <a:off x="8009610" y="3907326"/>
            <a:ext cx="3690257" cy="3461658"/>
          </a:xfrm>
        </p:spPr>
        <p:txBody>
          <a:bodyPr>
            <a:normAutofit/>
          </a:bodyPr>
          <a:lstStyle/>
          <a:p>
            <a:r>
              <a:rPr lang="en-US" dirty="0" err="1"/>
              <a:t>Letingo</a:t>
            </a:r>
            <a:r>
              <a:rPr lang="en-US" dirty="0"/>
              <a:t> </a:t>
            </a:r>
            <a:r>
              <a:rPr lang="en-US" dirty="0" err="1"/>
              <a:t>maligna</a:t>
            </a:r>
            <a:r>
              <a:rPr lang="en-US" dirty="0"/>
              <a:t> melanoma  </a:t>
            </a:r>
          </a:p>
        </p:txBody>
      </p:sp>
      <p:sp>
        <p:nvSpPr>
          <p:cNvPr id="3" name="TextBox 2">
            <a:extLst>
              <a:ext uri="{FF2B5EF4-FFF2-40B4-BE49-F238E27FC236}">
                <a16:creationId xmlns:a16="http://schemas.microsoft.com/office/drawing/2014/main" id="{3F912116-98FC-51BF-D649-8DC82EA37EA0}"/>
              </a:ext>
            </a:extLst>
          </p:cNvPr>
          <p:cNvSpPr txBox="1"/>
          <p:nvPr/>
        </p:nvSpPr>
        <p:spPr>
          <a:xfrm>
            <a:off x="10510771" y="5769821"/>
            <a:ext cx="1681229" cy="369332"/>
          </a:xfrm>
          <a:prstGeom prst="rect">
            <a:avLst/>
          </a:prstGeom>
          <a:noFill/>
        </p:spPr>
        <p:txBody>
          <a:bodyPr wrap="none" rtlCol="0">
            <a:spAutoFit/>
          </a:bodyPr>
          <a:lstStyle/>
          <a:p>
            <a:r>
              <a:rPr lang="en-US" dirty="0"/>
              <a:t>DermNet 2008</a:t>
            </a:r>
          </a:p>
        </p:txBody>
      </p:sp>
    </p:spTree>
    <p:extLst>
      <p:ext uri="{BB962C8B-B14F-4D97-AF65-F5344CB8AC3E}">
        <p14:creationId xmlns:p14="http://schemas.microsoft.com/office/powerpoint/2010/main" val="97004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078">
                                            <p:txEl>
                                              <p:pRg st="0" end="0"/>
                                            </p:txEl>
                                          </p:spTgt>
                                        </p:tgtEl>
                                        <p:attrNameLst>
                                          <p:attrName>style.visibility</p:attrName>
                                        </p:attrNameLst>
                                      </p:cBhvr>
                                      <p:to>
                                        <p:strVal val="visible"/>
                                      </p:to>
                                    </p:set>
                                    <p:anim calcmode="lin" valueType="num">
                                      <p:cBhvr additive="base">
                                        <p:cTn id="13" dur="500"/>
                                        <p:tgtEl>
                                          <p:spTgt spid="3078">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0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129" name="Straight Connector 512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122" name="Picture 2" descr="Milky pink areas">
            <a:extLst>
              <a:ext uri="{FF2B5EF4-FFF2-40B4-BE49-F238E27FC236}">
                <a16:creationId xmlns:a16="http://schemas.microsoft.com/office/drawing/2014/main" id="{B86CBC4F-A049-8B2B-12BB-C8341E53AD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78" r="16779"/>
          <a:stretch/>
        </p:blipFill>
        <p:spPr bwMode="auto">
          <a:xfrm>
            <a:off x="0" y="10"/>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5131" name="Rectangle 5130">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FC10C7F-CC3A-75DE-6022-A3E3EBA1EA7F}"/>
              </a:ext>
            </a:extLst>
          </p:cNvPr>
          <p:cNvSpPr>
            <a:spLocks noGrp="1"/>
          </p:cNvSpPr>
          <p:nvPr>
            <p:ph type="title"/>
          </p:nvPr>
        </p:nvSpPr>
        <p:spPr>
          <a:xfrm>
            <a:off x="8047939" y="640080"/>
            <a:ext cx="3659246" cy="2850320"/>
          </a:xfrm>
        </p:spPr>
        <p:txBody>
          <a:bodyPr vert="horz" lIns="91440" tIns="45720" rIns="91440" bIns="45720" rtlCol="0" anchor="b">
            <a:normAutofit/>
          </a:bodyPr>
          <a:lstStyle/>
          <a:p>
            <a:r>
              <a:rPr lang="en-US" sz="5400" dirty="0">
                <a:solidFill>
                  <a:srgbClr val="FFFFFF"/>
                </a:solidFill>
              </a:rPr>
              <a:t>Benign or malignant? </a:t>
            </a:r>
          </a:p>
        </p:txBody>
      </p:sp>
      <p:cxnSp>
        <p:nvCxnSpPr>
          <p:cNvPr id="5133" name="Straight Connector 5132">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6810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DD2C8-88AC-748C-99B2-291CE94A8F68}"/>
            </a:ext>
          </a:extLst>
        </p:cNvPr>
        <p:cNvGrpSpPr/>
        <p:nvPr/>
      </p:nvGrpSpPr>
      <p:grpSpPr>
        <a:xfrm>
          <a:off x="0" y="0"/>
          <a:ext cx="0" cy="0"/>
          <a:chOff x="0" y="0"/>
          <a:chExt cx="0" cy="0"/>
        </a:xfrm>
      </p:grpSpPr>
      <p:pic>
        <p:nvPicPr>
          <p:cNvPr id="5122" name="Picture 2" descr="Milky pink areas">
            <a:extLst>
              <a:ext uri="{FF2B5EF4-FFF2-40B4-BE49-F238E27FC236}">
                <a16:creationId xmlns:a16="http://schemas.microsoft.com/office/drawing/2014/main" id="{64997984-C927-1F28-9F7B-B8022F2534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78" r="16779"/>
          <a:stretch/>
        </p:blipFill>
        <p:spPr bwMode="auto">
          <a:xfrm>
            <a:off x="16" y="10"/>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8AAA496-9AAD-772E-7C23-4BBDA26243FA}"/>
              </a:ext>
            </a:extLst>
          </p:cNvPr>
          <p:cNvSpPr>
            <a:spLocks noGrp="1"/>
          </p:cNvSpPr>
          <p:nvPr>
            <p:ph type="title"/>
          </p:nvPr>
        </p:nvSpPr>
        <p:spPr>
          <a:xfrm>
            <a:off x="8047939" y="640080"/>
            <a:ext cx="3659246" cy="2850320"/>
          </a:xfrm>
        </p:spPr>
        <p:txBody>
          <a:bodyPr vert="horz" lIns="91440" tIns="45720" rIns="91440" bIns="45720" rtlCol="0" anchor="b">
            <a:normAutofit/>
          </a:bodyPr>
          <a:lstStyle/>
          <a:p>
            <a:r>
              <a:rPr lang="en-US" sz="5400" dirty="0"/>
              <a:t>Malignant</a:t>
            </a:r>
            <a:endParaRPr lang="en-US" sz="5400" dirty="0">
              <a:solidFill>
                <a:schemeClr val="tx1">
                  <a:lumMod val="85000"/>
                  <a:lumOff val="15000"/>
                </a:schemeClr>
              </a:solidFill>
            </a:endParaRPr>
          </a:p>
        </p:txBody>
      </p:sp>
      <p:sp>
        <p:nvSpPr>
          <p:cNvPr id="4" name="TextBox 3">
            <a:extLst>
              <a:ext uri="{FF2B5EF4-FFF2-40B4-BE49-F238E27FC236}">
                <a16:creationId xmlns:a16="http://schemas.microsoft.com/office/drawing/2014/main" id="{DEA08B5D-9FDF-D245-BD97-CC948362EDDB}"/>
              </a:ext>
            </a:extLst>
          </p:cNvPr>
          <p:cNvSpPr txBox="1"/>
          <p:nvPr/>
        </p:nvSpPr>
        <p:spPr>
          <a:xfrm>
            <a:off x="8047939" y="3490400"/>
            <a:ext cx="6100548" cy="369332"/>
          </a:xfrm>
          <a:prstGeom prst="rect">
            <a:avLst/>
          </a:prstGeom>
          <a:noFill/>
        </p:spPr>
        <p:txBody>
          <a:bodyPr wrap="square">
            <a:spAutoFit/>
          </a:bodyPr>
          <a:lstStyle/>
          <a:p>
            <a:r>
              <a:rPr lang="en-US" dirty="0"/>
              <a:t>Amelanotic melanoma  </a:t>
            </a:r>
          </a:p>
        </p:txBody>
      </p:sp>
      <p:sp>
        <p:nvSpPr>
          <p:cNvPr id="5" name="TextBox 4">
            <a:extLst>
              <a:ext uri="{FF2B5EF4-FFF2-40B4-BE49-F238E27FC236}">
                <a16:creationId xmlns:a16="http://schemas.microsoft.com/office/drawing/2014/main" id="{23CC305A-FEF8-07EF-9366-1A007C8E05B9}"/>
              </a:ext>
            </a:extLst>
          </p:cNvPr>
          <p:cNvSpPr txBox="1"/>
          <p:nvPr/>
        </p:nvSpPr>
        <p:spPr>
          <a:xfrm>
            <a:off x="10510771" y="5848588"/>
            <a:ext cx="1681229" cy="369332"/>
          </a:xfrm>
          <a:prstGeom prst="rect">
            <a:avLst/>
          </a:prstGeom>
          <a:noFill/>
        </p:spPr>
        <p:txBody>
          <a:bodyPr wrap="none" rtlCol="0">
            <a:spAutoFit/>
          </a:bodyPr>
          <a:lstStyle/>
          <a:p>
            <a:r>
              <a:rPr lang="en-US" dirty="0"/>
              <a:t>DermNet 2008</a:t>
            </a:r>
          </a:p>
        </p:txBody>
      </p:sp>
    </p:spTree>
    <p:extLst>
      <p:ext uri="{BB962C8B-B14F-4D97-AF65-F5344CB8AC3E}">
        <p14:creationId xmlns:p14="http://schemas.microsoft.com/office/powerpoint/2010/main" val="15042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177" name="Straight Connector 717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170" name="Picture 2" descr="Irregular structure">
            <a:extLst>
              <a:ext uri="{FF2B5EF4-FFF2-40B4-BE49-F238E27FC236}">
                <a16:creationId xmlns:a16="http://schemas.microsoft.com/office/drawing/2014/main" id="{D0213273-9C1F-EF5C-E493-8553888A4F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42" r="14015"/>
          <a:stretch/>
        </p:blipFill>
        <p:spPr bwMode="auto">
          <a:xfrm>
            <a:off x="-6204" y="0"/>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9" name="Rectangle 7178">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1753E60-4AC0-2085-ABC7-2656E380A086}"/>
              </a:ext>
            </a:extLst>
          </p:cNvPr>
          <p:cNvSpPr>
            <a:spLocks noGrp="1"/>
          </p:cNvSpPr>
          <p:nvPr>
            <p:ph type="title"/>
          </p:nvPr>
        </p:nvSpPr>
        <p:spPr>
          <a:xfrm>
            <a:off x="8047939" y="640080"/>
            <a:ext cx="3659246" cy="2850320"/>
          </a:xfrm>
        </p:spPr>
        <p:txBody>
          <a:bodyPr vert="horz" lIns="91440" tIns="45720" rIns="91440" bIns="45720" rtlCol="0" anchor="b">
            <a:normAutofit/>
          </a:bodyPr>
          <a:lstStyle/>
          <a:p>
            <a:r>
              <a:rPr lang="en-US" sz="5400" dirty="0">
                <a:solidFill>
                  <a:srgbClr val="FFFFFF"/>
                </a:solidFill>
              </a:rPr>
              <a:t>Benign or malignant? </a:t>
            </a:r>
          </a:p>
        </p:txBody>
      </p:sp>
      <p:cxnSp>
        <p:nvCxnSpPr>
          <p:cNvPr id="7181" name="Straight Connector 7180">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9204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B4955-054E-D121-24AE-0C4D68BA058C}"/>
            </a:ext>
          </a:extLst>
        </p:cNvPr>
        <p:cNvGrpSpPr/>
        <p:nvPr/>
      </p:nvGrpSpPr>
      <p:grpSpPr>
        <a:xfrm>
          <a:off x="0" y="0"/>
          <a:ext cx="0" cy="0"/>
          <a:chOff x="0" y="0"/>
          <a:chExt cx="0" cy="0"/>
        </a:xfrm>
      </p:grpSpPr>
      <p:pic>
        <p:nvPicPr>
          <p:cNvPr id="7170" name="Picture 2" descr="Irregular structure">
            <a:extLst>
              <a:ext uri="{FF2B5EF4-FFF2-40B4-BE49-F238E27FC236}">
                <a16:creationId xmlns:a16="http://schemas.microsoft.com/office/drawing/2014/main" id="{0BF5EF2B-DFE7-8166-0B23-798DDE09A0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42" r="14015"/>
          <a:stretch/>
        </p:blipFill>
        <p:spPr bwMode="auto">
          <a:xfrm>
            <a:off x="0" y="-76879"/>
            <a:ext cx="755688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A3BF8D-1566-0C6F-738C-596CD294EE1C}"/>
              </a:ext>
            </a:extLst>
          </p:cNvPr>
          <p:cNvSpPr>
            <a:spLocks noGrp="1"/>
          </p:cNvSpPr>
          <p:nvPr>
            <p:ph type="title"/>
          </p:nvPr>
        </p:nvSpPr>
        <p:spPr>
          <a:xfrm>
            <a:off x="8047939" y="640080"/>
            <a:ext cx="3659246" cy="2850320"/>
          </a:xfrm>
        </p:spPr>
        <p:txBody>
          <a:bodyPr vert="horz" lIns="91440" tIns="45720" rIns="91440" bIns="45720" rtlCol="0" anchor="b">
            <a:normAutofit/>
          </a:bodyPr>
          <a:lstStyle/>
          <a:p>
            <a:r>
              <a:rPr lang="en-US" sz="5400" dirty="0">
                <a:solidFill>
                  <a:schemeClr val="tx1">
                    <a:lumMod val="85000"/>
                    <a:lumOff val="15000"/>
                  </a:schemeClr>
                </a:solidFill>
              </a:rPr>
              <a:t>Malignant</a:t>
            </a:r>
            <a:br>
              <a:rPr lang="en-US" sz="5400" dirty="0">
                <a:solidFill>
                  <a:schemeClr val="tx1">
                    <a:lumMod val="85000"/>
                    <a:lumOff val="15000"/>
                  </a:schemeClr>
                </a:solidFill>
              </a:rPr>
            </a:br>
            <a:r>
              <a:rPr lang="en-US" sz="2000" dirty="0">
                <a:solidFill>
                  <a:schemeClr val="tx1">
                    <a:lumMod val="85000"/>
                    <a:lumOff val="15000"/>
                  </a:schemeClr>
                </a:solidFill>
              </a:rPr>
              <a:t>Melanoma</a:t>
            </a:r>
          </a:p>
        </p:txBody>
      </p:sp>
    </p:spTree>
    <p:extLst>
      <p:ext uri="{BB962C8B-B14F-4D97-AF65-F5344CB8AC3E}">
        <p14:creationId xmlns:p14="http://schemas.microsoft.com/office/powerpoint/2010/main" val="212190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RetrospectVTI">
  <a:themeElements>
    <a:clrScheme name="AnalogousFromLightSeedLeftStep">
      <a:dk1>
        <a:srgbClr val="000000"/>
      </a:dk1>
      <a:lt1>
        <a:srgbClr val="FFFFFF"/>
      </a:lt1>
      <a:dk2>
        <a:srgbClr val="41242B"/>
      </a:dk2>
      <a:lt2>
        <a:srgbClr val="E2E7E8"/>
      </a:lt2>
      <a:accent1>
        <a:srgbClr val="DF8E7E"/>
      </a:accent1>
      <a:accent2>
        <a:srgbClr val="D8617E"/>
      </a:accent2>
      <a:accent3>
        <a:srgbClr val="DF7EBE"/>
      </a:accent3>
      <a:accent4>
        <a:srgbClr val="CE61D8"/>
      </a:accent4>
      <a:accent5>
        <a:srgbClr val="AF7EDF"/>
      </a:accent5>
      <a:accent6>
        <a:srgbClr val="6B61D8"/>
      </a:accent6>
      <a:hlink>
        <a:srgbClr val="5A8B95"/>
      </a:hlink>
      <a:folHlink>
        <a:srgbClr val="7F7F7F"/>
      </a:folHlink>
    </a:clrScheme>
    <a:fontScheme name="Retrospect">
      <a:majorFont>
        <a:latin typeface="Arial Nova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6" ma:contentTypeDescription="Create a new document." ma:contentTypeScope="" ma:versionID="160430d01a2c965c3807a0f15e1347a4">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41ede747d6b193bdc2d7bfd78983beca"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TaxCatchAll xmlns="d2cccd37-1529-4bdb-80e4-007982c42467" xsi:nil="true"/>
    <PHIConfidentialHighSev xmlns="c6a150e9-571f-46dd-be5f-b16145ef198d" xsi:nil="true"/>
    <PCI_Doc xmlns="c6a150e9-571f-46dd-be5f-b16145ef198d" xsi:nil="true"/>
  </documentManagement>
</p:properties>
</file>

<file path=customXml/itemProps1.xml><?xml version="1.0" encoding="utf-8"?>
<ds:datastoreItem xmlns:ds="http://schemas.openxmlformats.org/officeDocument/2006/customXml" ds:itemID="{C57DA26F-BF7A-435B-AD1B-14CEC929DFC9}"/>
</file>

<file path=customXml/itemProps2.xml><?xml version="1.0" encoding="utf-8"?>
<ds:datastoreItem xmlns:ds="http://schemas.openxmlformats.org/officeDocument/2006/customXml" ds:itemID="{1CB703AD-987B-484A-AD54-59246822D02E}"/>
</file>

<file path=customXml/itemProps3.xml><?xml version="1.0" encoding="utf-8"?>
<ds:datastoreItem xmlns:ds="http://schemas.openxmlformats.org/officeDocument/2006/customXml" ds:itemID="{5E717C15-8120-45BB-9661-613EF6A719DD}"/>
</file>

<file path=docProps/app.xml><?xml version="1.0" encoding="utf-8"?>
<Properties xmlns="http://schemas.openxmlformats.org/officeDocument/2006/extended-properties" xmlns:vt="http://schemas.openxmlformats.org/officeDocument/2006/docPropsVTypes">
  <TotalTime>83361</TotalTime>
  <Words>4413</Words>
  <Application>Microsoft Office PowerPoint</Application>
  <PresentationFormat>Widescreen</PresentationFormat>
  <Paragraphs>534</Paragraphs>
  <Slides>162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162</vt:i4>
      </vt:variant>
    </vt:vector>
  </HeadingPairs>
  <TitlesOfParts>
    <vt:vector size="176" baseType="lpstr">
      <vt:lpstr>Arial</vt:lpstr>
      <vt:lpstr>Arial Nova</vt:lpstr>
      <vt:lpstr>Arial Nova Light</vt:lpstr>
      <vt:lpstr>Calibri</vt:lpstr>
      <vt:lpstr>inherit</vt:lpstr>
      <vt:lpstr>Montserrat</vt:lpstr>
      <vt:lpstr>Open Sans</vt:lpstr>
      <vt:lpstr>Roboto</vt:lpstr>
      <vt:lpstr>RobotoCondensed</vt:lpstr>
      <vt:lpstr>Söhne</vt:lpstr>
      <vt:lpstr>Source Sans Pro</vt:lpstr>
      <vt:lpstr>Times New Roman</vt:lpstr>
      <vt:lpstr>Wingdings</vt:lpstr>
      <vt:lpstr>RetrospectVTI</vt:lpstr>
      <vt:lpstr>Dermoscopy for Beginners</vt:lpstr>
      <vt:lpstr>Objectives</vt:lpstr>
      <vt:lpstr>What is dermoscopy?</vt:lpstr>
      <vt:lpstr>Non-polarized vs. polarized</vt:lpstr>
      <vt:lpstr>PowerPoint Presentation</vt:lpstr>
      <vt:lpstr>PowerPoint Presentation</vt:lpstr>
      <vt:lpstr>Non-polarized vs. Polarized </vt:lpstr>
      <vt:lpstr>Non-polarized vs. Polarized </vt:lpstr>
      <vt:lpstr>PowerPoint Presentation</vt:lpstr>
      <vt:lpstr>PowerPoint Presentation</vt:lpstr>
      <vt:lpstr>PowerPoint Presentation</vt:lpstr>
      <vt:lpstr>The Dermoscope</vt:lpstr>
      <vt:lpstr>PowerPoint Presentation</vt:lpstr>
      <vt:lpstr>Why use a dermoscope?</vt:lpstr>
      <vt:lpstr>Which of these lesions will you biopsy?</vt:lpstr>
      <vt:lpstr>Dermoscopy</vt:lpstr>
      <vt:lpstr>PowerPoint Presentation</vt:lpstr>
      <vt:lpstr>Dermoscopy Colors </vt:lpstr>
      <vt:lpstr>Dermoscopy Colors</vt:lpstr>
      <vt:lpstr>Melanin Location</vt:lpstr>
      <vt:lpstr>PowerPoint Presentation</vt:lpstr>
      <vt:lpstr>Dermatoscopic structures &amp; patterns</vt:lpstr>
      <vt:lpstr>Melanocytic Lesions</vt:lpstr>
      <vt:lpstr>Pigmented Lesions</vt:lpstr>
      <vt:lpstr>Dermoscopy 3-point checklist</vt:lpstr>
      <vt:lpstr>Dermoscopy 3-point checklist</vt:lpstr>
      <vt:lpstr>Evidence on 3-point checklist</vt:lpstr>
      <vt:lpstr>Dermoscopy 3-point checklist</vt:lpstr>
      <vt:lpstr>Symmetry</vt:lpstr>
      <vt:lpstr> Asymmetry</vt:lpstr>
      <vt:lpstr>Patterns of Pigment Typical Pigment Network</vt:lpstr>
      <vt:lpstr>Patterns of Pigment Atypical Pigment Network</vt:lpstr>
      <vt:lpstr>Pseudonetwork on Face (Benign Nevus)</vt:lpstr>
      <vt:lpstr>Network</vt:lpstr>
      <vt:lpstr>Irregular pigment network: black arrows to broadened network, asterisk to streaming</vt:lpstr>
      <vt:lpstr>Blue-White Structures</vt:lpstr>
      <vt:lpstr>2-Step Dermoscopy Algorithm </vt:lpstr>
      <vt:lpstr>Common structures visualized in melanocytic lesions</vt:lpstr>
      <vt:lpstr>PowerPoint Presentation</vt:lpstr>
      <vt:lpstr>Dermoscopic patterns of BENIGN melanocytic nevi</vt:lpstr>
      <vt:lpstr>Ten Melanoma-Specific Structures</vt:lpstr>
      <vt:lpstr>Ten Melanoma-Specific Structures</vt:lpstr>
      <vt:lpstr>Ten Melanoma-Specific Structures</vt:lpstr>
      <vt:lpstr>Ten Melanoma-Specific Structures</vt:lpstr>
      <vt:lpstr>Ten Melanoma-Specific Structures</vt:lpstr>
      <vt:lpstr>Ten Melanoma-Specific Structures</vt:lpstr>
      <vt:lpstr>Ten Melanoma-Specific Structures</vt:lpstr>
      <vt:lpstr>Ten Melanoma-Specific Structures</vt:lpstr>
      <vt:lpstr>Ten Melanoma-Specific Structures</vt:lpstr>
      <vt:lpstr>Ten Melanoma-Specific Structures</vt:lpstr>
      <vt:lpstr>Example - Superficial Spreading Melanoma</vt:lpstr>
      <vt:lpstr>Let’s practice-Benign or malignant?</vt:lpstr>
      <vt:lpstr>What’s the diagnosis?</vt:lpstr>
      <vt:lpstr>Benign or malignant?</vt:lpstr>
      <vt:lpstr>What’s the diagnosis?</vt:lpstr>
      <vt:lpstr>Benign or malignant?</vt:lpstr>
      <vt:lpstr>What’s the diagnosis?</vt:lpstr>
      <vt:lpstr>Benign or malignant?</vt:lpstr>
      <vt:lpstr>What’s the diagnosis?</vt:lpstr>
      <vt:lpstr>Benign or malignant?</vt:lpstr>
      <vt:lpstr>What’s the diagnosis?</vt:lpstr>
      <vt:lpstr>Benign or malignant?</vt:lpstr>
      <vt:lpstr>What’s the diagnosis?</vt:lpstr>
      <vt:lpstr>Benign or malignant?</vt:lpstr>
      <vt:lpstr>What’s the diagnosis?</vt:lpstr>
      <vt:lpstr>Benign or malignant?</vt:lpstr>
      <vt:lpstr>What’s the diagnosis?</vt:lpstr>
      <vt:lpstr>Benign or malignant?</vt:lpstr>
      <vt:lpstr>What’s the diagnosis?</vt:lpstr>
      <vt:lpstr>Elephant Approach </vt:lpstr>
      <vt:lpstr>7 melanoma specific criteria/  7-point checklist </vt:lpstr>
      <vt:lpstr>Benign or malignant? </vt:lpstr>
      <vt:lpstr>Malignant  Melanoma in situ </vt:lpstr>
      <vt:lpstr>Benign or malignant?</vt:lpstr>
      <vt:lpstr>Malignant Melanoma in situ</vt:lpstr>
      <vt:lpstr>Benign or Malignant? </vt:lpstr>
      <vt:lpstr>Malignant</vt:lpstr>
      <vt:lpstr>Benign or malignant? </vt:lpstr>
      <vt:lpstr>Benign Blue naevus </vt:lpstr>
      <vt:lpstr>Benign or malignant?</vt:lpstr>
      <vt:lpstr>Malignant Pigmented basal cell carcinoma w. serpentine vessels</vt:lpstr>
      <vt:lpstr>Benign or malignant?</vt:lpstr>
      <vt:lpstr>Malignant Melanoma in situ</vt:lpstr>
      <vt:lpstr>Benign or Malignant?</vt:lpstr>
      <vt:lpstr>Benign Melanocytic naevus cobblestone pattern</vt:lpstr>
      <vt:lpstr>Benign or malignant?</vt:lpstr>
      <vt:lpstr>Malignant Basal Cell Carcinoma </vt:lpstr>
      <vt:lpstr>Benign or malignant?</vt:lpstr>
      <vt:lpstr>Malignant Pigmented basal cell carcinoma with leaf-like structures </vt:lpstr>
      <vt:lpstr>Benign or malignant?</vt:lpstr>
      <vt:lpstr>PowerPoint Presentation</vt:lpstr>
      <vt:lpstr>Benign or malignant? </vt:lpstr>
      <vt:lpstr>Benign Cherry angioma</vt:lpstr>
      <vt:lpstr>Benign or malignant? </vt:lpstr>
      <vt:lpstr>Malignant</vt:lpstr>
      <vt:lpstr>Benign or malignant? </vt:lpstr>
      <vt:lpstr>Malignant</vt:lpstr>
      <vt:lpstr>Benign or malignant? </vt:lpstr>
      <vt:lpstr>Malignant Melanoma</vt:lpstr>
      <vt:lpstr>Benign or malignant? </vt:lpstr>
      <vt:lpstr>Benign Compound Naevus</vt:lpstr>
      <vt:lpstr>Benign or   Benign or malignant? </vt:lpstr>
      <vt:lpstr>Benign Seborrheic keratosis</vt:lpstr>
      <vt:lpstr>Case 1</vt:lpstr>
      <vt:lpstr>Case 1</vt:lpstr>
      <vt:lpstr>Case 2</vt:lpstr>
      <vt:lpstr>Case 2</vt:lpstr>
      <vt:lpstr>Case 3</vt:lpstr>
      <vt:lpstr>Case 3</vt:lpstr>
      <vt:lpstr>Non-Melanocytic Lesions</vt:lpstr>
      <vt:lpstr>PowerPoint Presentation</vt:lpstr>
      <vt:lpstr>PowerPoint Presentation</vt:lpstr>
      <vt:lpstr>Basal Cell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Dermoscopic Image</vt:lpstr>
      <vt:lpstr>Seborrheic Keratosis</vt:lpstr>
      <vt:lpstr>Dermoscopy</vt:lpstr>
      <vt:lpstr>Dermoscopy</vt:lpstr>
      <vt:lpstr>PowerPoint Presentation</vt:lpstr>
      <vt:lpstr>PowerPoint Presentation</vt:lpstr>
      <vt:lpstr>Dermoscopy</vt:lpstr>
      <vt:lpstr>Actinic Keratosis</vt:lpstr>
      <vt:lpstr>Strawberry Pattern</vt:lpstr>
      <vt:lpstr>Scales</vt:lpstr>
      <vt:lpstr>Rosettes</vt:lpstr>
      <vt:lpstr>Hyperpigmented Follicular Openings</vt:lpstr>
      <vt:lpstr>PowerPoint Presentation</vt:lpstr>
      <vt:lpstr>Dermatofibroma</vt:lpstr>
      <vt:lpstr>PowerPoint Presentation</vt:lpstr>
      <vt:lpstr>Squamous Cell Carcinoma</vt:lpstr>
      <vt:lpstr>PowerPoint Presentation</vt:lpstr>
      <vt:lpstr>Angiokeratoma</vt:lpstr>
      <vt:lpstr>PowerPoint Presentation</vt:lpstr>
      <vt:lpstr>Keratoacanthoma</vt:lpstr>
      <vt:lpstr>Rashes</vt:lpstr>
      <vt:lpstr>Lichen Planus</vt:lpstr>
      <vt:lpstr>Psoriasis</vt:lpstr>
      <vt:lpstr>Dermatitis</vt:lpstr>
      <vt:lpstr>Rosacea</vt:lpstr>
      <vt:lpstr>Scabies</vt:lpstr>
      <vt:lpstr>Scalp</vt:lpstr>
      <vt:lpstr>Alopecia Areata</vt:lpstr>
      <vt:lpstr>Trichotillomania</vt:lpstr>
      <vt:lpstr>Androgenetic Alopecia</vt:lpstr>
      <vt:lpstr>Tinea Capitis</vt:lpstr>
      <vt:lpstr>Scarring Alopecia</vt:lpstr>
      <vt:lpstr>Biopsies</vt:lpstr>
      <vt:lpstr>PowerPoint Presentation</vt:lpstr>
      <vt:lpstr>PowerPoint Presentation</vt:lpstr>
      <vt:lpstr>PowerPoint Presentation</vt:lpstr>
      <vt:lpstr>Conclusion</vt:lpstr>
      <vt:lpstr>Courses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Dermoscopy for Beginners</dc:title>
  <dc:creator>Lyana Mahmoudi</dc:creator>
  <cp:lastModifiedBy>Rachael Jones</cp:lastModifiedBy>
  <cp:revision>70</cp:revision>
  <dcterms:created xsi:type="dcterms:W3CDTF">2024-05-21T12:41:13Z</dcterms:created>
  <dcterms:modified xsi:type="dcterms:W3CDTF">2025-03-24T15:05:32Z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ies>
</file>