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110" d="100"/>
          <a:sy n="110" d="100"/>
        </p:scale>
        <p:origin x="104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6b115e46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6b115e46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6b115e46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6b115e46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e8f08894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ee8f0889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Iron (prenatals!!) and soy products can impact absorbtion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6b115e46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6b115e46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6b115e46e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6b115e46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6b115e46e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6b115e46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a6b115e46e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a6b115e46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6b115e46e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a6b115e46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6b115e46e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6b115e46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6b115e46e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6b115e46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a6b115e46e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a6b115e46e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6b115e46e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6b115e46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ee8f08894a_4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ee8f08894a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6b115e46e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6b115e46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6b115e46e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a6b115e46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6b115e46e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6b115e46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6b115e46e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a6b115e46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6b115e46e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a6b115e4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ae5d2a88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ae5d2a88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a6b115e46e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a6b115e46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6b115e46e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a6b115e46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a6b115e46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a6b115e46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SH  In honor of Marya Genzielewski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6b115e46e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a6b115e46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6b115e46e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a6b115e46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a6b115e46e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a6b115e46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a6b115e46e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a6b115e46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6b115e46e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a6b115e46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a6b115e46e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a6b115e46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a6b115e46e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a6b115e46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6b115e46e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a6b115e46e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6b115e46e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a6b115e46e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a6b115e46e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a6b115e46e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e5d2a88c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e5d2a88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a6b115e46e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a6b115e46e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6b115e46e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a6b115e46e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6b115e46e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a6b115e46e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6b115e46e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a6b115e46e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a6b115e46e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a6b115e46e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a6b115e46e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a6b115e46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6b115e46e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a6b115e46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ee8f08894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ee8f0889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aeb38892a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aeb38892a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aeb38892a4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aeb38892a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a6b115e46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a6b115e46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poll everywhere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aeb38892a4_4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aeb38892a4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6b115e46e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a6b115e46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e8f08894a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e8f08894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e8f08894a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e8f08894a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6b115e46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6b115e46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edd8872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edd887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Google Shape;57;p1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4" name="Google Shape;124;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5" name="Google Shape;125;p2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1" name="Google Shape;13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2" name="Google Shape;132;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1</a:t>
            </a:r>
            <a:endParaRPr/>
          </a:p>
        </p:txBody>
      </p:sp>
      <p:sp>
        <p:nvSpPr>
          <p:cNvPr id="138" name="Google Shape;138;p24"/>
          <p:cNvSpPr txBox="1">
            <a:spLocks noGrp="1"/>
          </p:cNvSpPr>
          <p:nvPr>
            <p:ph type="body" idx="1"/>
          </p:nvPr>
        </p:nvSpPr>
        <p:spPr>
          <a:xfrm>
            <a:off x="311700" y="1152475"/>
            <a:ext cx="8520600" cy="3585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400">
                <a:solidFill>
                  <a:srgbClr val="404040"/>
                </a:solidFill>
                <a:latin typeface="Calibri"/>
                <a:ea typeface="Calibri"/>
                <a:cs typeface="Calibri"/>
                <a:sym typeface="Calibri"/>
              </a:rPr>
              <a:t>Obtain TSH for baseline​</a:t>
            </a:r>
            <a:endParaRPr sz="2400">
              <a:solidFill>
                <a:srgbClr val="404040"/>
              </a:solidFill>
              <a:latin typeface="Calibri"/>
              <a:ea typeface="Calibri"/>
              <a:cs typeface="Calibri"/>
              <a:sym typeface="Calibri"/>
            </a:endParaRPr>
          </a:p>
          <a:p>
            <a:pPr marL="457200" lvl="0" indent="0" algn="l" rtl="0">
              <a:spcBef>
                <a:spcPts val="0"/>
              </a:spcBef>
              <a:spcAft>
                <a:spcPts val="0"/>
              </a:spcAft>
              <a:buNone/>
            </a:pPr>
            <a:endParaRPr sz="2400">
              <a:solidFill>
                <a:srgbClr val="404040"/>
              </a:solidFill>
              <a:latin typeface="Calibri"/>
              <a:ea typeface="Calibri"/>
              <a:cs typeface="Calibri"/>
              <a:sym typeface="Calibri"/>
            </a:endParaRPr>
          </a:p>
          <a:p>
            <a:pPr marL="0" lvl="0" indent="0" algn="l" rtl="0">
              <a:spcBef>
                <a:spcPts val="0"/>
              </a:spcBef>
              <a:spcAft>
                <a:spcPts val="0"/>
              </a:spcAft>
              <a:buNone/>
            </a:pPr>
            <a:r>
              <a:rPr lang="en" sz="2400">
                <a:solidFill>
                  <a:srgbClr val="404040"/>
                </a:solidFill>
                <a:latin typeface="Calibri"/>
                <a:ea typeface="Calibri"/>
                <a:cs typeface="Calibri"/>
                <a:sym typeface="Calibri"/>
              </a:rPr>
              <a:t>Increase dose of Levothyroxine—but by how much?​</a:t>
            </a:r>
            <a:endParaRPr sz="2400">
              <a:solidFill>
                <a:srgbClr val="404040"/>
              </a:solidFill>
              <a:latin typeface="Calibri"/>
              <a:ea typeface="Calibri"/>
              <a:cs typeface="Calibri"/>
              <a:sym typeface="Calibri"/>
            </a:endParaRPr>
          </a:p>
          <a:p>
            <a:pPr marL="673100" lvl="0" indent="-267970" algn="l" rtl="0">
              <a:spcBef>
                <a:spcPts val="0"/>
              </a:spcBef>
              <a:spcAft>
                <a:spcPts val="0"/>
              </a:spcAft>
              <a:buClr>
                <a:schemeClr val="dk1"/>
              </a:buClr>
              <a:buSzPct val="44444"/>
              <a:buFont typeface="Arial"/>
              <a:buChar char="●"/>
            </a:pPr>
            <a:r>
              <a:rPr lang="en">
                <a:solidFill>
                  <a:srgbClr val="404040"/>
                </a:solidFill>
                <a:latin typeface="Calibri"/>
                <a:ea typeface="Calibri"/>
                <a:cs typeface="Calibri"/>
                <a:sym typeface="Calibri"/>
              </a:rPr>
              <a:t>For woman receiving once daily dosing of LT4, recommendation to increase by 2 additional tablets per week (29% increase) or to increase daily dose by 25-30%. Dose adjustment should occur as soon as possible (strong-recommendation, high quality evidence)​</a:t>
            </a:r>
            <a:endParaRPr>
              <a:solidFill>
                <a:srgbClr val="404040"/>
              </a:solidFill>
              <a:latin typeface="Calibri"/>
              <a:ea typeface="Calibri"/>
              <a:cs typeface="Calibri"/>
              <a:sym typeface="Calibri"/>
            </a:endParaRPr>
          </a:p>
          <a:p>
            <a:pPr marL="0" lvl="0" indent="0" algn="l" rtl="0">
              <a:spcBef>
                <a:spcPts val="0"/>
              </a:spcBef>
              <a:spcAft>
                <a:spcPts val="0"/>
              </a:spcAft>
              <a:buNone/>
            </a:pPr>
            <a:endParaRPr sz="2400">
              <a:solidFill>
                <a:srgbClr val="404040"/>
              </a:solidFill>
              <a:latin typeface="Calibri"/>
              <a:ea typeface="Calibri"/>
              <a:cs typeface="Calibri"/>
              <a:sym typeface="Calibri"/>
            </a:endParaRPr>
          </a:p>
          <a:p>
            <a:pPr marL="0" lvl="0" indent="0" algn="l" rtl="0">
              <a:spcBef>
                <a:spcPts val="0"/>
              </a:spcBef>
              <a:spcAft>
                <a:spcPts val="0"/>
              </a:spcAft>
              <a:buNone/>
            </a:pPr>
            <a:r>
              <a:rPr lang="en" sz="2400">
                <a:solidFill>
                  <a:srgbClr val="404040"/>
                </a:solidFill>
                <a:latin typeface="Calibri"/>
                <a:ea typeface="Calibri"/>
                <a:cs typeface="Calibri"/>
                <a:sym typeface="Calibri"/>
              </a:rPr>
              <a:t>125 mcg daily or 100 mcg 5x/week and 200 mcg 2x/week​</a:t>
            </a:r>
            <a:endParaRPr sz="2400">
              <a:solidFill>
                <a:srgbClr val="404040"/>
              </a:solidFill>
              <a:latin typeface="Calibri"/>
              <a:ea typeface="Calibri"/>
              <a:cs typeface="Calibri"/>
              <a:sym typeface="Calibri"/>
            </a:endParaRPr>
          </a:p>
          <a:p>
            <a:pPr marL="0" lvl="0" indent="0" algn="l" rtl="0">
              <a:spcBef>
                <a:spcPts val="0"/>
              </a:spcBef>
              <a:spcAft>
                <a:spcPts val="0"/>
              </a:spcAft>
              <a:buNone/>
            </a:pPr>
            <a:r>
              <a:rPr lang="en" sz="2400">
                <a:solidFill>
                  <a:srgbClr val="404040"/>
                </a:solidFill>
                <a:latin typeface="Calibri"/>
                <a:ea typeface="Calibri"/>
                <a:cs typeface="Calibri"/>
                <a:sym typeface="Calibri"/>
              </a:rPr>
              <a:t>​</a:t>
            </a:r>
            <a:endParaRPr sz="2400">
              <a:solidFill>
                <a:srgbClr val="404040"/>
              </a:solidFill>
              <a:latin typeface="Calibri"/>
              <a:ea typeface="Calibri"/>
              <a:cs typeface="Calibri"/>
              <a:sym typeface="Calibri"/>
            </a:endParaRPr>
          </a:p>
          <a:p>
            <a:pPr marL="0" lvl="0" indent="0" algn="l" rtl="0">
              <a:spcBef>
                <a:spcPts val="0"/>
              </a:spcBef>
              <a:spcAft>
                <a:spcPts val="0"/>
              </a:spcAft>
              <a:buNone/>
            </a:pPr>
            <a:r>
              <a:rPr lang="en" sz="2400">
                <a:solidFill>
                  <a:srgbClr val="404040"/>
                </a:solidFill>
                <a:latin typeface="Calibri"/>
                <a:ea typeface="Calibri"/>
                <a:cs typeface="Calibri"/>
                <a:sym typeface="Calibri"/>
              </a:rPr>
              <a:t>How often should TSH be monitored?​</a:t>
            </a:r>
            <a:endParaRPr sz="2400">
              <a:solidFill>
                <a:srgbClr val="404040"/>
              </a:solidFill>
              <a:latin typeface="Calibri"/>
              <a:ea typeface="Calibri"/>
              <a:cs typeface="Calibri"/>
              <a:sym typeface="Calibri"/>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4" name="Google Shape;14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5" name="Google Shape;145;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6" name="Google Shape;146;p2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3" name="Google Shape;153;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4" name="Google Shape;154;p2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0" name="Google Shape;16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1" name="Google Shape;161;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2" name="Google Shape;162;p2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9" name="Google Shape;169;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0" name="Google Shape;170;p2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6" name="Google Shape;17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7" name="Google Shape;177;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8" name="Google Shape;178;p2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4" name="Google Shape;18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5" name="Google Shape;185;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6" name="Google Shape;186;p3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2" name="Google Shape;19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3" name="Google Shape;193;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4" name="Google Shape;194;p3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5" name="Google Shape;65;p1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0" name="Google Shape;20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1" name="Google Shape;201;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2" name="Google Shape;202;p3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8" name="Google Shape;20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9" name="Google Shape;209;p33"/>
          <p:cNvPicPr preferRelativeResize="0"/>
          <p:nvPr/>
        </p:nvPicPr>
        <p:blipFill>
          <a:blip r:embed="rId3">
            <a:alphaModFix/>
          </a:blip>
          <a:stretch>
            <a:fillRect/>
          </a:stretch>
        </p:blipFill>
        <p:spPr>
          <a:xfrm>
            <a:off x="-76200" y="0"/>
            <a:ext cx="9315991" cy="5199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5" name="Google Shape;21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6" name="Google Shape;216;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7" name="Google Shape;217;p3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23" name="Google Shape;22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4" name="Google Shape;224;p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5" name="Google Shape;225;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1" name="Google Shape;23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2" name="Google Shape;232;p3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3" name="Google Shape;233;p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9" name="Google Shape;23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0" name="Google Shape;240;p3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1" name="Google Shape;241;p3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47" name="Google Shape;24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8" name="Google Shape;248;p3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9" name="Google Shape;249;p3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5" name="Google Shape;25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6" name="Google Shape;256;p39"/>
          <p:cNvPicPr preferRelativeResize="0"/>
          <p:nvPr/>
        </p:nvPicPr>
        <p:blipFill>
          <a:blip r:embed="rId3">
            <a:alphaModFix/>
          </a:blip>
          <a:stretch>
            <a:fillRect/>
          </a:stretch>
        </p:blipFill>
        <p:spPr>
          <a:xfrm>
            <a:off x="0" y="7285"/>
            <a:ext cx="9143999" cy="51289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2" name="Google Shape;262;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63" name="Google Shape;263;p4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64" name="Google Shape;264;p4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0" name="Google Shape;27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1" name="Google Shape;271;p4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72" name="Google Shape;272;p4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2" name="Google Shape;72;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3" name="Google Shape;73;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8" name="Google Shape;27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9" name="Google Shape;279;p4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0" name="Google Shape;280;p4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86" name="Google Shape;28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7" name="Google Shape;287;p4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8" name="Google Shape;288;p4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4" name="Google Shape;294;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5" name="Google Shape;295;p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6" name="Google Shape;296;p44"/>
          <p:cNvSpPr txBox="1"/>
          <p:nvPr/>
        </p:nvSpPr>
        <p:spPr>
          <a:xfrm>
            <a:off x="1524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2" name="Google Shape;302;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3" name="Google Shape;303;p45"/>
          <p:cNvPicPr preferRelativeResize="0"/>
          <p:nvPr/>
        </p:nvPicPr>
        <p:blipFill>
          <a:blip r:embed="rId3">
            <a:alphaModFix/>
          </a:blip>
          <a:stretch>
            <a:fillRect/>
          </a:stretch>
        </p:blipFill>
        <p:spPr>
          <a:xfrm>
            <a:off x="0" y="0"/>
            <a:ext cx="9144000" cy="5143500"/>
          </a:xfrm>
          <a:prstGeom prst="rect">
            <a:avLst/>
          </a:prstGeom>
          <a:noFill/>
          <a:ln>
            <a:noFill/>
          </a:ln>
        </p:spPr>
      </p:pic>
      <p:sp>
        <p:nvSpPr>
          <p:cNvPr id="304" name="Google Shape;304;p4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0" name="Google Shape;310;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1" name="Google Shape;311;p46"/>
          <p:cNvPicPr preferRelativeResize="0"/>
          <p:nvPr/>
        </p:nvPicPr>
        <p:blipFill>
          <a:blip r:embed="rId3">
            <a:alphaModFix/>
          </a:blip>
          <a:stretch>
            <a:fillRect/>
          </a:stretch>
        </p:blipFill>
        <p:spPr>
          <a:xfrm>
            <a:off x="0" y="0"/>
            <a:ext cx="9144000" cy="5143500"/>
          </a:xfrm>
          <a:prstGeom prst="rect">
            <a:avLst/>
          </a:prstGeom>
          <a:noFill/>
          <a:ln>
            <a:noFill/>
          </a:ln>
        </p:spPr>
      </p:pic>
      <p:sp>
        <p:nvSpPr>
          <p:cNvPr id="312" name="Google Shape;312;p4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8" name="Google Shape;318;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9" name="Google Shape;319;p4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20" name="Google Shape;320;p4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26" name="Google Shape;326;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27" name="Google Shape;327;p48"/>
          <p:cNvPicPr preferRelativeResize="0"/>
          <p:nvPr/>
        </p:nvPicPr>
        <p:blipFill>
          <a:blip r:embed="rId3">
            <a:alphaModFix/>
          </a:blip>
          <a:stretch>
            <a:fillRect/>
          </a:stretch>
        </p:blipFill>
        <p:spPr>
          <a:xfrm>
            <a:off x="0" y="0"/>
            <a:ext cx="9144000" cy="5143500"/>
          </a:xfrm>
          <a:prstGeom prst="rect">
            <a:avLst/>
          </a:prstGeom>
          <a:noFill/>
          <a:ln>
            <a:noFill/>
          </a:ln>
        </p:spPr>
      </p:pic>
      <p:sp>
        <p:nvSpPr>
          <p:cNvPr id="328" name="Google Shape;328;p4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34" name="Google Shape;334;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35" name="Google Shape;335;p49"/>
          <p:cNvPicPr preferRelativeResize="0"/>
          <p:nvPr/>
        </p:nvPicPr>
        <p:blipFill>
          <a:blip r:embed="rId3">
            <a:alphaModFix/>
          </a:blip>
          <a:stretch>
            <a:fillRect/>
          </a:stretch>
        </p:blipFill>
        <p:spPr>
          <a:xfrm>
            <a:off x="0" y="0"/>
            <a:ext cx="9144000" cy="5143500"/>
          </a:xfrm>
          <a:prstGeom prst="rect">
            <a:avLst/>
          </a:prstGeom>
          <a:noFill/>
          <a:ln>
            <a:noFill/>
          </a:ln>
        </p:spPr>
      </p:pic>
      <p:sp>
        <p:nvSpPr>
          <p:cNvPr id="336" name="Google Shape;336;p4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2" name="Google Shape;342;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43" name="Google Shape;343;p50"/>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4" name="Google Shape;344;p5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0" name="Google Shape;35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1" name="Google Shape;351;p51"/>
          <p:cNvPicPr preferRelativeResize="0"/>
          <p:nvPr/>
        </p:nvPicPr>
        <p:blipFill>
          <a:blip r:embed="rId3">
            <a:alphaModFix/>
          </a:blip>
          <a:stretch>
            <a:fillRect/>
          </a:stretch>
        </p:blipFill>
        <p:spPr>
          <a:xfrm>
            <a:off x="0" y="0"/>
            <a:ext cx="9144000" cy="5143500"/>
          </a:xfrm>
          <a:prstGeom prst="rect">
            <a:avLst/>
          </a:prstGeom>
          <a:noFill/>
          <a:ln>
            <a:noFill/>
          </a:ln>
        </p:spPr>
      </p:pic>
      <p:sp>
        <p:nvSpPr>
          <p:cNvPr id="352" name="Google Shape;352;p5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0" name="Google Shape;80;p16"/>
          <p:cNvPicPr preferRelativeResize="0"/>
          <p:nvPr/>
        </p:nvPicPr>
        <p:blipFill>
          <a:blip r:embed="rId3">
            <a:alphaModFix/>
          </a:blip>
          <a:stretch>
            <a:fillRect/>
          </a:stretch>
        </p:blipFill>
        <p:spPr>
          <a:xfrm>
            <a:off x="-17902" y="5025"/>
            <a:ext cx="9161903"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8" name="Google Shape;358;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9" name="Google Shape;359;p52"/>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0" name="Google Shape;360;p5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66" name="Google Shape;366;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67" name="Google Shape;367;p53"/>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8" name="Google Shape;368;p5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4" name="Google Shape;374;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5" name="Google Shape;375;p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6" name="Google Shape;376;p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2" name="Google Shape;382;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3" name="Google Shape;383;p55"/>
          <p:cNvPicPr preferRelativeResize="0"/>
          <p:nvPr/>
        </p:nvPicPr>
        <p:blipFill>
          <a:blip r:embed="rId3">
            <a:alphaModFix/>
          </a:blip>
          <a:stretch>
            <a:fillRect/>
          </a:stretch>
        </p:blipFill>
        <p:spPr>
          <a:xfrm>
            <a:off x="0" y="0"/>
            <a:ext cx="9144000" cy="5143500"/>
          </a:xfrm>
          <a:prstGeom prst="rect">
            <a:avLst/>
          </a:prstGeom>
          <a:noFill/>
          <a:ln>
            <a:noFill/>
          </a:ln>
        </p:spPr>
      </p:pic>
      <p:sp>
        <p:nvSpPr>
          <p:cNvPr id="384" name="Google Shape;384;p5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90" name="Google Shape;390;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91" name="Google Shape;391;p56"/>
          <p:cNvPicPr preferRelativeResize="0"/>
          <p:nvPr/>
        </p:nvPicPr>
        <p:blipFill>
          <a:blip r:embed="rId3">
            <a:alphaModFix/>
          </a:blip>
          <a:stretch>
            <a:fillRect/>
          </a:stretch>
        </p:blipFill>
        <p:spPr>
          <a:xfrm>
            <a:off x="0" y="0"/>
            <a:ext cx="9144000" cy="5143500"/>
          </a:xfrm>
          <a:prstGeom prst="rect">
            <a:avLst/>
          </a:prstGeom>
          <a:noFill/>
          <a:ln>
            <a:noFill/>
          </a:ln>
        </p:spPr>
      </p:pic>
      <p:sp>
        <p:nvSpPr>
          <p:cNvPr id="392" name="Google Shape;392;p5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98" name="Google Shape;398;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99" name="Google Shape;399;p57"/>
          <p:cNvPicPr preferRelativeResize="0"/>
          <p:nvPr/>
        </p:nvPicPr>
        <p:blipFill>
          <a:blip r:embed="rId3">
            <a:alphaModFix/>
          </a:blip>
          <a:stretch>
            <a:fillRect/>
          </a:stretch>
        </p:blipFill>
        <p:spPr>
          <a:xfrm>
            <a:off x="0" y="0"/>
            <a:ext cx="9144000" cy="5143500"/>
          </a:xfrm>
          <a:prstGeom prst="rect">
            <a:avLst/>
          </a:prstGeom>
          <a:noFill/>
          <a:ln>
            <a:noFill/>
          </a:ln>
        </p:spPr>
      </p:pic>
      <p:sp>
        <p:nvSpPr>
          <p:cNvPr id="400" name="Google Shape;400;p5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06" name="Google Shape;406;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07" name="Google Shape;407;p5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08" name="Google Shape;408;p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Socioeconomic Disparities in Thyroid Disease</a:t>
            </a:r>
            <a:endParaRPr/>
          </a:p>
        </p:txBody>
      </p:sp>
      <p:sp>
        <p:nvSpPr>
          <p:cNvPr id="414" name="Google Shape;414;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Men, younger patients, and lack of healthcare access are associated with untreated hypothyroidism (adequate health care access has the highest association with adequately treated hypothyroidism)</a:t>
            </a:r>
            <a:endParaRPr/>
          </a:p>
          <a:p>
            <a:pPr marL="457200" lvl="0" indent="-342900" algn="l" rtl="0">
              <a:spcBef>
                <a:spcPts val="0"/>
              </a:spcBef>
              <a:spcAft>
                <a:spcPts val="0"/>
              </a:spcAft>
              <a:buSzPts val="1800"/>
              <a:buChar char="●"/>
            </a:pPr>
            <a:r>
              <a:rPr lang="en"/>
              <a:t>Hispanic race is associated with undertreated hypothyroidism </a:t>
            </a:r>
            <a:endParaRPr/>
          </a:p>
          <a:p>
            <a:pPr marL="457200" lvl="0" indent="-342900" algn="l" rtl="0">
              <a:spcBef>
                <a:spcPts val="0"/>
              </a:spcBef>
              <a:spcAft>
                <a:spcPts val="0"/>
              </a:spcAft>
              <a:buSzPts val="1800"/>
              <a:buChar char="●"/>
            </a:pPr>
            <a:r>
              <a:rPr lang="en"/>
              <a:t>In patients with thyroid cancer, non-white patients were more likely to have later time to referral and present with more advanced disease. Survival rates are lower in Black and Hispanic populations when compared to White patients</a:t>
            </a:r>
            <a:endParaRPr/>
          </a:p>
        </p:txBody>
      </p:sp>
      <p:pic>
        <p:nvPicPr>
          <p:cNvPr id="415" name="Google Shape;415;p59"/>
          <p:cNvPicPr preferRelativeResize="0"/>
          <p:nvPr/>
        </p:nvPicPr>
        <p:blipFill>
          <a:blip r:embed="rId3">
            <a:alphaModFix/>
          </a:blip>
          <a:stretch>
            <a:fillRect/>
          </a:stretch>
        </p:blipFill>
        <p:spPr>
          <a:xfrm>
            <a:off x="0" y="4632576"/>
            <a:ext cx="9144001" cy="58454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21" name="Google Shape;421;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22" name="Google Shape;422;p60"/>
          <p:cNvPicPr preferRelativeResize="0"/>
          <p:nvPr/>
        </p:nvPicPr>
        <p:blipFill>
          <a:blip r:embed="rId3">
            <a:alphaModFix/>
          </a:blip>
          <a:stretch>
            <a:fillRect/>
          </a:stretch>
        </p:blipFill>
        <p:spPr>
          <a:xfrm>
            <a:off x="-17902" y="5025"/>
            <a:ext cx="9161903"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28" name="Google Shape;428;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29" name="Google Shape;429;p61"/>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0" name="Google Shape;430;p6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7" name="Google Shape;87;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6" name="Google Shape;436;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37" name="Google Shape;437;p62"/>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8" name="Google Shape;438;p6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44" name="Google Shape;444;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445" name="Google Shape;445;p6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46" name="Google Shape;446;p63"/>
          <p:cNvPicPr preferRelativeResize="0"/>
          <p:nvPr/>
        </p:nvPicPr>
        <p:blipFill>
          <a:blip r:embed="rId3">
            <a:alphaModFix/>
          </a:blip>
          <a:stretch>
            <a:fillRect/>
          </a:stretch>
        </p:blipFill>
        <p:spPr>
          <a:xfrm>
            <a:off x="16200" y="-68398"/>
            <a:ext cx="9143999" cy="5211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5" name="Google Shape;95;p18"/>
          <p:cNvPicPr preferRelativeResize="0"/>
          <p:nvPr/>
        </p:nvPicPr>
        <p:blipFill>
          <a:blip r:embed="rId3">
            <a:alphaModFix/>
          </a:blip>
          <a:stretch>
            <a:fillRect/>
          </a:stretch>
        </p:blipFill>
        <p:spPr>
          <a:xfrm>
            <a:off x="-30675" y="-62925"/>
            <a:ext cx="9255124" cy="5241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2" name="Google Shape;102;p19"/>
          <p:cNvPicPr preferRelativeResize="0"/>
          <p:nvPr/>
        </p:nvPicPr>
        <p:blipFill>
          <a:blip r:embed="rId3">
            <a:alphaModFix/>
          </a:blip>
          <a:stretch>
            <a:fillRect/>
          </a:stretch>
        </p:blipFill>
        <p:spPr>
          <a:xfrm>
            <a:off x="7780" y="0"/>
            <a:ext cx="912843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7" name="Google Shape;117;p21"/>
          <p:cNvPicPr preferRelativeResize="0"/>
          <p:nvPr/>
        </p:nvPicPr>
        <p:blipFill>
          <a:blip r:embed="rId3">
            <a:alphaModFix/>
          </a:blip>
          <a:stretch>
            <a:fillRect/>
          </a:stretch>
        </p:blipFill>
        <p:spPr>
          <a:xfrm>
            <a:off x="0" y="2608"/>
            <a:ext cx="9144001" cy="51382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Words>
  <Application>Microsoft Macintosh PowerPoint</Application>
  <PresentationFormat>On-screen Show (16:9)</PresentationFormat>
  <Paragraphs>64</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Socioeconomic Disparities in Thyroid Disease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Emma Rudebusch</cp:lastModifiedBy>
  <cp:revision>1</cp:revision>
  <dcterms:modified xsi:type="dcterms:W3CDTF">2024-03-03T22:13:46Z</dcterms:modified>
</cp:coreProperties>
</file>