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7"/>
  </p:notesMasterIdLst>
  <p:sldIdLst>
    <p:sldId id="256" r:id="rId5"/>
    <p:sldId id="265" r:id="rId6"/>
    <p:sldId id="275" r:id="rId7"/>
    <p:sldId id="276" r:id="rId8"/>
    <p:sldId id="257" r:id="rId9"/>
    <p:sldId id="258" r:id="rId10"/>
    <p:sldId id="259" r:id="rId11"/>
    <p:sldId id="277" r:id="rId12"/>
    <p:sldId id="278" r:id="rId13"/>
    <p:sldId id="279" r:id="rId14"/>
    <p:sldId id="280" r:id="rId15"/>
    <p:sldId id="260" r:id="rId16"/>
    <p:sldId id="281" r:id="rId17"/>
    <p:sldId id="344" r:id="rId18"/>
    <p:sldId id="282" r:id="rId19"/>
    <p:sldId id="283" r:id="rId20"/>
    <p:sldId id="284" r:id="rId21"/>
    <p:sldId id="345" r:id="rId22"/>
    <p:sldId id="285" r:id="rId23"/>
    <p:sldId id="286" r:id="rId24"/>
    <p:sldId id="287" r:id="rId25"/>
    <p:sldId id="261" r:id="rId26"/>
    <p:sldId id="288" r:id="rId27"/>
    <p:sldId id="266" r:id="rId28"/>
    <p:sldId id="289" r:id="rId29"/>
    <p:sldId id="290" r:id="rId30"/>
    <p:sldId id="262" r:id="rId31"/>
    <p:sldId id="267" r:id="rId32"/>
    <p:sldId id="291" r:id="rId33"/>
    <p:sldId id="292" r:id="rId34"/>
    <p:sldId id="264" r:id="rId35"/>
    <p:sldId id="343" r:id="rId36"/>
    <p:sldId id="268" r:id="rId37"/>
    <p:sldId id="350" r:id="rId38"/>
    <p:sldId id="358" r:id="rId39"/>
    <p:sldId id="269" r:id="rId40"/>
    <p:sldId id="270" r:id="rId41"/>
    <p:sldId id="339" r:id="rId42"/>
    <p:sldId id="351" r:id="rId43"/>
    <p:sldId id="352" r:id="rId44"/>
    <p:sldId id="342" r:id="rId45"/>
    <p:sldId id="353" r:id="rId46"/>
    <p:sldId id="354" r:id="rId47"/>
    <p:sldId id="355" r:id="rId48"/>
    <p:sldId id="356" r:id="rId49"/>
    <p:sldId id="357" r:id="rId50"/>
    <p:sldId id="359" r:id="rId51"/>
    <p:sldId id="346" r:id="rId52"/>
    <p:sldId id="347" r:id="rId53"/>
    <p:sldId id="360" r:id="rId54"/>
    <p:sldId id="274" r:id="rId55"/>
    <p:sldId id="348" r:id="rId56"/>
    <p:sldId id="349" r:id="rId57"/>
    <p:sldId id="263" r:id="rId58"/>
    <p:sldId id="272" r:id="rId59"/>
    <p:sldId id="361" r:id="rId60"/>
    <p:sldId id="362" r:id="rId61"/>
    <p:sldId id="271" r:id="rId62"/>
    <p:sldId id="363" r:id="rId63"/>
    <p:sldId id="364" r:id="rId64"/>
    <p:sldId id="365" r:id="rId65"/>
    <p:sldId id="366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96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orient="horz" pos="528" userDrawn="1">
          <p15:clr>
            <a:srgbClr val="A4A3A4"/>
          </p15:clr>
        </p15:guide>
        <p15:guide id="4" orient="horz" pos="3552" userDrawn="1">
          <p15:clr>
            <a:srgbClr val="A4A3A4"/>
          </p15:clr>
        </p15:guide>
        <p15:guide id="5" orient="horz" pos="768" userDrawn="1">
          <p15:clr>
            <a:srgbClr val="A4A3A4"/>
          </p15:clr>
        </p15:guide>
        <p15:guide id="7" pos="4032" userDrawn="1">
          <p15:clr>
            <a:srgbClr val="A4A3A4"/>
          </p15:clr>
        </p15:guide>
        <p15:guide id="9" pos="3648" userDrawn="1">
          <p15:clr>
            <a:srgbClr val="A4A3A4"/>
          </p15:clr>
        </p15:guide>
        <p15:guide id="10" orient="horz" pos="1536" userDrawn="1">
          <p15:clr>
            <a:srgbClr val="A4A3A4"/>
          </p15:clr>
        </p15:guide>
        <p15:guide id="11" orient="horz" pos="18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01"/>
  </p:normalViewPr>
  <p:slideViewPr>
    <p:cSldViewPr>
      <p:cViewPr varScale="1">
        <p:scale>
          <a:sx n="86" d="100"/>
          <a:sy n="86" d="100"/>
        </p:scale>
        <p:origin x="562" y="58"/>
      </p:cViewPr>
      <p:guideLst>
        <p:guide pos="7296"/>
        <p:guide pos="384"/>
        <p:guide orient="horz" pos="528"/>
        <p:guide orient="horz" pos="3552"/>
        <p:guide orient="horz" pos="768"/>
        <p:guide pos="4032"/>
        <p:guide pos="3648"/>
        <p:guide orient="horz" pos="1536"/>
        <p:guide orient="horz" pos="1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88E34-8C8C-8747-BADB-40E1ACC00129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E5FCA-B2DD-C941-A2C1-6389394334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9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E5FCA-B2DD-C941-A2C1-63893943348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09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734DBF-D33A-9B28-288C-C2DAB9E541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anchor="t">
            <a:noAutofit/>
          </a:bodyPr>
          <a:lstStyle>
            <a:lvl1pPr algn="l">
              <a:defRPr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4901184"/>
            <a:ext cx="10040112" cy="1280160"/>
          </a:xfrm>
        </p:spPr>
        <p:txBody>
          <a:bodyPr/>
          <a:lstStyle>
            <a:lvl1pPr marL="0" indent="0" algn="l">
              <a:buNone/>
              <a:defRPr sz="2400" b="1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345C5D8-082A-AC27-3801-7A6EC3751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09"/>
          <a:stretch/>
        </p:blipFill>
        <p:spPr>
          <a:xfrm>
            <a:off x="0" y="0"/>
            <a:ext cx="5467552" cy="2350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31883F-9B23-B442-5F02-C2D25BB37C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36" y="1234440"/>
            <a:ext cx="4950764" cy="56235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438400"/>
            <a:ext cx="2029968" cy="530352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" y="3127248"/>
            <a:ext cx="2029968" cy="2514600"/>
          </a:xfr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43784" y="2438400"/>
            <a:ext cx="2029968" cy="530352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43784" y="3127248"/>
            <a:ext cx="2029968" cy="2514600"/>
          </a:xfrm>
          <a:solidFill>
            <a:schemeClr val="accent5">
              <a:alpha val="30000"/>
            </a:schemeClr>
          </a:solidFill>
          <a:ln>
            <a:solidFill>
              <a:schemeClr val="tx1"/>
            </a:solidFill>
          </a:ln>
        </p:spPr>
        <p:txBody>
          <a:bodyPr tIns="18288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A48939F-0CF9-9CBD-F606-7A4850B91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4064" y="2438400"/>
            <a:ext cx="2029968" cy="530352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93BC756-2B97-9751-B879-03B6F1C405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84064" y="3127248"/>
            <a:ext cx="2029968" cy="2514600"/>
          </a:xfr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43F725B-A33F-7FB2-E5C4-96EA154660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5200" y="2438400"/>
            <a:ext cx="2029968" cy="530352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D9DD0DA7-5A1E-5312-178F-13561EF7C23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15200" y="3127248"/>
            <a:ext cx="2029968" cy="2514600"/>
          </a:xfr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FBC3880-98AC-466C-7AD1-FDC8B39587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6336" y="2438400"/>
            <a:ext cx="2029968" cy="530352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24965100-8EF5-0264-CEE5-BD5BF190163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546336" y="3127248"/>
            <a:ext cx="2029968" cy="2514600"/>
          </a:xfr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65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CC3D06-2435-B655-8AA5-11CCBBEF19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2234" y="0"/>
            <a:ext cx="3429766" cy="6821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D1E9421-BC85-99CB-EB40-1863FA6227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5907" y="3072704"/>
            <a:ext cx="1783080" cy="512064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47BABAF8-5220-1E24-CE43-927FCCA269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46218" y="2432434"/>
            <a:ext cx="1644986" cy="1783080"/>
          </a:xfrm>
        </p:spPr>
        <p:txBody>
          <a:bodyPr lIns="9144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F1D095F8-4552-1F88-C37B-99775B68AC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2196136" y="4517644"/>
            <a:ext cx="1783080" cy="512064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4C4BFA3E-7B57-DCDD-4EA6-16C64A3756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83307" y="3882136"/>
            <a:ext cx="1644986" cy="1783080"/>
          </a:xfrm>
        </p:spPr>
        <p:txBody>
          <a:bodyPr lIns="9144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C65BF0DD-74C0-E055-CCAC-600751F51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4418179" y="3067943"/>
            <a:ext cx="1783080" cy="512064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25927394-D1A0-C084-C689-F7A4EEE924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89586" y="2432435"/>
            <a:ext cx="1644986" cy="1783080"/>
          </a:xfrm>
        </p:spPr>
        <p:txBody>
          <a:bodyPr lIns="9144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08F0F1F2-0D4E-95EA-349B-D734163FD5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6640222" y="4517644"/>
            <a:ext cx="1783080" cy="512064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B322E7EB-0174-5A8C-5BE3-F501B5670F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27392" y="3882136"/>
            <a:ext cx="1644986" cy="1783080"/>
          </a:xfrm>
        </p:spPr>
        <p:txBody>
          <a:bodyPr lIns="9144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36C15449-A445-41A6-EAD9-37446450CC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8862264" y="3072704"/>
            <a:ext cx="1783080" cy="512064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E6B7327B-EA3B-790D-AB08-0ED1D2FB40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35230" y="2437196"/>
            <a:ext cx="1796654" cy="1783080"/>
          </a:xfrm>
        </p:spPr>
        <p:txBody>
          <a:bodyPr lIns="9144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12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070F102-837A-486A-0CD4-E957B66B8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31920"/>
            <a:ext cx="5470497" cy="2926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9FAF77-1797-C11F-A1A9-B351E30B37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8215" y="0"/>
            <a:ext cx="4983785" cy="2276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438400"/>
            <a:ext cx="5157787" cy="36576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" y="2871216"/>
            <a:ext cx="5157787" cy="3247462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2438400"/>
            <a:ext cx="5183188" cy="36576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800" y="2871216"/>
            <a:ext cx="5183188" cy="3247462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E1E66A3-7FD1-08A5-8B20-36C5331DCF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3650" y="4014216"/>
            <a:ext cx="5738350" cy="28437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64B067-71A6-CB30-BD46-5499FAAE00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458968" cy="29199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438400"/>
            <a:ext cx="3419856" cy="36576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" y="2871216"/>
            <a:ext cx="3419856" cy="2925554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7408" y="2438400"/>
            <a:ext cx="3419856" cy="36576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7408" y="2871216"/>
            <a:ext cx="3419856" cy="2925554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A48939F-0CF9-9CBD-F606-7A4850B91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3880" y="2438400"/>
            <a:ext cx="3419856" cy="36576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93BC756-2B97-9751-B879-03B6F1C405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83880" y="2871216"/>
            <a:ext cx="3419856" cy="2925554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87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5F45936-2436-D9FD-A05D-F3C70F90FD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758530"/>
            <a:ext cx="4700016" cy="30994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F862D5-CF3B-E45B-934F-ACEF42B35B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148072" cy="3436275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/>
          <a:lstStyle>
            <a:lvl1pPr algn="r">
              <a:defRPr sz="4800" cap="all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0" y="1216025"/>
            <a:ext cx="5184648" cy="4416425"/>
          </a:xfr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sz="16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88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AFB71-7F33-280E-7877-06F4AFFF06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0B0FF2F-3458-EA78-83DC-46FB2E5CE1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anchor="t">
            <a:noAutofit/>
          </a:bodyPr>
          <a:lstStyle>
            <a:lvl1pPr algn="l">
              <a:defRPr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C93615E-193E-5253-6EE0-EC01791E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3483864"/>
            <a:ext cx="10040112" cy="1280160"/>
          </a:xfrm>
        </p:spPr>
        <p:txBody>
          <a:bodyPr/>
          <a:lstStyle>
            <a:lvl1pPr marL="0" indent="0" algn="l">
              <a:buNone/>
              <a:defRPr sz="2400" b="1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55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DEDC48-AA67-6FC9-FF0E-CD3CB49A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418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54AE8D-13E4-BDDA-7C36-A9E08FD0A0E8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E37136-8479-8CDC-7EEB-030C1A8151EF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C6EFE9-BD9C-6124-823A-BD1C488321D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53473-DF27-C657-627F-ED66976E076B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1D3B0F0-DE71-18AB-7957-4CFA29C3A3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57290"/>
            <a:ext cx="5797296" cy="60007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04770F-E995-EF98-B4D1-9F13733EEF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0"/>
            <a:ext cx="3429000" cy="6807199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/>
          <a:lstStyle>
            <a:lvl1pPr algn="r">
              <a:defRPr sz="4800" cap="all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0" y="1216025"/>
            <a:ext cx="5184648" cy="4416425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400" b="1" spc="2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sz="24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sz="24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sz="24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sz="24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844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FB26-FE22-49BC-BDE4-D60A83A2A29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ADDD-61BC-4338-9AAD-DA96A0958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6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328C38-4E83-27EA-9D01-DDDF73498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0576" y="3428234"/>
            <a:ext cx="6821424" cy="3429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70B91D-A39E-3D53-DBBB-DF836D19BE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654518" cy="5239512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/>
          <a:lstStyle>
            <a:lvl1pPr algn="r">
              <a:defRPr sz="4800" cap="all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0" y="1216025"/>
            <a:ext cx="5184648" cy="4416425"/>
          </a:xfr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sz="16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50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EC1861-1570-5A6A-D3BA-4A17F008A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0B0FF2F-3458-EA78-83DC-46FB2E5CE1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anchor="t">
            <a:noAutofit/>
          </a:bodyPr>
          <a:lstStyle>
            <a:lvl1pPr algn="l">
              <a:defRPr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C93615E-193E-5253-6EE0-EC01791E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4901184"/>
            <a:ext cx="10040112" cy="1280160"/>
          </a:xfrm>
        </p:spPr>
        <p:txBody>
          <a:bodyPr/>
          <a:lstStyle>
            <a:lvl1pPr marL="0" indent="0" algn="l">
              <a:buNone/>
              <a:defRPr sz="2400" b="1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37D9B2-AE86-9092-7072-0F717E3CA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55535"/>
            <a:ext cx="4727448" cy="32024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F7E0A5-7E8E-4A90-B415-12984C7AB2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48245" y="0"/>
            <a:ext cx="5643755" cy="2313432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/>
          <a:lstStyle>
            <a:lvl1pPr algn="r">
              <a:defRPr sz="4800" cap="all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0" y="1216025"/>
            <a:ext cx="5184648" cy="4416425"/>
          </a:xfr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sz="16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80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FA7995-D0F4-05F2-CDF1-463407E3BA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1909" y="0"/>
            <a:ext cx="5160091" cy="4041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2D768B-E662-B315-7576-313DFCE2AB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27248"/>
            <a:ext cx="4162200" cy="37307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7" y="2441448"/>
            <a:ext cx="10972800" cy="3044952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39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8303F0-A6CC-605A-D08C-4E4ED07C2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196903" cy="36118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4458FB-E7BB-F476-4A31-9C5AA406E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02680" y="4079057"/>
            <a:ext cx="5989320" cy="2778943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240" y="2651760"/>
            <a:ext cx="6309360" cy="1580714"/>
          </a:xfrm>
        </p:spPr>
        <p:txBody>
          <a:bodyPr lIns="91440" rIns="91440" anchor="t"/>
          <a:lstStyle>
            <a:lvl1pPr algn="l">
              <a:lnSpc>
                <a:spcPct val="100000"/>
              </a:lnSpc>
              <a:defRPr sz="2800" cap="none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4138E8D-4D76-2023-4B97-8ACB8894C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63240" y="4232475"/>
            <a:ext cx="5775960" cy="333945"/>
          </a:xfrm>
        </p:spPr>
        <p:txBody>
          <a:bodyPr/>
          <a:lstStyle>
            <a:lvl1pPr marL="0" indent="0">
              <a:buNone/>
              <a:defRPr sz="1800" spc="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D1FFE415-7AFC-D826-1BD1-1993DED3B0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37922" y="3591339"/>
            <a:ext cx="1171575" cy="23876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7000" b="1" cap="all" spc="300" dirty="0">
                <a:ln w="28575">
                  <a:solidFill>
                    <a:schemeClr val="tx1"/>
                  </a:solidFill>
                </a:ln>
                <a:noFill/>
                <a:latin typeface="+mj-lt"/>
                <a:ea typeface="+mj-ea"/>
              </a:defRPr>
            </a:lvl1pPr>
          </a:lstStyle>
          <a:p>
            <a:pPr marL="914400" lvl="0" indent="-1143000">
              <a:spcBef>
                <a:spcPct val="0"/>
              </a:spcBef>
            </a:pPr>
            <a:r>
              <a:rPr lang="en-US" dirty="0"/>
              <a:t>”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962DFC0-ADB3-684B-6F72-9C45BB48C2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61" y="1982216"/>
            <a:ext cx="1171575" cy="2386584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7000" b="1" cap="all" spc="300" dirty="0">
                <a:ln w="28575">
                  <a:solidFill>
                    <a:schemeClr val="tx1"/>
                  </a:solidFill>
                </a:ln>
                <a:noFill/>
                <a:latin typeface="+mj-lt"/>
                <a:ea typeface="+mj-ea"/>
              </a:defRPr>
            </a:lvl1pPr>
          </a:lstStyle>
          <a:p>
            <a:pPr marL="914400" lvl="0" indent="-1143000">
              <a:spcBef>
                <a:spcPct val="0"/>
              </a:spcBef>
            </a:pPr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33087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C6FB24-160F-388E-8450-E5C970E24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64792"/>
            <a:ext cx="5359935" cy="50932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AF7F25-1C65-DB7F-9FA3-300318BD4B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62085" y="0"/>
            <a:ext cx="2929915" cy="2752344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DCE0745D-AFE6-DE6D-B026-1FF13F34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120" y="2450592"/>
            <a:ext cx="2057400" cy="20574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956" y="4611550"/>
            <a:ext cx="228600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956" y="4865225"/>
            <a:ext cx="2286000" cy="18288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30752" y="2450592"/>
            <a:ext cx="2057400" cy="20574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29588" y="4611550"/>
            <a:ext cx="228600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29588" y="4865225"/>
            <a:ext cx="2286000" cy="18288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4808" y="2450592"/>
            <a:ext cx="2057400" cy="20574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3644" y="4611550"/>
            <a:ext cx="228600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3644" y="4865225"/>
            <a:ext cx="2286000" cy="18288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98864" y="2450592"/>
            <a:ext cx="2057400" cy="20574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97700" y="4611550"/>
            <a:ext cx="228600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97700" y="4865225"/>
            <a:ext cx="2286000" cy="18288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3C6C7E-F363-1F17-B288-D4D45B87028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6D4091-312C-81B9-BAF6-5E0D6F665E5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6A3FD7E-DF96-B9E4-8D70-DA62CC3390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66265"/>
            <a:ext cx="5358384" cy="5091735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DCE0745D-AFE6-DE6D-B026-1FF13F34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670048"/>
            <a:ext cx="1399032" cy="41148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094300"/>
            <a:ext cx="1399032" cy="51758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739AFCF1-55F0-974F-0F5C-34444B290B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4479943"/>
            <a:ext cx="1399032" cy="41148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7CF7DE5-8E6D-2C2C-A514-BAB6D4B6FF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4904195"/>
            <a:ext cx="1399032" cy="51758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993392" y="2450592"/>
            <a:ext cx="1161288" cy="11612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3">
            <a:extLst>
              <a:ext uri="{FF2B5EF4-FFF2-40B4-BE49-F238E27FC236}">
                <a16:creationId xmlns:a16="http://schemas.microsoft.com/office/drawing/2014/main" id="{DBA744D6-401F-C995-EF58-BD24A0DD858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993392" y="4260487"/>
            <a:ext cx="1161288" cy="11612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18688" y="2670048"/>
            <a:ext cx="1399032" cy="41148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18688" y="3094300"/>
            <a:ext cx="1399032" cy="51758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1201CED-247A-16CA-9F03-BF32393D3B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18688" y="4479943"/>
            <a:ext cx="1399032" cy="41148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2D5FA954-036C-191F-7040-1848AB2BE3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18688" y="4904195"/>
            <a:ext cx="1399032" cy="51758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45736" y="2450592"/>
            <a:ext cx="1161288" cy="11612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3">
            <a:extLst>
              <a:ext uri="{FF2B5EF4-FFF2-40B4-BE49-F238E27FC236}">
                <a16:creationId xmlns:a16="http://schemas.microsoft.com/office/drawing/2014/main" id="{8CFBAF86-D36B-F789-2C9C-78C6830B13C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745736" y="4260487"/>
            <a:ext cx="1161288" cy="11612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6787" y="2670048"/>
            <a:ext cx="1399032" cy="41148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66787" y="3094300"/>
            <a:ext cx="1399032" cy="51758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6E32CE61-2D9B-C245-0D18-C33760B085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66787" y="4479943"/>
            <a:ext cx="1399032" cy="41148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E4068D0A-21CD-897C-9CC1-0BFDAABBD4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66787" y="4904195"/>
            <a:ext cx="1399032" cy="51758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498080" y="2450592"/>
            <a:ext cx="1161288" cy="11612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C110D526-1AE4-5106-E956-0B2ED3A4D4BC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498080" y="4260487"/>
            <a:ext cx="1161288" cy="11612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32520" y="2670048"/>
            <a:ext cx="1399032" cy="41148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32520" y="3094300"/>
            <a:ext cx="1399032" cy="51758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3858F91A-46AA-AF23-2716-3B2B678BBE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32520" y="4479943"/>
            <a:ext cx="1399032" cy="41148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EBC002F6-7435-833F-0E8B-30A53B0755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32520" y="4904195"/>
            <a:ext cx="1399032" cy="51758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0250424" y="2450592"/>
            <a:ext cx="1161288" cy="11612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2CBF8435-BD05-F386-4E6E-F2B6F6894FD7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10250424" y="4260487"/>
            <a:ext cx="1161288" cy="11612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3C6C7E-F363-1F17-B288-D4D45B87028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6D4091-312C-81B9-BAF6-5E0D6F665E5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52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020D11E-3FF2-1E7F-038B-4F9534916FE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60127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104752"/>
            <a:ext cx="11430000" cy="2092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1" i="0" spc="2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1" i="0" spc="2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&lt;##&gt;</a:t>
            </a:r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1" r:id="rId4"/>
    <p:sldLayoutId id="2147483662" r:id="rId5"/>
    <p:sldLayoutId id="2147483665" r:id="rId6"/>
    <p:sldLayoutId id="2147483669" r:id="rId7"/>
    <p:sldLayoutId id="2147483658" r:id="rId8"/>
    <p:sldLayoutId id="2147483666" r:id="rId9"/>
    <p:sldLayoutId id="2147483668" r:id="rId10"/>
    <p:sldLayoutId id="2147483670" r:id="rId11"/>
    <p:sldLayoutId id="2147483653" r:id="rId12"/>
    <p:sldLayoutId id="2147483667" r:id="rId13"/>
    <p:sldLayoutId id="2147483661" r:id="rId14"/>
    <p:sldLayoutId id="2147483660" r:id="rId15"/>
    <p:sldLayoutId id="2147483655" r:id="rId16"/>
    <p:sldLayoutId id="2147483659" r:id="rId17"/>
    <p:sldLayoutId id="2147483656" r:id="rId18"/>
    <p:sldLayoutId id="2147483657" r:id="rId19"/>
    <p:sldLayoutId id="2147483671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spc="40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Diabetes</a:t>
            </a:r>
            <a:br>
              <a:rPr lang="en-US" dirty="0"/>
            </a:br>
            <a:r>
              <a:rPr lang="en-US" dirty="0"/>
              <a:t>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2024</a:t>
            </a:r>
          </a:p>
          <a:p>
            <a:r>
              <a:rPr lang="en-US" dirty="0" err="1"/>
              <a:t>DeAnn</a:t>
            </a:r>
            <a:r>
              <a:rPr lang="en-US" dirty="0"/>
              <a:t> Cummings, MD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1FC0-84D2-E18F-1C00-60F00FB3A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Auto-antibody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5DD61-BAF9-AC98-05D9-4956BD042D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If two antibodies positive, the risk of developing type 1 diabetes = 44% in the next 5 years.</a:t>
            </a:r>
          </a:p>
          <a:p>
            <a:r>
              <a:rPr lang="en-US" sz="2800" dirty="0"/>
              <a:t>Diabetes </a:t>
            </a:r>
            <a:r>
              <a:rPr lang="en-US" sz="2800" dirty="0" err="1"/>
              <a:t>TrialNet</a:t>
            </a:r>
            <a:r>
              <a:rPr lang="en-US" sz="2800" dirty="0"/>
              <a:t> (through NIH) offers free testing and follow through of positive test results.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C11FC9-EBA3-C2A3-615D-EE77502F2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0DEC4E-4F7C-D0EF-18E6-3AD50C45B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494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971A06-2BC8-ED65-8615-CC5C6B948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16" y="658713"/>
            <a:ext cx="10909284" cy="5665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D8F2C1-0DC1-69D3-117B-9B3821761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30028"/>
            <a:ext cx="2143424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67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9FFA8-EBD6-4932-E971-3FC1F7EC8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E5B7D-B2B2-9259-1589-6E9B8ECD4A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Next on your schedule is an African American family.  You are seeing Dad for follow-up of his type 2 diabetes.</a:t>
            </a:r>
          </a:p>
          <a:p>
            <a:r>
              <a:rPr lang="en-US" sz="2800" dirty="0"/>
              <a:t>First you see his 10 year old daughter for a well child check.</a:t>
            </a:r>
          </a:p>
          <a:p>
            <a:r>
              <a:rPr lang="en-US" sz="2800" dirty="0"/>
              <a:t>She feels well and is growing well.  Has not had menses yet.</a:t>
            </a:r>
          </a:p>
          <a:p>
            <a:r>
              <a:rPr lang="en-US" sz="2800" dirty="0"/>
              <a:t>However, her BMI = 36.  </a:t>
            </a:r>
          </a:p>
          <a:p>
            <a:r>
              <a:rPr lang="en-US" sz="2800" dirty="0"/>
              <a:t>QUESTION – Should I screen her for diabetes?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8EE19-AA39-11C8-0CAD-55E0D33F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0C142C-C85F-3185-BCC3-390444CE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10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3AAB59-3DA5-CC17-C50C-98D549551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27" y="2362200"/>
            <a:ext cx="11327946" cy="27681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FFC7E8-8C3E-104E-41B7-A19C11DD8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52400"/>
            <a:ext cx="11582402" cy="20185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33C729-43B8-E63E-8F9D-A5D19F111EA5}"/>
              </a:ext>
            </a:extLst>
          </p:cNvPr>
          <p:cNvSpPr/>
          <p:nvPr/>
        </p:nvSpPr>
        <p:spPr>
          <a:xfrm>
            <a:off x="4419600" y="5321593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USPSTF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7254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A2DCA5-EF6E-2A30-1FF4-3B3CA8C04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46332"/>
            <a:ext cx="11582400" cy="21942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712795-843D-A6BB-2F34-E48585FB8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"/>
            <a:ext cx="7878274" cy="16861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B90195-D534-85BA-22E7-CD30CA6A7362}"/>
              </a:ext>
            </a:extLst>
          </p:cNvPr>
          <p:cNvSpPr/>
          <p:nvPr/>
        </p:nvSpPr>
        <p:spPr>
          <a:xfrm>
            <a:off x="8382000" y="228600"/>
            <a:ext cx="35317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Adult </a:t>
            </a:r>
          </a:p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Screening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FBAA2F-60D9-49FC-6301-9E3EE3D18FBC}"/>
              </a:ext>
            </a:extLst>
          </p:cNvPr>
          <p:cNvSpPr/>
          <p:nvPr/>
        </p:nvSpPr>
        <p:spPr>
          <a:xfrm>
            <a:off x="1208258" y="4534497"/>
            <a:ext cx="96230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ADA recommends screening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very 3 years</a:t>
            </a:r>
          </a:p>
        </p:txBody>
      </p:sp>
    </p:spTree>
    <p:extLst>
      <p:ext uri="{BB962C8B-B14F-4D97-AF65-F5344CB8AC3E}">
        <p14:creationId xmlns:p14="http://schemas.microsoft.com/office/powerpoint/2010/main" val="3224108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954E4-4037-EC60-A8B3-2C9C30321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 screening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1DF25-FF36-C405-AE95-2959D8AA55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Screen kids at age 10 (or at onset of puberty if occurs earlier), if they have a BMI in the 85</a:t>
            </a:r>
            <a:r>
              <a:rPr lang="en-US" sz="2000" baseline="30000" dirty="0"/>
              <a:t>th</a:t>
            </a:r>
            <a:r>
              <a:rPr lang="en-US" sz="2000" dirty="0"/>
              <a:t>% AND one other risk factor:           (also applies to adults with obesity)</a:t>
            </a:r>
          </a:p>
          <a:p>
            <a:pPr lvl="1"/>
            <a:r>
              <a:rPr lang="en-US" sz="2000" dirty="0"/>
              <a:t>Family history (1</a:t>
            </a:r>
            <a:r>
              <a:rPr lang="en-US" sz="2000" baseline="30000" dirty="0"/>
              <a:t>st</a:t>
            </a:r>
            <a:r>
              <a:rPr lang="en-US" sz="2000" dirty="0"/>
              <a:t> or 2</a:t>
            </a:r>
            <a:r>
              <a:rPr lang="en-US" sz="2000" baseline="30000" dirty="0"/>
              <a:t>nd</a:t>
            </a:r>
            <a:r>
              <a:rPr lang="en-US" sz="2000" dirty="0"/>
              <a:t> degree)</a:t>
            </a:r>
          </a:p>
          <a:p>
            <a:pPr lvl="1"/>
            <a:r>
              <a:rPr lang="en-US" sz="2000" dirty="0"/>
              <a:t>Non-white race</a:t>
            </a:r>
          </a:p>
          <a:p>
            <a:pPr lvl="1"/>
            <a:r>
              <a:rPr lang="en-US" sz="2000" dirty="0"/>
              <a:t>Mom with gestational diabetes or baby with SGA (small for gestational age)</a:t>
            </a:r>
          </a:p>
          <a:p>
            <a:pPr lvl="1"/>
            <a:r>
              <a:rPr lang="en-US" sz="2000" dirty="0"/>
              <a:t>Acanthosis nigricans, HTN, dyslipidemia</a:t>
            </a:r>
          </a:p>
          <a:p>
            <a:pPr lvl="1"/>
            <a:r>
              <a:rPr lang="en-US" sz="2000" dirty="0"/>
              <a:t>PCOS</a:t>
            </a:r>
          </a:p>
          <a:p>
            <a:pPr lvl="1"/>
            <a:r>
              <a:rPr lang="en-US" sz="2000" dirty="0"/>
              <a:t>Currently taking an atypical anti-psychotic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E754A-E3F4-66C5-9002-9B503FA5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17FB7-DBAD-C5AD-C8A6-2DAB9B0A0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20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8021A-4A1D-0B6E-EB93-A4A3430C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screening kids makes sense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6294D-AD28-2BCD-F972-7FF079A51F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It is rare to find type 2 diabetes on screening, but common to find prediabetes.</a:t>
            </a:r>
          </a:p>
          <a:p>
            <a:pPr lvl="1"/>
            <a:r>
              <a:rPr lang="en-US" sz="2600" dirty="0"/>
              <a:t>Can encourage families to work harder on lifestyle changes.</a:t>
            </a:r>
          </a:p>
          <a:p>
            <a:r>
              <a:rPr lang="en-US" sz="2800" dirty="0"/>
              <a:t>Incidence of type 2 diabetes in kids is increasing.</a:t>
            </a:r>
          </a:p>
          <a:p>
            <a:r>
              <a:rPr lang="en-US" sz="2800" dirty="0"/>
              <a:t>If a kid gets type 2 diabetes, it often progresses FASTER in kids than adults.</a:t>
            </a:r>
          </a:p>
          <a:p>
            <a:pPr lvl="1"/>
            <a:r>
              <a:rPr lang="en-US" sz="2600" dirty="0"/>
              <a:t>Early treatment may help delay diabetic complications.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5A442-89E8-3E7F-8C96-FE1D6ED8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AA29-8F12-5F08-2FF7-0B62B2C02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73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3CC9-88FC-237C-5D2E-B2249E8A9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78A16-6C87-33CC-6E19-F1D63B27E9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Same options as adults</a:t>
            </a:r>
          </a:p>
          <a:p>
            <a:pPr lvl="1"/>
            <a:r>
              <a:rPr lang="en-US" sz="2600" dirty="0"/>
              <a:t>Hgb A1C</a:t>
            </a:r>
          </a:p>
          <a:p>
            <a:pPr lvl="1"/>
            <a:r>
              <a:rPr lang="en-US" sz="2600" dirty="0"/>
              <a:t>Fasting plasma glucose</a:t>
            </a:r>
          </a:p>
          <a:p>
            <a:pPr lvl="1"/>
            <a:r>
              <a:rPr lang="en-US" sz="2600" dirty="0"/>
              <a:t>Oral glucose tolerance test</a:t>
            </a:r>
          </a:p>
          <a:p>
            <a:pPr lvl="1"/>
            <a:r>
              <a:rPr lang="en-US" sz="2600" dirty="0"/>
              <a:t>Random BG &gt; 200 with symptoms is diagnostic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BE1F54-AA15-B20C-2843-A190B16B7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7740-938A-95FD-5CE6-480CA4D3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889EAC-3BBE-423A-B548-3580384C1CC6}"/>
              </a:ext>
            </a:extLst>
          </p:cNvPr>
          <p:cNvSpPr/>
          <p:nvPr/>
        </p:nvSpPr>
        <p:spPr>
          <a:xfrm>
            <a:off x="2438400" y="5257800"/>
            <a:ext cx="65357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(Must confirm with a 2</a:t>
            </a:r>
            <a:r>
              <a:rPr lang="en-US" sz="3600" b="1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nd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test)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0607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0D23-63C0-74C4-D7EF-72E5CF403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to avoid A1C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29162-B8F4-AB9C-235C-7D709A8A7E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Vitamin B12 or folate deficiency</a:t>
            </a:r>
          </a:p>
          <a:p>
            <a:r>
              <a:rPr lang="en-US" sz="2400" dirty="0"/>
              <a:t>Recent blood loss, transfusion</a:t>
            </a:r>
          </a:p>
          <a:p>
            <a:r>
              <a:rPr lang="en-US" sz="2400" dirty="0"/>
              <a:t>Chronic hemolysis</a:t>
            </a:r>
          </a:p>
          <a:p>
            <a:r>
              <a:rPr lang="en-US" sz="2400" dirty="0"/>
              <a:t>Erythropoietin</a:t>
            </a:r>
          </a:p>
          <a:p>
            <a:r>
              <a:rPr lang="en-US" sz="2400" dirty="0"/>
              <a:t>ESRD – dialysis</a:t>
            </a:r>
          </a:p>
          <a:p>
            <a:r>
              <a:rPr lang="en-US" sz="2400" dirty="0"/>
              <a:t>Pregnancy and post-partum</a:t>
            </a:r>
          </a:p>
          <a:p>
            <a:r>
              <a:rPr lang="en-US" sz="2400" dirty="0"/>
              <a:t>Hemoglobin variants – less of a problem with newer machines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FA2920-8E71-D485-4937-6096CEBC9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990C5-A128-AFA0-18ED-44624F62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7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1C6A0-4D21-1A4E-FA73-82F8706F0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results for kids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75CCC-C6A4-0C82-33E5-F7B05C620B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If screening test is negative, screen again in 3 years (or earlier if there is an increase in BMI).</a:t>
            </a:r>
          </a:p>
          <a:p>
            <a:r>
              <a:rPr lang="en-US" sz="2000" dirty="0"/>
              <a:t>If screening reveals pre-diabetes, initiate lifestyle interventions and recheck yearly.</a:t>
            </a:r>
          </a:p>
          <a:p>
            <a:pPr lvl="1"/>
            <a:r>
              <a:rPr lang="en-US" sz="1800" dirty="0"/>
              <a:t>NOT clear that metformin is helpful in kids.</a:t>
            </a:r>
          </a:p>
          <a:p>
            <a:r>
              <a:rPr lang="en-US" sz="2000" dirty="0"/>
              <a:t>If screening is positive for diabetes:</a:t>
            </a:r>
          </a:p>
          <a:p>
            <a:pPr lvl="1"/>
            <a:r>
              <a:rPr lang="en-US" sz="2000" dirty="0"/>
              <a:t>Check auto-antibodies to rule out type 1 diabetes.</a:t>
            </a:r>
          </a:p>
          <a:p>
            <a:pPr lvl="1"/>
            <a:r>
              <a:rPr lang="en-US" sz="2000" dirty="0"/>
              <a:t>Check for DKA – serum bicarb, urinary ketones.</a:t>
            </a:r>
          </a:p>
          <a:p>
            <a:pPr lvl="1"/>
            <a:r>
              <a:rPr lang="en-US" sz="2000" dirty="0"/>
              <a:t>Initiate medication along with lifestyle intervention with goal A1C = 7. (A)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3C361-AA7B-076B-56DF-0EC177D09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3DB77-7046-B036-5678-E6EA6512D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7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3D790-5D11-B38C-DBA0-00431943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ACD74-FA7E-FEC0-01B6-38D0FE333A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Nothing to disclose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 will use brand names for drugs during the lecture.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A9935-3347-C43E-EF4D-B543EFB3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60E76-AFD6-E8DA-0395-40311DA3D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94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6371E1-1661-3D4E-727F-C2035169A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3728"/>
            <a:ext cx="7025104" cy="3305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DC102D-EEFC-2AC5-4288-5BD97E7BF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450383"/>
            <a:ext cx="5849166" cy="42868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DA9B2E-AC45-8DCA-C974-949AD249372B}"/>
              </a:ext>
            </a:extLst>
          </p:cNvPr>
          <p:cNvSpPr/>
          <p:nvPr/>
        </p:nvSpPr>
        <p:spPr>
          <a:xfrm>
            <a:off x="2133600" y="3581400"/>
            <a:ext cx="26084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Criteria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C20A99-F797-2436-7991-A9DA667F64FC}"/>
              </a:ext>
            </a:extLst>
          </p:cNvPr>
          <p:cNvSpPr/>
          <p:nvPr/>
        </p:nvSpPr>
        <p:spPr>
          <a:xfrm>
            <a:off x="1447800" y="4498340"/>
            <a:ext cx="42114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Both kids and adults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7880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A0070-ADAC-6642-F802-350989C6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CA3B0-6788-BD6D-885B-A7250009E5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You decide to screen with A1C.</a:t>
            </a:r>
          </a:p>
          <a:p>
            <a:r>
              <a:rPr lang="en-US" sz="2800" dirty="0"/>
              <a:t>You also initiate lifestyle interventions FOR THE WHOLE FAMILY.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D9392-2525-1535-B671-1E6182C73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9B442-E88D-EB6A-815C-41FA39525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60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82634-9C10-0E60-BB21-C228BB791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BB1B0-724F-92C5-AB7E-80FF1AD060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The previous patient’s Dad is a 36 year old black man.</a:t>
            </a:r>
          </a:p>
          <a:p>
            <a:r>
              <a:rPr lang="en-US" sz="2000" dirty="0"/>
              <a:t>He was diagnosed with type 2 DM at age 30 and is on max metformin and insulin (Lantus 25 units) with an A1C = 8.</a:t>
            </a:r>
          </a:p>
          <a:p>
            <a:r>
              <a:rPr lang="en-US" sz="2000" dirty="0"/>
              <a:t>When he was first diagnosed, he was hospitalized with a blood sugar of 700 but was not diagnosed with DKA.</a:t>
            </a:r>
          </a:p>
          <a:p>
            <a:r>
              <a:rPr lang="en-US" sz="2000" dirty="0"/>
              <a:t>His BMI = 31.  You would like to start one of the newer meds to help with weight but are concerned about type 1 diabetes since he was diagnosed at age 30.</a:t>
            </a:r>
          </a:p>
          <a:p>
            <a:r>
              <a:rPr lang="en-US" sz="2000" dirty="0"/>
              <a:t>QUESTION – Should I test him for type 1 diabetes? </a:t>
            </a: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C3396-2CC7-29A9-01CA-8E59699A1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BFA6DE-6FE8-8E6D-17A8-EB35C5A2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945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CE8CD-4D9F-3C0D-C52D-C41BD64F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1 vs type 2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4E9EA-EF6D-5762-4799-54B8918C07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Determining which type of diabetes will change the way you treat the patient.</a:t>
            </a:r>
          </a:p>
          <a:p>
            <a:r>
              <a:rPr lang="en-US" sz="2400" dirty="0"/>
              <a:t>ADA now recommends testing auto-antibodies in adults with concern for type 1 diabetes.</a:t>
            </a:r>
          </a:p>
          <a:p>
            <a:pPr lvl="1"/>
            <a:r>
              <a:rPr lang="en-US" sz="2400" dirty="0"/>
              <a:t>If someone has auto-antibodies, they have type 1 and will need insulin.</a:t>
            </a:r>
          </a:p>
          <a:p>
            <a:pPr lvl="1"/>
            <a:r>
              <a:rPr lang="en-US" sz="2400" dirty="0"/>
              <a:t>If someone does not have auto-antibodies, they can try non-insulin meds.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33778-E99F-336F-6944-4029892D4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C88D6-7936-A5C8-20D8-198EC3B8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52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610815-6809-389D-42B2-A16CD6383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99872"/>
            <a:ext cx="7513174" cy="668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52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59BE2-5D87-3AFD-9578-ABE877363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 for type 1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5F17D-672B-B850-CB08-17A2ED74B8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Age at dx &lt; 35</a:t>
            </a:r>
          </a:p>
          <a:p>
            <a:r>
              <a:rPr lang="en-US" sz="2800" dirty="0"/>
              <a:t>BMI &lt; 25</a:t>
            </a:r>
          </a:p>
          <a:p>
            <a:r>
              <a:rPr lang="en-US" sz="2800" dirty="0"/>
              <a:t>Unintentional weight loss</a:t>
            </a:r>
          </a:p>
          <a:p>
            <a:r>
              <a:rPr lang="en-US" sz="2800" dirty="0" err="1"/>
              <a:t>Hx</a:t>
            </a:r>
            <a:r>
              <a:rPr lang="en-US" sz="2800" dirty="0"/>
              <a:t> of ketoacidosis</a:t>
            </a:r>
          </a:p>
          <a:p>
            <a:r>
              <a:rPr lang="en-US" sz="2800" dirty="0"/>
              <a:t>Glucose &gt; 360 at presentation</a:t>
            </a:r>
          </a:p>
          <a:p>
            <a:r>
              <a:rPr lang="en-US" sz="2800" dirty="0"/>
              <a:t>Weaker concerns – ketosis without acidosis, autoimmune </a:t>
            </a:r>
            <a:r>
              <a:rPr lang="en-US" sz="2800" dirty="0" err="1"/>
              <a:t>dz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4629E-5973-6842-D194-548A8A33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33C22-84FC-81E8-9302-AE94C121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57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2820-AFA0-223B-2F95-9B6C9EB4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4379"/>
            <a:ext cx="10972800" cy="1572768"/>
          </a:xfrm>
        </p:spPr>
        <p:txBody>
          <a:bodyPr/>
          <a:lstStyle/>
          <a:p>
            <a:r>
              <a:rPr lang="en-US" dirty="0"/>
              <a:t>Patient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60C76-572E-5BAF-0A26-96C5E753E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619" y="1676400"/>
            <a:ext cx="10972800" cy="3044952"/>
          </a:xfrm>
        </p:spPr>
        <p:txBody>
          <a:bodyPr/>
          <a:lstStyle/>
          <a:p>
            <a:r>
              <a:rPr lang="en-US" sz="2800" dirty="0"/>
              <a:t>You decide to check auto-antibodies on this patient.</a:t>
            </a:r>
          </a:p>
          <a:p>
            <a:endParaRPr lang="en-US" sz="2800" dirty="0"/>
          </a:p>
          <a:p>
            <a:r>
              <a:rPr lang="en-US" sz="2800" dirty="0"/>
              <a:t>If they are negative, you plan to start a GLP-1 to help with weight loss, and hopefully wean off the insulin.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CC974-7855-6514-7810-6A6F5B5B3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F194FE-9DA9-D656-08D9-E6486C51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A2AA53-5B38-8350-E7A6-97ED3F4F4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3395709"/>
            <a:ext cx="2895600" cy="31709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029D23-E7CA-AFD4-453F-C9CA7603E819}"/>
              </a:ext>
            </a:extLst>
          </p:cNvPr>
          <p:cNvSpPr/>
          <p:nvPr/>
        </p:nvSpPr>
        <p:spPr>
          <a:xfrm>
            <a:off x="1516567" y="4043691"/>
            <a:ext cx="64940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GLP1 is now</a:t>
            </a:r>
          </a:p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preferred to insulin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AC628F9-8364-9A1A-713D-AFD54BC5D09D}"/>
              </a:ext>
            </a:extLst>
          </p:cNvPr>
          <p:cNvSpPr/>
          <p:nvPr/>
        </p:nvSpPr>
        <p:spPr>
          <a:xfrm>
            <a:off x="7467600" y="4267200"/>
            <a:ext cx="1145219" cy="609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37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C83AF-717E-7CA5-4422-FDD2721E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30F26-B27D-B5BA-A34E-8505B08768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Your next patient is a 13 year old black female who comes in for follow-up of labs.</a:t>
            </a:r>
          </a:p>
          <a:p>
            <a:r>
              <a:rPr lang="en-US" sz="2800" dirty="0"/>
              <a:t>You had seen her recently for a well visit and decided to check an A1C due to her BMI of 38.  A1C = 7.5 and was confirmed with a second test.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Question – She has type 2 diabetes! What do I do NOW??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FE1BD-44E9-4A8A-9C21-5A667893A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5F6AC-A317-C388-4190-73AD560D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28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2E68CE-5E1D-EEFB-A9B7-3341056FA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"/>
            <a:ext cx="8777504" cy="644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8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969F-81F1-096F-DC31-176803825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2 diabetes meds in kids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AFA11-A216-678E-5917-73A35648D9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Metformin is first line in kids.</a:t>
            </a:r>
          </a:p>
          <a:p>
            <a:r>
              <a:rPr lang="en-US" sz="2800" dirty="0"/>
              <a:t>If goal A1C of 7.0 is not met, 3 options:</a:t>
            </a:r>
          </a:p>
          <a:p>
            <a:pPr lvl="1"/>
            <a:r>
              <a:rPr lang="en-US" sz="2600" dirty="0"/>
              <a:t>Insulin</a:t>
            </a:r>
          </a:p>
          <a:p>
            <a:pPr lvl="1"/>
            <a:r>
              <a:rPr lang="en-US" sz="2600" dirty="0"/>
              <a:t>GLP-1  -  liraglutide (Victoza, </a:t>
            </a:r>
            <a:r>
              <a:rPr lang="en-US" sz="2600" dirty="0" err="1"/>
              <a:t>Saxenda</a:t>
            </a:r>
            <a:r>
              <a:rPr lang="en-US" sz="2600" dirty="0"/>
              <a:t>), ER exenatide (</a:t>
            </a:r>
            <a:r>
              <a:rPr lang="en-US" sz="2600" dirty="0" err="1"/>
              <a:t>Byetta</a:t>
            </a:r>
            <a:r>
              <a:rPr lang="en-US" sz="2600" dirty="0"/>
              <a:t>), dulaglutide (Trulicity)   -  all approved for kids &gt; 9</a:t>
            </a:r>
          </a:p>
          <a:p>
            <a:pPr lvl="2"/>
            <a:r>
              <a:rPr lang="en-US" sz="2400" dirty="0" err="1"/>
              <a:t>Semaglutide</a:t>
            </a:r>
            <a:r>
              <a:rPr lang="en-US" sz="2400" dirty="0"/>
              <a:t> (Ozempic)  - approved for kids &gt; 11</a:t>
            </a:r>
          </a:p>
          <a:p>
            <a:pPr lvl="1"/>
            <a:r>
              <a:rPr lang="en-US" sz="2600" dirty="0"/>
              <a:t>SGLT2  -  empagliflozin (Jardiance)  -  approved for kids &gt; 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90D63-9901-8A9B-D74B-EECB4F04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5152F-FFBC-DAAE-AF13-7CA43C39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7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6BEE5-B702-2A6A-6FF0-24BB638FB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47F8E-CF56-8776-ACE9-35EE6CF8C7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Screening and diagnosis of diabetes</a:t>
            </a:r>
          </a:p>
          <a:p>
            <a:endParaRPr lang="en-US" dirty="0"/>
          </a:p>
          <a:p>
            <a:r>
              <a:rPr lang="en-US" dirty="0"/>
              <a:t>Medication treatment of type 2 diabetes in kids and adults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D11183-D3F9-3B60-1ECF-E9A2C644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229E3-C160-7DF4-38F0-3E9D9205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35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84BE4-5B52-D241-434D-57B3BE40E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A9E68-37D9-20D9-AB88-65C69086D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209800"/>
            <a:ext cx="10972800" cy="3044952"/>
          </a:xfrm>
        </p:spPr>
        <p:txBody>
          <a:bodyPr/>
          <a:lstStyle/>
          <a:p>
            <a:r>
              <a:rPr lang="en-US" sz="2400" dirty="0"/>
              <a:t>In addition to lifestyle interventions, you start her on metformin.</a:t>
            </a:r>
          </a:p>
          <a:p>
            <a:r>
              <a:rPr lang="en-US" sz="2400" dirty="0"/>
              <a:t>You will recheck her A1C in 3 months.</a:t>
            </a:r>
          </a:p>
          <a:p>
            <a:r>
              <a:rPr lang="en-US" sz="2400" dirty="0"/>
              <a:t>You also initiate testing for diabetic complications.</a:t>
            </a:r>
          </a:p>
          <a:p>
            <a:pPr lvl="1"/>
            <a:r>
              <a:rPr lang="en-US" sz="2400" dirty="0"/>
              <a:t>Yearly eye exam, foot exam and albumin/creatinine ratio</a:t>
            </a:r>
          </a:p>
          <a:p>
            <a:pPr lvl="2"/>
            <a:r>
              <a:rPr lang="en-US" sz="2400" dirty="0"/>
              <a:t>TEENS CAN PROGRESS QUICKLY TO DIABETIC COMPLICATIONS!!</a:t>
            </a:r>
          </a:p>
          <a:p>
            <a:endParaRPr lang="en-US" sz="2400" dirty="0"/>
          </a:p>
          <a:p>
            <a:r>
              <a:rPr lang="en-US" sz="2400" dirty="0"/>
              <a:t>(Phew! – You can worry about what comes next later!)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797F77-F764-886F-CAD5-313270C9D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526991-5217-B530-5904-C9F1E1BA4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49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3DCC6-F308-061A-A01D-F18184453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722FC-C791-CAFC-196D-88F271DAC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552" y="2286000"/>
            <a:ext cx="10972800" cy="3044952"/>
          </a:xfrm>
        </p:spPr>
        <p:txBody>
          <a:bodyPr/>
          <a:lstStyle/>
          <a:p>
            <a:r>
              <a:rPr lang="en-US" sz="2000" dirty="0"/>
              <a:t>You diagnosed your next patient with diabetes 3 months ago with a A1C = 8. He wanted to try diet and exercise first.  He is 50 years old, BMI = 36.</a:t>
            </a:r>
          </a:p>
          <a:p>
            <a:r>
              <a:rPr lang="en-US" sz="2000" dirty="0"/>
              <a:t>He also smokes, has HTN (on losartan) and elevated cholesterol (on statin).</a:t>
            </a:r>
          </a:p>
          <a:p>
            <a:r>
              <a:rPr lang="en-US" sz="2000" dirty="0"/>
              <a:t>He has no history of heart disease.</a:t>
            </a:r>
          </a:p>
          <a:p>
            <a:r>
              <a:rPr lang="en-US" sz="2000" dirty="0"/>
              <a:t>His albumin/creatinine ratio = 100 (goal &lt; 30).</a:t>
            </a:r>
          </a:p>
          <a:p>
            <a:r>
              <a:rPr lang="en-US" sz="2000" dirty="0"/>
              <a:t>His A1C is now 8.5 (up from 8).</a:t>
            </a:r>
          </a:p>
          <a:p>
            <a:r>
              <a:rPr lang="en-US" sz="2000" dirty="0"/>
              <a:t>QUESTION – What med(s) will you start?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878B5-6EA1-369D-DD30-33834068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36B2A-1458-4E61-E0B1-7F932A7D8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3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543D9-1293-3C3B-1E35-A1827E567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 initiation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2723B-2FE8-F30F-E848-1AF21722E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057400"/>
            <a:ext cx="10972800" cy="3044952"/>
          </a:xfrm>
        </p:spPr>
        <p:txBody>
          <a:bodyPr/>
          <a:lstStyle/>
          <a:p>
            <a:r>
              <a:rPr lang="en-US" sz="2800" dirty="0"/>
              <a:t>ADA</a:t>
            </a:r>
          </a:p>
          <a:p>
            <a:pPr lvl="1"/>
            <a:r>
              <a:rPr lang="en-US" sz="2600" dirty="0"/>
              <a:t>Consider early combination therapy (two drugs) if A1C &gt; 1.5-2 above goal (A1C &gt; 8.5).</a:t>
            </a:r>
          </a:p>
          <a:p>
            <a:pPr lvl="1"/>
            <a:r>
              <a:rPr lang="en-US" sz="2600" dirty="0"/>
              <a:t>For patients with heart disease or renal disease, metformin may NOT be the best first choice.</a:t>
            </a:r>
          </a:p>
          <a:p>
            <a:pPr lvl="2"/>
            <a:r>
              <a:rPr lang="en-US" sz="2400" dirty="0"/>
              <a:t>OR start another med WITH the metformin</a:t>
            </a:r>
          </a:p>
          <a:p>
            <a:pPr lvl="1"/>
            <a:r>
              <a:rPr lang="en-US" sz="2600" dirty="0"/>
              <a:t>Choice of med should be person-centered.</a:t>
            </a:r>
          </a:p>
          <a:p>
            <a:pPr lvl="2"/>
            <a:r>
              <a:rPr lang="en-US" sz="2400" dirty="0"/>
              <a:t>Consider comorbidities, weight, risk of hypoglycemia, cost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C2394-2B9B-9CCE-95F7-BDF1C356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E02FA8-BAAE-15A1-4869-D1CF11676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34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15B95A-12BE-C785-6CF8-A25DB6CE6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309" y="847364"/>
            <a:ext cx="8821381" cy="51632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FDF8E8-71F1-1C10-31D6-079F82200267}"/>
              </a:ext>
            </a:extLst>
          </p:cNvPr>
          <p:cNvSpPr txBox="1"/>
          <p:nvPr/>
        </p:nvSpPr>
        <p:spPr>
          <a:xfrm>
            <a:off x="762000" y="6172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AFP 11/2023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F23773-325E-30FF-143E-45AF66A8DEDB}"/>
              </a:ext>
            </a:extLst>
          </p:cNvPr>
          <p:cNvSpPr/>
          <p:nvPr/>
        </p:nvSpPr>
        <p:spPr>
          <a:xfrm>
            <a:off x="1685309" y="0"/>
            <a:ext cx="9264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demise of metformin??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2235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78A6E-9E95-33B4-802F-FFDA6EF0A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 options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0CF714-D8C9-F0AB-76B6-00064E2259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46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4D0CEA-DA17-1C38-8528-53C5BB11E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4596"/>
            <a:ext cx="10782071" cy="669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90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94415E-CEA1-FCBA-363F-8DD674682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511"/>
            <a:ext cx="10778557" cy="660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0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32AB0E-F830-331A-0C46-C258C6056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28" y="1562100"/>
            <a:ext cx="11848344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40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GLP1 Agonists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Exenatide (</a:t>
            </a:r>
            <a:r>
              <a:rPr lang="en-US" sz="2400" dirty="0" err="1"/>
              <a:t>Byetta</a:t>
            </a:r>
            <a:r>
              <a:rPr lang="en-US" sz="2400" dirty="0"/>
              <a:t>) – both weekly and daily options</a:t>
            </a:r>
          </a:p>
          <a:p>
            <a:r>
              <a:rPr lang="en-US" sz="2400" dirty="0" err="1"/>
              <a:t>Liraglutide</a:t>
            </a:r>
            <a:r>
              <a:rPr lang="en-US" sz="2400" dirty="0"/>
              <a:t> (</a:t>
            </a:r>
            <a:r>
              <a:rPr lang="en-US" sz="2400" dirty="0" err="1"/>
              <a:t>Victoza</a:t>
            </a:r>
            <a:r>
              <a:rPr lang="en-US" sz="2400" dirty="0"/>
              <a:t>, </a:t>
            </a:r>
            <a:r>
              <a:rPr lang="en-US" sz="2400" dirty="0" err="1"/>
              <a:t>Saxenda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Semaglutide</a:t>
            </a:r>
            <a:r>
              <a:rPr lang="en-US" sz="2400" dirty="0"/>
              <a:t> (Ozempic) – oral and SQ options</a:t>
            </a:r>
          </a:p>
          <a:p>
            <a:r>
              <a:rPr lang="en-US" sz="2400" dirty="0"/>
              <a:t>Dulaglutide (Trulicity)</a:t>
            </a:r>
          </a:p>
          <a:p>
            <a:r>
              <a:rPr lang="en-US" sz="2400" dirty="0" err="1"/>
              <a:t>Lixasenatide</a:t>
            </a:r>
            <a:r>
              <a:rPr lang="en-US" sz="2400" dirty="0"/>
              <a:t> (</a:t>
            </a:r>
            <a:r>
              <a:rPr lang="en-US" sz="2400" dirty="0" err="1"/>
              <a:t>Adlyxin</a:t>
            </a:r>
            <a:r>
              <a:rPr lang="en-US" sz="2400" dirty="0"/>
              <a:t>) – daily, short-acting</a:t>
            </a:r>
          </a:p>
          <a:p>
            <a:r>
              <a:rPr lang="en-US" sz="2400" dirty="0" err="1"/>
              <a:t>Tirzepatide</a:t>
            </a:r>
            <a:r>
              <a:rPr lang="en-US" sz="2400" dirty="0"/>
              <a:t> (</a:t>
            </a:r>
            <a:r>
              <a:rPr lang="en-US" sz="2400" dirty="0" err="1"/>
              <a:t>Mounjaro</a:t>
            </a:r>
            <a:r>
              <a:rPr lang="en-US" sz="2400" dirty="0"/>
              <a:t>) – combo GIP and GLP1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A80872-1BFA-B342-B301-4D30268E5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64590"/>
            <a:ext cx="2638793" cy="2152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690408-3D32-8FE6-65C9-241FA6EB9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736602"/>
            <a:ext cx="2372056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73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B16F0-A7AE-2E0B-D4DE-A32903FF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GLP1 Agonists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B04C0-7939-B696-F1C8-CAB257E6D5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Precautions</a:t>
            </a:r>
          </a:p>
          <a:p>
            <a:pPr lvl="1"/>
            <a:r>
              <a:rPr lang="en-US" sz="2600" dirty="0" err="1"/>
              <a:t>Hx</a:t>
            </a:r>
            <a:r>
              <a:rPr lang="en-US" sz="2600" dirty="0"/>
              <a:t> pancreatitis – contraindicated</a:t>
            </a:r>
          </a:p>
          <a:p>
            <a:pPr lvl="1"/>
            <a:r>
              <a:rPr lang="en-US" sz="2600" dirty="0"/>
              <a:t>Family </a:t>
            </a:r>
            <a:r>
              <a:rPr lang="en-US" sz="2600" dirty="0" err="1"/>
              <a:t>hx</a:t>
            </a:r>
            <a:r>
              <a:rPr lang="en-US" sz="2600" dirty="0"/>
              <a:t> MEN, medullary thyroid CA – contraindicated</a:t>
            </a:r>
          </a:p>
          <a:p>
            <a:pPr lvl="1"/>
            <a:r>
              <a:rPr lang="en-US" sz="2600" dirty="0"/>
              <a:t>?? Type 1 diabetes – studies ongoing</a:t>
            </a:r>
          </a:p>
          <a:p>
            <a:pPr lvl="1"/>
            <a:r>
              <a:rPr lang="en-US" sz="2600" dirty="0"/>
              <a:t>GI disease (</a:t>
            </a:r>
            <a:r>
              <a:rPr lang="en-US" sz="2600" dirty="0" err="1"/>
              <a:t>esp</a:t>
            </a:r>
            <a:r>
              <a:rPr lang="en-US" sz="2600" dirty="0"/>
              <a:t> gastroparesis) – avoid daily dosing</a:t>
            </a:r>
          </a:p>
          <a:p>
            <a:pPr lvl="1"/>
            <a:r>
              <a:rPr lang="en-US" sz="2600" dirty="0"/>
              <a:t>CKD – Ozempic and </a:t>
            </a:r>
            <a:r>
              <a:rPr lang="en-US" sz="2600" dirty="0" err="1"/>
              <a:t>Mounjaro</a:t>
            </a:r>
            <a:r>
              <a:rPr lang="en-US" sz="2600" dirty="0"/>
              <a:t> can be used at ANY GFR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AD8E94-87A7-D0BC-2C29-8751157C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44162-AF11-5654-7568-95FAB5B7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24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3100E-6E3E-D8AE-9ADB-3A7E76E60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not 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95CD9-A732-9CBB-3CBC-15E2D70878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Management of type 1 diabetes</a:t>
            </a:r>
          </a:p>
          <a:p>
            <a:r>
              <a:rPr lang="en-US" sz="2800" dirty="0"/>
              <a:t>Lifestyle interventions for diabetes and pre-diabetes (NOT that it isn’t important!)</a:t>
            </a:r>
          </a:p>
          <a:p>
            <a:r>
              <a:rPr lang="en-US" sz="2800" dirty="0"/>
              <a:t>Gestational diabetes</a:t>
            </a:r>
          </a:p>
          <a:p>
            <a:r>
              <a:rPr lang="en-US" sz="2800" dirty="0"/>
              <a:t>Management of diabetic complications</a:t>
            </a:r>
          </a:p>
          <a:p>
            <a:r>
              <a:rPr lang="en-US" sz="2800" dirty="0"/>
              <a:t>Insulin pumps and other diabetes technology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ABAF1-CAB3-1BF2-62A1-644B9D4E0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03DC22-7425-3C42-6C00-7D9919A91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4115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50DE-1F38-C6EA-A9C4-6E8A8189D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GLP1 for weight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BC552-50AE-8D6A-5C84-625F4A06B4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The most effective meds for weight loss are:</a:t>
            </a:r>
          </a:p>
          <a:p>
            <a:pPr lvl="1"/>
            <a:r>
              <a:rPr lang="en-US" sz="2600" dirty="0" err="1"/>
              <a:t>Semaglutide</a:t>
            </a:r>
            <a:r>
              <a:rPr lang="en-US" sz="2600" dirty="0"/>
              <a:t> (Ozempic)</a:t>
            </a:r>
          </a:p>
          <a:p>
            <a:pPr lvl="1"/>
            <a:r>
              <a:rPr lang="en-US" sz="2600" dirty="0" err="1"/>
              <a:t>Tirzapetide</a:t>
            </a:r>
            <a:r>
              <a:rPr lang="en-US" sz="2600" dirty="0"/>
              <a:t> (</a:t>
            </a:r>
            <a:r>
              <a:rPr lang="en-US" sz="2600" dirty="0" err="1"/>
              <a:t>Mounjaro</a:t>
            </a:r>
            <a:r>
              <a:rPr lang="en-US" sz="2600" dirty="0"/>
              <a:t>)</a:t>
            </a:r>
          </a:p>
          <a:p>
            <a:r>
              <a:rPr lang="en-US" sz="2800" dirty="0"/>
              <a:t>Trulicity and Victoza also work well for weight loss.</a:t>
            </a:r>
          </a:p>
          <a:p>
            <a:r>
              <a:rPr lang="en-US" sz="2800" dirty="0"/>
              <a:t>Other GLP1’s and SGLT2’s result in more modest weight loss.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A3A9C-C22C-11C0-8476-4B3E040E7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1EC9D9-98BE-8E6F-062B-A6FADF53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40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CC7207-8FE8-E3D3-C596-8DE48AA71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2133600"/>
            <a:ext cx="2624291" cy="19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920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SGLT2 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err="1"/>
              <a:t>Canagliflozin</a:t>
            </a:r>
            <a:r>
              <a:rPr lang="en-US" sz="2400" dirty="0"/>
              <a:t> (</a:t>
            </a:r>
            <a:r>
              <a:rPr lang="en-US" sz="2400" dirty="0" err="1"/>
              <a:t>Invokana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Dapagliflozin</a:t>
            </a:r>
            <a:r>
              <a:rPr lang="en-US" sz="2400" dirty="0"/>
              <a:t> (</a:t>
            </a:r>
            <a:r>
              <a:rPr lang="en-US" sz="2400" dirty="0" err="1"/>
              <a:t>Farxiga</a:t>
            </a:r>
            <a:r>
              <a:rPr lang="en-US" sz="2400" dirty="0"/>
              <a:t>)</a:t>
            </a:r>
          </a:p>
          <a:p>
            <a:r>
              <a:rPr lang="en-US" sz="2400" dirty="0"/>
              <a:t>Empagliflozin (Jardiance)</a:t>
            </a:r>
          </a:p>
          <a:p>
            <a:r>
              <a:rPr lang="en-US" sz="2400" dirty="0"/>
              <a:t>Ertugliflozin (</a:t>
            </a:r>
            <a:r>
              <a:rPr lang="en-US" sz="2400" dirty="0" err="1"/>
              <a:t>Steglatro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ALL oral and once-daily.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02494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E9CF-F89F-C6E7-EE21-FB731AB2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Sglt2 inhibitors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76516-8FFB-6F44-2C74-466A1B6DA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209800"/>
            <a:ext cx="10972800" cy="3044952"/>
          </a:xfrm>
        </p:spPr>
        <p:txBody>
          <a:bodyPr/>
          <a:lstStyle/>
          <a:p>
            <a:r>
              <a:rPr lang="en-US" sz="2800" dirty="0"/>
              <a:t>Precautions</a:t>
            </a:r>
          </a:p>
          <a:p>
            <a:pPr lvl="1"/>
            <a:r>
              <a:rPr lang="en-US" sz="2600" dirty="0"/>
              <a:t>Type 1 diabetes – contraindicated</a:t>
            </a:r>
          </a:p>
          <a:p>
            <a:pPr lvl="1"/>
            <a:r>
              <a:rPr lang="en-US" sz="2600" dirty="0"/>
              <a:t>CKD – can be started if GFR &gt; 20, but will not work as well for glycemic control if GFR &lt; 45  </a:t>
            </a:r>
          </a:p>
          <a:p>
            <a:pPr lvl="1"/>
            <a:r>
              <a:rPr lang="en-US" sz="2600" dirty="0"/>
              <a:t>Prior DKA – a type 2 diabetic still might be eligible</a:t>
            </a:r>
          </a:p>
          <a:p>
            <a:pPr lvl="1"/>
            <a:r>
              <a:rPr lang="en-US" sz="2600" dirty="0"/>
              <a:t>Increased risk for DKA and volume loss</a:t>
            </a:r>
          </a:p>
          <a:p>
            <a:pPr lvl="2"/>
            <a:r>
              <a:rPr lang="en-US" sz="2400" dirty="0"/>
              <a:t>SHOULD HOLD MED WHEN ILL AND 3 DAYS PRIOR TO SURGERY!!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96054-53FC-16D2-B10A-B3132AEB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8A29C4-C9B5-4758-5543-98B1A782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253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26C1F-7585-74B2-30B3-EC6204BB6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SGLT2 INHIBITORS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61DB9-39EF-58B0-473A-251C8E2F6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057400"/>
            <a:ext cx="10972800" cy="3044952"/>
          </a:xfrm>
        </p:spPr>
        <p:txBody>
          <a:bodyPr/>
          <a:lstStyle/>
          <a:p>
            <a:r>
              <a:rPr lang="en-US" sz="2800" dirty="0"/>
              <a:t>Precautions (</a:t>
            </a:r>
            <a:r>
              <a:rPr lang="en-US" sz="2800" dirty="0" err="1"/>
              <a:t>cont</a:t>
            </a:r>
            <a:r>
              <a:rPr lang="en-US" sz="2800" dirty="0"/>
              <a:t>)</a:t>
            </a:r>
          </a:p>
          <a:p>
            <a:pPr lvl="1"/>
            <a:r>
              <a:rPr lang="en-US" sz="2600" dirty="0"/>
              <a:t>GU bacterial and yeast infections</a:t>
            </a:r>
          </a:p>
          <a:p>
            <a:pPr lvl="2"/>
            <a:r>
              <a:rPr lang="en-US" sz="2400" dirty="0"/>
              <a:t>Mostly vulvovaginal candidiasis – if severe or recurrent, may need to stop med</a:t>
            </a:r>
          </a:p>
          <a:p>
            <a:pPr lvl="1"/>
            <a:r>
              <a:rPr lang="en-US" sz="2600" dirty="0"/>
              <a:t>Possible small risk of amputation – not seen in all studies</a:t>
            </a:r>
          </a:p>
          <a:p>
            <a:pPr lvl="1"/>
            <a:r>
              <a:rPr lang="en-US" sz="2600" dirty="0"/>
              <a:t>? Increased fractures – could be due to increased falls due to volume loss</a:t>
            </a:r>
          </a:p>
          <a:p>
            <a:pPr lvl="1"/>
            <a:r>
              <a:rPr lang="en-US" sz="2600" dirty="0"/>
              <a:t>May see increase in creatinine up to 30% initially.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BDA37-5AC4-3FB9-CAD9-DB38EF99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2F6C8-CA35-0EFB-168B-3D051C90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513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3A01C-DB61-24DD-FE8E-EE48A2B2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meds for </a:t>
            </a:r>
            <a:r>
              <a:rPr lang="en-US" dirty="0" err="1"/>
              <a:t>cvd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E7115-15E3-ADC1-8481-1ECDB07CDD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err="1"/>
              <a:t>Canalgliflozin</a:t>
            </a:r>
            <a:r>
              <a:rPr lang="en-US" sz="2800" dirty="0"/>
              <a:t> (Invokana)</a:t>
            </a:r>
          </a:p>
          <a:p>
            <a:r>
              <a:rPr lang="en-US" sz="2800" dirty="0"/>
              <a:t>Empagliflozin (Jardiance)</a:t>
            </a:r>
          </a:p>
          <a:p>
            <a:r>
              <a:rPr lang="en-US" sz="2800" dirty="0"/>
              <a:t>Dulaglutide (Trulicity)</a:t>
            </a:r>
          </a:p>
          <a:p>
            <a:r>
              <a:rPr lang="en-US" sz="2800" dirty="0"/>
              <a:t>Liraglutide (Victoza)</a:t>
            </a:r>
          </a:p>
          <a:p>
            <a:r>
              <a:rPr lang="en-US" sz="2800" dirty="0" err="1"/>
              <a:t>Semaglutide</a:t>
            </a:r>
            <a:r>
              <a:rPr lang="en-US" sz="2800" dirty="0"/>
              <a:t> (Ozempic)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9A1F9-2454-B492-32BE-4DFCF615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BE733-4EAF-C5D3-C3A4-5DB670E2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44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DC39D7-7BB5-8DFC-47C4-3B484D61C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698829"/>
            <a:ext cx="3467297" cy="253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145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D2205-B9BA-B842-5896-6C52FF61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meds for heart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D5456-3725-7814-EA71-E8D1B2171D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ANY SGLT2’s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Even patients WITHOUT diabetes should take these!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84D2D-D688-61AC-AD04-19C9C0CCC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20D9D-443B-919F-9E3A-8902C7BE9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45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F041FC-8F50-0C33-B3D7-EDACBFFFA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293" y="2057400"/>
            <a:ext cx="1424059" cy="407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741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D1E09-A2E2-8893-22B5-39B279D63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meds for </a:t>
            </a:r>
            <a:r>
              <a:rPr lang="en-US" dirty="0" err="1"/>
              <a:t>ckd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5D336-619A-03A7-445E-CDBB53603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286000"/>
            <a:ext cx="10972800" cy="3044952"/>
          </a:xfrm>
        </p:spPr>
        <p:txBody>
          <a:bodyPr/>
          <a:lstStyle/>
          <a:p>
            <a:r>
              <a:rPr lang="en-US" sz="2800" dirty="0"/>
              <a:t>Don’t forget that this includes microalbuminuria as well as elevated creatinine!</a:t>
            </a:r>
          </a:p>
          <a:p>
            <a:r>
              <a:rPr lang="en-US" sz="2800" dirty="0"/>
              <a:t>Patient should also be on maximally tolerated ACE/ARB.</a:t>
            </a:r>
          </a:p>
          <a:p>
            <a:r>
              <a:rPr lang="en-US" sz="2800" dirty="0"/>
              <a:t>Studies are showing benefit of SGLT2 inhibitors in patients WITHOUT diabetes!!</a:t>
            </a:r>
          </a:p>
          <a:p>
            <a:r>
              <a:rPr lang="en-US" sz="2800" dirty="0"/>
              <a:t>Best meds:</a:t>
            </a:r>
          </a:p>
          <a:p>
            <a:pPr lvl="1"/>
            <a:r>
              <a:rPr lang="en-US" sz="2600" dirty="0"/>
              <a:t>Invokana, Jardiance, </a:t>
            </a:r>
            <a:r>
              <a:rPr lang="en-US" sz="2600" dirty="0" err="1"/>
              <a:t>Farxiga</a:t>
            </a:r>
            <a:endParaRPr lang="en-US" sz="2600" dirty="0"/>
          </a:p>
          <a:p>
            <a:r>
              <a:rPr lang="en-US" sz="2800" dirty="0"/>
              <a:t>If unable to take SGLT2, use Ozempic, Victoza or Trulicity.</a:t>
            </a:r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CC3672-3010-295A-F373-EDB403C3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87077-92D3-D936-8CE3-B686B263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46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A1E660-ED11-866E-AB2A-F5F5D2B8B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491" y="15275"/>
            <a:ext cx="1988368" cy="234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699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F9712-FACC-FC0B-FFF9-F82D201E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meds for severe hyperglycemia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86BF3-F824-DA92-44A1-07AEE852E0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MOST effective</a:t>
            </a:r>
          </a:p>
          <a:p>
            <a:pPr lvl="1"/>
            <a:r>
              <a:rPr lang="en-US" sz="2600" dirty="0"/>
              <a:t>Trulicity</a:t>
            </a:r>
          </a:p>
          <a:p>
            <a:pPr lvl="1"/>
            <a:r>
              <a:rPr lang="en-US" sz="2600" dirty="0"/>
              <a:t>Ozempic</a:t>
            </a:r>
          </a:p>
          <a:p>
            <a:pPr lvl="1"/>
            <a:r>
              <a:rPr lang="en-US" sz="2600" dirty="0" err="1"/>
              <a:t>Mounjaro</a:t>
            </a:r>
            <a:endParaRPr lang="en-US" sz="2600" dirty="0"/>
          </a:p>
          <a:p>
            <a:pPr lvl="1"/>
            <a:r>
              <a:rPr lang="en-US" sz="2600" dirty="0"/>
              <a:t>Insulin</a:t>
            </a:r>
          </a:p>
          <a:p>
            <a:r>
              <a:rPr lang="en-US" sz="2800" dirty="0"/>
              <a:t>If cost is an issue, consider sulfonylurea.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E96C0-4678-A204-3EA6-D645C162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97FB3-A606-32B6-E9D9-D1AB412C1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47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94B9BD-4E15-E96C-1398-AB106E48C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0" y="2895600"/>
            <a:ext cx="2343275" cy="32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862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4D0CEA-DA17-1C38-8528-53C5BB11E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4596"/>
            <a:ext cx="10782071" cy="669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668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E5DDD9-32AE-2EFA-C881-889C5F163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522" y="914400"/>
            <a:ext cx="6134956" cy="54966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7E2480-C241-F914-8C0D-7713733BA9B1}"/>
              </a:ext>
            </a:extLst>
          </p:cNvPr>
          <p:cNvSpPr/>
          <p:nvPr/>
        </p:nvSpPr>
        <p:spPr>
          <a:xfrm>
            <a:off x="716963" y="144959"/>
            <a:ext cx="107580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Concern for Cardiac and Renal Disease</a:t>
            </a:r>
          </a:p>
        </p:txBody>
      </p:sp>
    </p:spTree>
    <p:extLst>
      <p:ext uri="{BB962C8B-B14F-4D97-AF65-F5344CB8AC3E}">
        <p14:creationId xmlns:p14="http://schemas.microsoft.com/office/powerpoint/2010/main" val="162160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99CF88-2445-A84D-A7C1-0BFB651D1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57200"/>
            <a:ext cx="4572000" cy="62011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2D15E0-D30F-A8B4-4403-A1B6C65EB5F0}"/>
              </a:ext>
            </a:extLst>
          </p:cNvPr>
          <p:cNvSpPr/>
          <p:nvPr/>
        </p:nvSpPr>
        <p:spPr>
          <a:xfrm>
            <a:off x="403971" y="381000"/>
            <a:ext cx="3916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References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8C9530-C2E3-DD04-1F8F-249169248489}"/>
              </a:ext>
            </a:extLst>
          </p:cNvPr>
          <p:cNvSpPr/>
          <p:nvPr/>
        </p:nvSpPr>
        <p:spPr>
          <a:xfrm>
            <a:off x="7924800" y="914400"/>
            <a:ext cx="1685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ADA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77B0EB-80C3-BECC-B4D7-BFB686AC6801}"/>
              </a:ext>
            </a:extLst>
          </p:cNvPr>
          <p:cNvSpPr/>
          <p:nvPr/>
        </p:nvSpPr>
        <p:spPr>
          <a:xfrm>
            <a:off x="1153620" y="2286000"/>
            <a:ext cx="28524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Up To Date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9567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378DE6-847B-F916-FD0B-1735D302F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599" y="885970"/>
            <a:ext cx="5333999" cy="57434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BA8E1B-E73A-1884-1076-4B14A627E6D2}"/>
              </a:ext>
            </a:extLst>
          </p:cNvPr>
          <p:cNvSpPr/>
          <p:nvPr/>
        </p:nvSpPr>
        <p:spPr>
          <a:xfrm>
            <a:off x="690397" y="24414"/>
            <a:ext cx="105064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Concern for Hyperglycemia or Obesity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89939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97D5F-2758-51D5-B32A-77BE0C22A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Cardiovascular Disease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3FB9A-E389-BD88-6116-FDF2492379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People at high risk or </a:t>
            </a:r>
            <a:r>
              <a:rPr lang="en-US" sz="2000" dirty="0" err="1"/>
              <a:t>hx</a:t>
            </a:r>
            <a:r>
              <a:rPr lang="en-US" sz="2000" dirty="0"/>
              <a:t> of CVD should go on an agent that benefits CVD.</a:t>
            </a:r>
          </a:p>
          <a:p>
            <a:pPr lvl="1"/>
            <a:r>
              <a:rPr lang="en-US" sz="2000" dirty="0" err="1"/>
              <a:t>Hx</a:t>
            </a:r>
            <a:r>
              <a:rPr lang="en-US" sz="2000" dirty="0"/>
              <a:t> of CVD event – MI, stroke, any revascularization procedure</a:t>
            </a:r>
          </a:p>
          <a:p>
            <a:pPr lvl="1"/>
            <a:r>
              <a:rPr lang="en-US" sz="2000" dirty="0"/>
              <a:t>Symptoms of CVD – TIA, angina </a:t>
            </a:r>
          </a:p>
          <a:p>
            <a:pPr lvl="1"/>
            <a:r>
              <a:rPr lang="en-US" sz="2000" dirty="0"/>
              <a:t>Age 55 or more with two or more additional risk factors for CVD:</a:t>
            </a:r>
          </a:p>
          <a:p>
            <a:pPr lvl="2"/>
            <a:r>
              <a:rPr lang="en-US" sz="2000" dirty="0"/>
              <a:t>Obesity</a:t>
            </a:r>
          </a:p>
          <a:p>
            <a:pPr lvl="2"/>
            <a:r>
              <a:rPr lang="en-US" sz="2000" dirty="0"/>
              <a:t>Smoking</a:t>
            </a:r>
          </a:p>
          <a:p>
            <a:pPr lvl="2"/>
            <a:r>
              <a:rPr lang="en-US" sz="2000" dirty="0"/>
              <a:t>HTN</a:t>
            </a:r>
          </a:p>
          <a:p>
            <a:pPr lvl="2"/>
            <a:r>
              <a:rPr lang="en-US" sz="2000" dirty="0"/>
              <a:t>Dyslipidemia</a:t>
            </a:r>
          </a:p>
          <a:p>
            <a:pPr lvl="2"/>
            <a:r>
              <a:rPr lang="en-US" sz="2000" dirty="0" err="1"/>
              <a:t>Albumininuria</a:t>
            </a:r>
            <a:endParaRPr lang="en-US" sz="2000" dirty="0"/>
          </a:p>
          <a:p>
            <a:pPr marL="914400" lvl="2" indent="0">
              <a:buNone/>
            </a:pPr>
            <a:endParaRPr lang="en-US" sz="2000" dirty="0"/>
          </a:p>
          <a:p>
            <a:pPr lvl="2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F763A-A98F-345E-B84F-257A0F6E5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249CE-0C90-F6B5-6D98-9BE13B1F3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037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DED23-ECCF-772D-ED99-2E8419248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66D7F-3F2D-C249-19AD-FADDF92BD5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Your patient has microalbuminuria, obesity and multiple risk factors for CVD.</a:t>
            </a:r>
          </a:p>
          <a:p>
            <a:endParaRPr lang="en-US" sz="2800" dirty="0"/>
          </a:p>
          <a:p>
            <a:r>
              <a:rPr lang="en-US" sz="2800" dirty="0"/>
              <a:t>WHICH MED(S) DO WE PICK??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F2961-420E-4739-65B0-4913023C8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D862F-C7E4-ADBA-8705-15CB4214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52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A42991-1465-28D3-1927-380E32087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3200400"/>
            <a:ext cx="3186270" cy="21645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591F4E-2F58-0975-8F0D-28D043A36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108" y="42647"/>
            <a:ext cx="2962688" cy="2333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03AB05-3077-22AC-8CDD-6BE0B4794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2971800"/>
            <a:ext cx="1905266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730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CD3A4-C2D6-3EE5-1058-BAC65E68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0AD6C-C6F7-5151-990F-118407D6E9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You COULD start both GLP1 and SGLT2.</a:t>
            </a:r>
          </a:p>
          <a:p>
            <a:r>
              <a:rPr lang="en-US" sz="2800" dirty="0"/>
              <a:t>However, the patient is nervous about starting ANY meds.  He is willing to do one shot weekly.</a:t>
            </a:r>
          </a:p>
          <a:p>
            <a:endParaRPr lang="en-US" sz="2800" dirty="0"/>
          </a:p>
          <a:p>
            <a:r>
              <a:rPr lang="en-US" sz="2800" dirty="0"/>
              <a:t>You opt to start a GLP1, with plans to start SGLT2 if his microalbuminuria persists.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6B8FDA-8B92-DC6E-A99A-C19371D11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83F6B-7A56-1FB7-5F2D-AFBB71EB7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201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760B6-D8A5-CDC8-7F5E-74AAF8D43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#6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47D6F-70C1-8C28-4296-BCA92035F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276" y="2286000"/>
            <a:ext cx="10972800" cy="3044952"/>
          </a:xfrm>
        </p:spPr>
        <p:txBody>
          <a:bodyPr/>
          <a:lstStyle/>
          <a:p>
            <a:r>
              <a:rPr lang="en-US" sz="2800" dirty="0"/>
              <a:t>Your next patient has not been seen for 10 years.  </a:t>
            </a:r>
          </a:p>
          <a:p>
            <a:r>
              <a:rPr lang="en-US" sz="2800" dirty="0"/>
              <a:t>She is a 45 year old white female who has noticed increased urination recently.  Her BMI = 39.  No </a:t>
            </a:r>
            <a:r>
              <a:rPr lang="en-US" sz="2800" dirty="0" err="1"/>
              <a:t>hx</a:t>
            </a:r>
            <a:r>
              <a:rPr lang="en-US" sz="2800" dirty="0"/>
              <a:t> heart dz.</a:t>
            </a:r>
          </a:p>
          <a:p>
            <a:r>
              <a:rPr lang="en-US" sz="2800" dirty="0"/>
              <a:t>You had ordered an A1C prior to this visit and it was 11 with a random glucose of 320.  No evidence of acidosis, creatinine is normal.</a:t>
            </a:r>
          </a:p>
          <a:p>
            <a:r>
              <a:rPr lang="en-US" sz="2800" dirty="0"/>
              <a:t>QUESTION – What med(s) will you start?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6F1F45-673C-59C8-E98F-A79D41B3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5F3F8-C039-7F55-38FA-EAE65E00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996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4D0CEA-DA17-1C38-8528-53C5BB11E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4596"/>
            <a:ext cx="10782071" cy="669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564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378DE6-847B-F916-FD0B-1735D302F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599" y="885970"/>
            <a:ext cx="5333999" cy="57434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BA8E1B-E73A-1884-1076-4B14A627E6D2}"/>
              </a:ext>
            </a:extLst>
          </p:cNvPr>
          <p:cNvSpPr/>
          <p:nvPr/>
        </p:nvSpPr>
        <p:spPr>
          <a:xfrm>
            <a:off x="690397" y="24414"/>
            <a:ext cx="105064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Concern for Hyperglycemia or Obesity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78265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B4568-0EE5-EE72-04C0-0226C095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#6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548DD-0825-64CB-C1CF-66BEDC79F0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You decide to start insulin and a GLP1 at the same time.</a:t>
            </a:r>
          </a:p>
          <a:p>
            <a:endParaRPr lang="en-US" sz="2800" dirty="0"/>
          </a:p>
          <a:p>
            <a:r>
              <a:rPr lang="en-US" sz="2800" dirty="0"/>
              <a:t>What insulin will you give?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2DC281-B038-915F-E3E5-76F394CBA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FAD6B-D0EA-7A7A-1244-299D0442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497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F2B7A-406D-2C67-BB6D-2FD8DE16F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0281"/>
            <a:ext cx="7615989" cy="659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645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F986E7-E93F-693F-3E64-16949C22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371600"/>
            <a:ext cx="8202170" cy="50299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9427DC-4DC6-F6F2-FC99-28694D9D0B8B}"/>
              </a:ext>
            </a:extLst>
          </p:cNvPr>
          <p:cNvSpPr/>
          <p:nvPr/>
        </p:nvSpPr>
        <p:spPr>
          <a:xfrm>
            <a:off x="2362200" y="228600"/>
            <a:ext cx="7571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Severe Hyperglycemia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2BEDA3-A2E6-B135-2230-4BAC2ACF313A}"/>
              </a:ext>
            </a:extLst>
          </p:cNvPr>
          <p:cNvSpPr/>
          <p:nvPr/>
        </p:nvSpPr>
        <p:spPr>
          <a:xfrm>
            <a:off x="381000" y="1600200"/>
            <a:ext cx="323678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Start with just</a:t>
            </a:r>
          </a:p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basal insulin</a:t>
            </a:r>
          </a:p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(IF insulin</a:t>
            </a:r>
          </a:p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Needed)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F9582A-48EE-9D3B-316D-8D22AD145150}"/>
              </a:ext>
            </a:extLst>
          </p:cNvPr>
          <p:cNvSpPr/>
          <p:nvPr/>
        </p:nvSpPr>
        <p:spPr>
          <a:xfrm>
            <a:off x="451533" y="4380637"/>
            <a:ext cx="31662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A1C &gt; 10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BG &gt; 300</a:t>
            </a:r>
          </a:p>
        </p:txBody>
      </p:sp>
    </p:spTree>
    <p:extLst>
      <p:ext uri="{BB962C8B-B14F-4D97-AF65-F5344CB8AC3E}">
        <p14:creationId xmlns:p14="http://schemas.microsoft.com/office/powerpoint/2010/main" val="3009824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7A566-0353-8710-5395-06E6616D3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day in our life……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8EE4E-465E-3709-0B6E-16736BAEB5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You are starting your day and looking over your patient schedule.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34090-C269-AFD2-48D0-B8201DAB7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Diabetes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80F55-2C2D-2B84-1314-9DC2B118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24301"/>
            <a:ext cx="4114800" cy="851453"/>
          </a:xfrm>
        </p:spPr>
        <p:txBody>
          <a:bodyPr/>
          <a:lstStyle/>
          <a:p>
            <a:fld id="{294A09A9-5501-47C1-A89A-A340965A2BE2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D5801C-C86E-52D6-B07A-6D6EBB46AA60}"/>
              </a:ext>
            </a:extLst>
          </p:cNvPr>
          <p:cNvSpPr/>
          <p:nvPr/>
        </p:nvSpPr>
        <p:spPr>
          <a:xfrm>
            <a:off x="838200" y="4114800"/>
            <a:ext cx="10084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DIABETES IS EVERYWHERE!!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89019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F2CCCA-AB33-409A-8B44-60E20373B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2400"/>
            <a:ext cx="10097909" cy="63445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5960CC-DF0C-57C2-45B9-3BBE99AB5B78}"/>
              </a:ext>
            </a:extLst>
          </p:cNvPr>
          <p:cNvSpPr/>
          <p:nvPr/>
        </p:nvSpPr>
        <p:spPr>
          <a:xfrm>
            <a:off x="222373" y="586347"/>
            <a:ext cx="3060453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If basal </a:t>
            </a:r>
          </a:p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ot enough,</a:t>
            </a:r>
          </a:p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give one</a:t>
            </a:r>
          </a:p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</a:t>
            </a:r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ose of prandial </a:t>
            </a:r>
          </a:p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insulin with</a:t>
            </a:r>
          </a:p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</a:t>
            </a:r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argest meal</a:t>
            </a:r>
          </a:p>
        </p:txBody>
      </p:sp>
    </p:spTree>
    <p:extLst>
      <p:ext uri="{BB962C8B-B14F-4D97-AF65-F5344CB8AC3E}">
        <p14:creationId xmlns:p14="http://schemas.microsoft.com/office/powerpoint/2010/main" val="30655470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79AC1-C4C5-A9B0-F2AE-37D20E37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5F985-26D4-F072-38BA-7312B71389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Screen all overweight/obese patients &gt; age 9 who have at one additional risk factor.</a:t>
            </a:r>
          </a:p>
          <a:p>
            <a:r>
              <a:rPr lang="en-US" sz="2000" dirty="0"/>
              <a:t>Screen every 3 years, but more often if weight is increasing.</a:t>
            </a:r>
          </a:p>
          <a:p>
            <a:r>
              <a:rPr lang="en-US" sz="2000" dirty="0"/>
              <a:t>Kids need close monitoring for retinopathy, neuropathy and nephropathy AT DIAGNOSIS.</a:t>
            </a:r>
          </a:p>
          <a:p>
            <a:r>
              <a:rPr lang="en-US" sz="2000" dirty="0"/>
              <a:t>MUST know cardiac and renal status (including albumin/creatinine ratio) prior to med selection.  Metformin may NOT be your best first choice!!</a:t>
            </a:r>
          </a:p>
          <a:p>
            <a:r>
              <a:rPr lang="en-US" sz="2000" dirty="0"/>
              <a:t>If </a:t>
            </a:r>
            <a:r>
              <a:rPr lang="en-US" sz="2000" dirty="0" err="1"/>
              <a:t>hx</a:t>
            </a:r>
            <a:r>
              <a:rPr lang="en-US" sz="2000" dirty="0"/>
              <a:t> of heart failure, use any SGLT2 inhibitor.</a:t>
            </a:r>
          </a:p>
          <a:p>
            <a:r>
              <a:rPr lang="en-US" sz="2000" dirty="0"/>
              <a:t>If ANY CKD (GFR &gt; 20), use any SGLT2 inhibitor.</a:t>
            </a:r>
          </a:p>
          <a:p>
            <a:r>
              <a:rPr lang="en-US" sz="2000" dirty="0"/>
              <a:t>If </a:t>
            </a:r>
            <a:r>
              <a:rPr lang="en-US" sz="2000" dirty="0" err="1"/>
              <a:t>hx</a:t>
            </a:r>
            <a:r>
              <a:rPr lang="en-US" sz="2000" dirty="0"/>
              <a:t> of or high risk for CVD, use GLP1 or certain SGLT2’s (Invokana, Jardiance).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ED7A0B-6B60-15EF-3C68-0ABAC7E1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2286E-094E-2066-F51D-71C6E04B9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249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883C-6E20-928B-9CC7-70027B9D2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DB956-A288-C3A3-7521-56F56CEFA3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For obesity, the GLP1’s will work the best (especially Ozempic and </a:t>
            </a:r>
            <a:r>
              <a:rPr lang="en-US" sz="2000" dirty="0" err="1"/>
              <a:t>Mounjaro</a:t>
            </a:r>
            <a:r>
              <a:rPr lang="en-US" sz="2000" dirty="0"/>
              <a:t>).</a:t>
            </a:r>
          </a:p>
          <a:p>
            <a:r>
              <a:rPr lang="en-US" sz="2000" dirty="0"/>
              <a:t>For severe hyperglycemia, start with basal insulin BUT HAVE THE MINDSET THAT YOU WILL EVENTUALLY STOP THE INSULIN IN FAVOR OF GLP1’S OR SGLT2’S.</a:t>
            </a:r>
          </a:p>
          <a:p>
            <a:pPr lvl="1"/>
            <a:r>
              <a:rPr lang="en-US" sz="1800" dirty="0"/>
              <a:t>Consider starting non-insulin med with the insulin.</a:t>
            </a:r>
          </a:p>
          <a:p>
            <a:r>
              <a:rPr lang="en-US" sz="2000" dirty="0"/>
              <a:t>If you need to add prandial insulin, start with just one injection at the biggest meal.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B41F5A-8696-0177-5751-EBBB92C67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108E4-CA68-B7E9-3542-12DCA3186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0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9625C-E000-3B7F-574F-ADD9F8CC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9D691-78E6-9950-948A-9FFE7882D6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Your first patient is a 2 year old here for a well child check.</a:t>
            </a:r>
          </a:p>
          <a:p>
            <a:r>
              <a:rPr lang="en-US" sz="2800" dirty="0"/>
              <a:t>She is happy and healthy.  Meeting all milestones and following her growth curve.</a:t>
            </a:r>
          </a:p>
          <a:p>
            <a:r>
              <a:rPr lang="en-US" sz="2800" dirty="0"/>
              <a:t>You take care of the whole family and remember that her father has type 1 diabetes since he was 5 years old.</a:t>
            </a:r>
          </a:p>
          <a:p>
            <a:r>
              <a:rPr lang="en-US" sz="2800" dirty="0"/>
              <a:t>First diabetes question-of-the-day:  Should I be screening her for diabetes?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A83A2D-09FF-B0C5-F93D-2AAB091CA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Diabetes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2AA7A-EE9A-3466-A35F-67A27966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70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035B2-18A4-39B1-AFBD-E49E7F5E8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for type 1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F007E-C3A6-A6AA-D9EC-85E0DFA081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ADA</a:t>
            </a:r>
          </a:p>
          <a:p>
            <a:pPr lvl="1"/>
            <a:r>
              <a:rPr lang="en-US" sz="2600" dirty="0"/>
              <a:t>Consider getting auto-antibody testing, starting at age 2-5 if there is a primary or second degree relative with type 1 diabetes.</a:t>
            </a:r>
          </a:p>
          <a:p>
            <a:pPr lvl="1"/>
            <a:r>
              <a:rPr lang="en-US" sz="2600" dirty="0"/>
              <a:t>Rationale  -  DKA at time of diagnosis can be decreased from 20-70% to &lt; 5% by closer monitoring and possibly treatment with a monoclonal Ab can decrease progression.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A64C4E-3043-5EC6-FAE2-F7B5B820C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4D091-E003-61FB-3E44-A57B7E41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88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AEF72-720D-C480-7165-9A8E4E9D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Auto-antibody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8C310-4061-EDE8-A12D-DF0D70393B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Anti-insulin (IAA) – must be off insulin</a:t>
            </a:r>
          </a:p>
          <a:p>
            <a:r>
              <a:rPr lang="en-US" sz="2800" dirty="0"/>
              <a:t>Glutamic acid decarboxylase (GAD)</a:t>
            </a:r>
          </a:p>
          <a:p>
            <a:r>
              <a:rPr lang="en-US" sz="2800" dirty="0"/>
              <a:t>Islet antigen (IA2 = tyrosine phosphatase antibody)</a:t>
            </a:r>
          </a:p>
          <a:p>
            <a:r>
              <a:rPr lang="en-US" sz="2800" dirty="0"/>
              <a:t>Zinc transporter 8 (ZnT8)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89A2B-63B0-3CB7-3CBE-42FB1DB02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963B3D-509A-9760-E733-213C0830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C5C12-8B43-553C-8D98-5903492C3703}"/>
              </a:ext>
            </a:extLst>
          </p:cNvPr>
          <p:cNvSpPr/>
          <p:nvPr/>
        </p:nvSpPr>
        <p:spPr>
          <a:xfrm>
            <a:off x="220096" y="5024735"/>
            <a:ext cx="11751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Two positive antibodies is positive.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1701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ustom 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-Design-TM34316244_Win32_SD_v9" id="{4C371580-6163-46D2-96AA-0DCC330A1B9A}" vid="{FC8D8AFF-D381-4C29-B9DC-A81BA0CD1B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21B937-7172-47A3-B8EF-010B04CBBB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4FA603-F875-4A03-93C9-402691CFAD8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BCCC5ED-FDC5-47FC-8E7E-D334979F14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Droplet design</Template>
  <TotalTime>802</TotalTime>
  <Words>2308</Words>
  <Application>Microsoft Office PowerPoint</Application>
  <PresentationFormat>Widescreen</PresentationFormat>
  <Paragraphs>361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Arial</vt:lpstr>
      <vt:lpstr>Calibri</vt:lpstr>
      <vt:lpstr>Office Theme</vt:lpstr>
      <vt:lpstr>Diabetes update</vt:lpstr>
      <vt:lpstr>Conflicts of interest</vt:lpstr>
      <vt:lpstr>Agenda</vt:lpstr>
      <vt:lpstr>What we will not discuss</vt:lpstr>
      <vt:lpstr>PowerPoint Presentation</vt:lpstr>
      <vt:lpstr>A day in our life……</vt:lpstr>
      <vt:lpstr>Patient #1</vt:lpstr>
      <vt:lpstr>Screening for type 1 diabetes</vt:lpstr>
      <vt:lpstr>Auto-antibody testing</vt:lpstr>
      <vt:lpstr>Auto-antibody testing</vt:lpstr>
      <vt:lpstr>PowerPoint Presentation</vt:lpstr>
      <vt:lpstr>Patient #2</vt:lpstr>
      <vt:lpstr>PowerPoint Presentation</vt:lpstr>
      <vt:lpstr>PowerPoint Presentation</vt:lpstr>
      <vt:lpstr>Ada screening guidelines</vt:lpstr>
      <vt:lpstr>Why screening kids makes sense</vt:lpstr>
      <vt:lpstr>Screening tests</vt:lpstr>
      <vt:lpstr>Reasons to avoid A1C</vt:lpstr>
      <vt:lpstr>Screening results for kids</vt:lpstr>
      <vt:lpstr>PowerPoint Presentation</vt:lpstr>
      <vt:lpstr>Patient #2</vt:lpstr>
      <vt:lpstr>Patient #3</vt:lpstr>
      <vt:lpstr>Type 1 vs type 2 diabetes</vt:lpstr>
      <vt:lpstr>PowerPoint Presentation</vt:lpstr>
      <vt:lpstr>Concern for type 1 diabetes</vt:lpstr>
      <vt:lpstr>Patient #3</vt:lpstr>
      <vt:lpstr>Patient #4</vt:lpstr>
      <vt:lpstr>PowerPoint Presentation</vt:lpstr>
      <vt:lpstr>Type 2 diabetes meds in kids</vt:lpstr>
      <vt:lpstr>Patient #4</vt:lpstr>
      <vt:lpstr>Patient #5</vt:lpstr>
      <vt:lpstr>Med initiation</vt:lpstr>
      <vt:lpstr>PowerPoint Presentation</vt:lpstr>
      <vt:lpstr>Med options</vt:lpstr>
      <vt:lpstr>PowerPoint Presentation</vt:lpstr>
      <vt:lpstr>PowerPoint Presentation</vt:lpstr>
      <vt:lpstr>PowerPoint Presentation</vt:lpstr>
      <vt:lpstr>GLP1 Agonists</vt:lpstr>
      <vt:lpstr>GLP1 Agonists</vt:lpstr>
      <vt:lpstr>GLP1 for weight loss</vt:lpstr>
      <vt:lpstr>SGLT2 Inhibitors</vt:lpstr>
      <vt:lpstr>Sglt2 inhibitors</vt:lpstr>
      <vt:lpstr>SGLT2 INHIBITORS</vt:lpstr>
      <vt:lpstr>Best meds for cvd </vt:lpstr>
      <vt:lpstr>Best meds for heart failure</vt:lpstr>
      <vt:lpstr>Best meds for ckd</vt:lpstr>
      <vt:lpstr>Best meds for severe hyperglycemia</vt:lpstr>
      <vt:lpstr>PowerPoint Presentation</vt:lpstr>
      <vt:lpstr>PowerPoint Presentation</vt:lpstr>
      <vt:lpstr>PowerPoint Presentation</vt:lpstr>
      <vt:lpstr>Cardiovascular Disease risk</vt:lpstr>
      <vt:lpstr>Patient #5</vt:lpstr>
      <vt:lpstr>PATIENT #5</vt:lpstr>
      <vt:lpstr>Patient #6</vt:lpstr>
      <vt:lpstr>PowerPoint Presentation</vt:lpstr>
      <vt:lpstr>PowerPoint Presentation</vt:lpstr>
      <vt:lpstr>Patient #6</vt:lpstr>
      <vt:lpstr>PowerPoint Presentation</vt:lpstr>
      <vt:lpstr>PowerPoint Presentation</vt:lpstr>
      <vt:lpstr>PowerPoint Presentation</vt:lpstr>
      <vt:lpstr>Key points</vt:lpstr>
      <vt:lpstr>Key points</vt:lpstr>
    </vt:vector>
  </TitlesOfParts>
  <Company>Trinity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update</dc:title>
  <dc:creator>Deann Cummings</dc:creator>
  <cp:lastModifiedBy>Deann Cummings</cp:lastModifiedBy>
  <cp:revision>4</cp:revision>
  <dcterms:created xsi:type="dcterms:W3CDTF">2024-03-03T12:02:52Z</dcterms:created>
  <dcterms:modified xsi:type="dcterms:W3CDTF">2024-03-05T16:12:02Z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