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460" r:id="rId3"/>
    <p:sldId id="461" r:id="rId4"/>
    <p:sldId id="462" r:id="rId5"/>
    <p:sldId id="468" r:id="rId6"/>
    <p:sldId id="463" r:id="rId7"/>
    <p:sldId id="469" r:id="rId8"/>
    <p:sldId id="276" r:id="rId9"/>
    <p:sldId id="464" r:id="rId10"/>
    <p:sldId id="466" r:id="rId11"/>
    <p:sldId id="443" r:id="rId12"/>
    <p:sldId id="467" r:id="rId13"/>
    <p:sldId id="281" r:id="rId14"/>
    <p:sldId id="265" r:id="rId15"/>
    <p:sldId id="266" r:id="rId16"/>
    <p:sldId id="267" r:id="rId17"/>
    <p:sldId id="268" r:id="rId18"/>
    <p:sldId id="313" r:id="rId19"/>
    <p:sldId id="501" r:id="rId20"/>
    <p:sldId id="502" r:id="rId21"/>
    <p:sldId id="465" r:id="rId22"/>
    <p:sldId id="478" r:id="rId23"/>
    <p:sldId id="480" r:id="rId24"/>
    <p:sldId id="479" r:id="rId25"/>
    <p:sldId id="257" r:id="rId26"/>
    <p:sldId id="482" r:id="rId27"/>
    <p:sldId id="477" r:id="rId28"/>
    <p:sldId id="483" r:id="rId29"/>
    <p:sldId id="484" r:id="rId30"/>
    <p:sldId id="485" r:id="rId31"/>
    <p:sldId id="486" r:id="rId32"/>
    <p:sldId id="487" r:id="rId33"/>
    <p:sldId id="488" r:id="rId34"/>
    <p:sldId id="261" r:id="rId35"/>
    <p:sldId id="474" r:id="rId36"/>
    <p:sldId id="473" r:id="rId37"/>
    <p:sldId id="470" r:id="rId38"/>
    <p:sldId id="471" r:id="rId39"/>
    <p:sldId id="472" r:id="rId40"/>
    <p:sldId id="496" r:id="rId41"/>
    <p:sldId id="494" r:id="rId42"/>
    <p:sldId id="475" r:id="rId43"/>
    <p:sldId id="262" r:id="rId44"/>
    <p:sldId id="476" r:id="rId45"/>
    <p:sldId id="489" r:id="rId46"/>
    <p:sldId id="500" r:id="rId47"/>
    <p:sldId id="481" r:id="rId48"/>
    <p:sldId id="490" r:id="rId49"/>
    <p:sldId id="491" r:id="rId50"/>
    <p:sldId id="492" r:id="rId51"/>
    <p:sldId id="493" r:id="rId52"/>
    <p:sldId id="260" r:id="rId53"/>
    <p:sldId id="495" r:id="rId54"/>
    <p:sldId id="497" r:id="rId55"/>
    <p:sldId id="498" r:id="rId56"/>
    <p:sldId id="258" r:id="rId57"/>
    <p:sldId id="499" r:id="rId58"/>
    <p:sldId id="263" r:id="rId59"/>
    <p:sldId id="504" r:id="rId60"/>
    <p:sldId id="50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2"/>
    <p:restoredTop sz="95878"/>
  </p:normalViewPr>
  <p:slideViewPr>
    <p:cSldViewPr snapToGrid="0">
      <p:cViewPr varScale="1">
        <p:scale>
          <a:sx n="84" d="100"/>
          <a:sy n="8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2A390-98B2-4098-AF68-C25A0C5EF21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C0D1799-0A5B-4A7C-B680-6392A2FAD23C}">
      <dgm:prSet/>
      <dgm:spPr/>
      <dgm:t>
        <a:bodyPr/>
        <a:lstStyle/>
        <a:p>
          <a:r>
            <a:rPr lang="en-US" dirty="0"/>
            <a:t>Acne vulgaris 1-16%</a:t>
          </a:r>
        </a:p>
      </dgm:t>
    </dgm:pt>
    <dgm:pt modelId="{5B5ECE33-E6D7-4C2A-BDBB-3C8F40F13032}" type="parTrans" cxnId="{148063C0-D9FF-40C4-A394-C59C2B2D2E21}">
      <dgm:prSet/>
      <dgm:spPr/>
      <dgm:t>
        <a:bodyPr/>
        <a:lstStyle/>
        <a:p>
          <a:endParaRPr lang="en-US"/>
        </a:p>
      </dgm:t>
    </dgm:pt>
    <dgm:pt modelId="{E375C6F2-2CEA-4C1D-966C-23DB4A75F220}" type="sibTrans" cxnId="{148063C0-D9FF-40C4-A394-C59C2B2D2E21}">
      <dgm:prSet/>
      <dgm:spPr/>
      <dgm:t>
        <a:bodyPr/>
        <a:lstStyle/>
        <a:p>
          <a:endParaRPr lang="en-US"/>
        </a:p>
      </dgm:t>
    </dgm:pt>
    <dgm:pt modelId="{624CCA0C-3B29-45F0-BF1C-66C22E524E9D}">
      <dgm:prSet/>
      <dgm:spPr/>
      <dgm:t>
        <a:bodyPr/>
        <a:lstStyle/>
        <a:p>
          <a:r>
            <a:rPr lang="en-US" dirty="0"/>
            <a:t>URI 9-25%</a:t>
          </a:r>
        </a:p>
      </dgm:t>
    </dgm:pt>
    <dgm:pt modelId="{4C0EE463-9E0C-4BE1-8A34-1133590D30FA}" type="parTrans" cxnId="{CE42A1A2-2376-4F32-84E7-2C13289074E5}">
      <dgm:prSet/>
      <dgm:spPr/>
      <dgm:t>
        <a:bodyPr/>
        <a:lstStyle/>
        <a:p>
          <a:endParaRPr lang="en-US"/>
        </a:p>
      </dgm:t>
    </dgm:pt>
    <dgm:pt modelId="{FD396F27-7C3B-4C41-9BC4-0D4F5EE1808E}" type="sibTrans" cxnId="{CE42A1A2-2376-4F32-84E7-2C13289074E5}">
      <dgm:prSet/>
      <dgm:spPr/>
      <dgm:t>
        <a:bodyPr/>
        <a:lstStyle/>
        <a:p>
          <a:endParaRPr lang="en-US"/>
        </a:p>
      </dgm:t>
    </dgm:pt>
    <dgm:pt modelId="{7633A975-33B8-45BA-89FF-CAC8497A3A48}">
      <dgm:prSet/>
      <dgm:spPr/>
      <dgm:t>
        <a:bodyPr/>
        <a:lstStyle/>
        <a:p>
          <a:r>
            <a:rPr lang="en-US" dirty="0"/>
            <a:t>Herpes simplex &lt;8%</a:t>
          </a:r>
        </a:p>
      </dgm:t>
    </dgm:pt>
    <dgm:pt modelId="{BE85BA2C-70F1-46E6-8C1A-C48AC2194BBE}" type="parTrans" cxnId="{14D5C966-F99E-4CB1-917C-9A26038D5AC2}">
      <dgm:prSet/>
      <dgm:spPr/>
      <dgm:t>
        <a:bodyPr/>
        <a:lstStyle/>
        <a:p>
          <a:endParaRPr lang="en-US"/>
        </a:p>
      </dgm:t>
    </dgm:pt>
    <dgm:pt modelId="{25C62A6B-FF23-42F6-990F-0DE8BD3992CA}" type="sibTrans" cxnId="{14D5C966-F99E-4CB1-917C-9A26038D5AC2}">
      <dgm:prSet/>
      <dgm:spPr/>
      <dgm:t>
        <a:bodyPr/>
        <a:lstStyle/>
        <a:p>
          <a:endParaRPr lang="en-US"/>
        </a:p>
      </dgm:t>
    </dgm:pt>
    <dgm:pt modelId="{121C079B-12A4-4C06-B150-EE32FDB344EB}">
      <dgm:prSet/>
      <dgm:spPr/>
      <dgm:t>
        <a:bodyPr/>
        <a:lstStyle/>
        <a:p>
          <a:r>
            <a:rPr lang="en-US" dirty="0"/>
            <a:t>Herpes zoster 1-5%</a:t>
          </a:r>
        </a:p>
      </dgm:t>
    </dgm:pt>
    <dgm:pt modelId="{3755F938-A0A2-4EFF-B782-253801B467C1}" type="parTrans" cxnId="{54714634-E267-4660-8789-8AFD15C3421C}">
      <dgm:prSet/>
      <dgm:spPr/>
      <dgm:t>
        <a:bodyPr/>
        <a:lstStyle/>
        <a:p>
          <a:endParaRPr lang="en-US"/>
        </a:p>
      </dgm:t>
    </dgm:pt>
    <dgm:pt modelId="{9508D814-0D15-4F62-A8F7-03AF533383B4}" type="sibTrans" cxnId="{54714634-E267-4660-8789-8AFD15C3421C}">
      <dgm:prSet/>
      <dgm:spPr/>
      <dgm:t>
        <a:bodyPr/>
        <a:lstStyle/>
        <a:p>
          <a:endParaRPr lang="en-US"/>
        </a:p>
      </dgm:t>
    </dgm:pt>
    <dgm:pt modelId="{282AD4EB-6250-0848-A4DA-9667770122A4}" type="pres">
      <dgm:prSet presAssocID="{86C2A390-98B2-4098-AF68-C25A0C5EF212}" presName="linear" presStyleCnt="0">
        <dgm:presLayoutVars>
          <dgm:dir/>
          <dgm:animLvl val="lvl"/>
          <dgm:resizeHandles val="exact"/>
        </dgm:presLayoutVars>
      </dgm:prSet>
      <dgm:spPr/>
    </dgm:pt>
    <dgm:pt modelId="{961B555D-BDC6-0B46-B6E8-D08379F2CD68}" type="pres">
      <dgm:prSet presAssocID="{8C0D1799-0A5B-4A7C-B680-6392A2FAD23C}" presName="parentLin" presStyleCnt="0"/>
      <dgm:spPr/>
    </dgm:pt>
    <dgm:pt modelId="{E14150E5-D1E3-584F-B121-AD26EF75445D}" type="pres">
      <dgm:prSet presAssocID="{8C0D1799-0A5B-4A7C-B680-6392A2FAD23C}" presName="parentLeftMargin" presStyleLbl="node1" presStyleIdx="0" presStyleCnt="4"/>
      <dgm:spPr/>
    </dgm:pt>
    <dgm:pt modelId="{858B5F00-F332-7649-838E-92FE59C77201}" type="pres">
      <dgm:prSet presAssocID="{8C0D1799-0A5B-4A7C-B680-6392A2FAD2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75E37D-58E8-5A49-8843-AC19A947B1B5}" type="pres">
      <dgm:prSet presAssocID="{8C0D1799-0A5B-4A7C-B680-6392A2FAD23C}" presName="negativeSpace" presStyleCnt="0"/>
      <dgm:spPr/>
    </dgm:pt>
    <dgm:pt modelId="{D9D81FFF-2F8D-5C40-AA99-EB60FBC17CB7}" type="pres">
      <dgm:prSet presAssocID="{8C0D1799-0A5B-4A7C-B680-6392A2FAD23C}" presName="childText" presStyleLbl="conFgAcc1" presStyleIdx="0" presStyleCnt="4">
        <dgm:presLayoutVars>
          <dgm:bulletEnabled val="1"/>
        </dgm:presLayoutVars>
      </dgm:prSet>
      <dgm:spPr/>
    </dgm:pt>
    <dgm:pt modelId="{B16F2DD1-D681-5947-94FC-CAE8010740B5}" type="pres">
      <dgm:prSet presAssocID="{E375C6F2-2CEA-4C1D-966C-23DB4A75F220}" presName="spaceBetweenRectangles" presStyleCnt="0"/>
      <dgm:spPr/>
    </dgm:pt>
    <dgm:pt modelId="{0453C96E-E8C8-4D49-AAA3-243AAC495A2A}" type="pres">
      <dgm:prSet presAssocID="{624CCA0C-3B29-45F0-BF1C-66C22E524E9D}" presName="parentLin" presStyleCnt="0"/>
      <dgm:spPr/>
    </dgm:pt>
    <dgm:pt modelId="{C44D621E-649F-3B40-8824-702A3211A8BE}" type="pres">
      <dgm:prSet presAssocID="{624CCA0C-3B29-45F0-BF1C-66C22E524E9D}" presName="parentLeftMargin" presStyleLbl="node1" presStyleIdx="0" presStyleCnt="4"/>
      <dgm:spPr/>
    </dgm:pt>
    <dgm:pt modelId="{09CABB42-A6A1-2E4A-BEE8-C6143D5E011D}" type="pres">
      <dgm:prSet presAssocID="{624CCA0C-3B29-45F0-BF1C-66C22E524E9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A4FFBD8-32A7-AB4E-A0CE-F19126F85275}" type="pres">
      <dgm:prSet presAssocID="{624CCA0C-3B29-45F0-BF1C-66C22E524E9D}" presName="negativeSpace" presStyleCnt="0"/>
      <dgm:spPr/>
    </dgm:pt>
    <dgm:pt modelId="{0955D9CF-DBE2-8B48-AD32-E10BE904C6EE}" type="pres">
      <dgm:prSet presAssocID="{624CCA0C-3B29-45F0-BF1C-66C22E524E9D}" presName="childText" presStyleLbl="conFgAcc1" presStyleIdx="1" presStyleCnt="4">
        <dgm:presLayoutVars>
          <dgm:bulletEnabled val="1"/>
        </dgm:presLayoutVars>
      </dgm:prSet>
      <dgm:spPr/>
    </dgm:pt>
    <dgm:pt modelId="{CA6B4135-75B4-3A4D-9F85-07B3F2B63691}" type="pres">
      <dgm:prSet presAssocID="{FD396F27-7C3B-4C41-9BC4-0D4F5EE1808E}" presName="spaceBetweenRectangles" presStyleCnt="0"/>
      <dgm:spPr/>
    </dgm:pt>
    <dgm:pt modelId="{A9B081A2-7DAB-7241-A8F2-25626C46EE32}" type="pres">
      <dgm:prSet presAssocID="{7633A975-33B8-45BA-89FF-CAC8497A3A48}" presName="parentLin" presStyleCnt="0"/>
      <dgm:spPr/>
    </dgm:pt>
    <dgm:pt modelId="{3154FDDF-D318-4A45-A6C2-713DCDB3FE23}" type="pres">
      <dgm:prSet presAssocID="{7633A975-33B8-45BA-89FF-CAC8497A3A48}" presName="parentLeftMargin" presStyleLbl="node1" presStyleIdx="1" presStyleCnt="4"/>
      <dgm:spPr/>
    </dgm:pt>
    <dgm:pt modelId="{A2155055-41B8-DE47-A196-7941B46F8236}" type="pres">
      <dgm:prSet presAssocID="{7633A975-33B8-45BA-89FF-CAC8497A3A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BEFFD91-A26B-5945-BF94-F3E7AFECB1AE}" type="pres">
      <dgm:prSet presAssocID="{7633A975-33B8-45BA-89FF-CAC8497A3A48}" presName="negativeSpace" presStyleCnt="0"/>
      <dgm:spPr/>
    </dgm:pt>
    <dgm:pt modelId="{F69A1C47-1724-D143-8265-DD710473245C}" type="pres">
      <dgm:prSet presAssocID="{7633A975-33B8-45BA-89FF-CAC8497A3A48}" presName="childText" presStyleLbl="conFgAcc1" presStyleIdx="2" presStyleCnt="4">
        <dgm:presLayoutVars>
          <dgm:bulletEnabled val="1"/>
        </dgm:presLayoutVars>
      </dgm:prSet>
      <dgm:spPr/>
    </dgm:pt>
    <dgm:pt modelId="{9DE8F001-F8A7-AE46-99CA-085C1435FCEB}" type="pres">
      <dgm:prSet presAssocID="{25C62A6B-FF23-42F6-990F-0DE8BD3992CA}" presName="spaceBetweenRectangles" presStyleCnt="0"/>
      <dgm:spPr/>
    </dgm:pt>
    <dgm:pt modelId="{1229570C-A208-7342-AC46-ECA7339F6A2A}" type="pres">
      <dgm:prSet presAssocID="{121C079B-12A4-4C06-B150-EE32FDB344EB}" presName="parentLin" presStyleCnt="0"/>
      <dgm:spPr/>
    </dgm:pt>
    <dgm:pt modelId="{ABB1879F-140C-7141-A3AA-6725E017EE01}" type="pres">
      <dgm:prSet presAssocID="{121C079B-12A4-4C06-B150-EE32FDB344EB}" presName="parentLeftMargin" presStyleLbl="node1" presStyleIdx="2" presStyleCnt="4"/>
      <dgm:spPr/>
    </dgm:pt>
    <dgm:pt modelId="{CC3C4C6A-783B-DA4D-A56D-071D3D0B7A01}" type="pres">
      <dgm:prSet presAssocID="{121C079B-12A4-4C06-B150-EE32FDB344E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B39E4CE-C52B-7C4F-8093-EC36D9FE3091}" type="pres">
      <dgm:prSet presAssocID="{121C079B-12A4-4C06-B150-EE32FDB344EB}" presName="negativeSpace" presStyleCnt="0"/>
      <dgm:spPr/>
    </dgm:pt>
    <dgm:pt modelId="{B027FF2D-5CF6-EB4A-A848-425ACAA3D5D2}" type="pres">
      <dgm:prSet presAssocID="{121C079B-12A4-4C06-B150-EE32FDB344E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1D7830E-C9FA-CE40-9F33-AF73016937AB}" type="presOf" srcId="{86C2A390-98B2-4098-AF68-C25A0C5EF212}" destId="{282AD4EB-6250-0848-A4DA-9667770122A4}" srcOrd="0" destOrd="0" presId="urn:microsoft.com/office/officeart/2005/8/layout/list1"/>
    <dgm:cxn modelId="{2C43922F-5784-7547-8C69-D1135A6D8C87}" type="presOf" srcId="{8C0D1799-0A5B-4A7C-B680-6392A2FAD23C}" destId="{E14150E5-D1E3-584F-B121-AD26EF75445D}" srcOrd="0" destOrd="0" presId="urn:microsoft.com/office/officeart/2005/8/layout/list1"/>
    <dgm:cxn modelId="{54714634-E267-4660-8789-8AFD15C3421C}" srcId="{86C2A390-98B2-4098-AF68-C25A0C5EF212}" destId="{121C079B-12A4-4C06-B150-EE32FDB344EB}" srcOrd="3" destOrd="0" parTransId="{3755F938-A0A2-4EFF-B782-253801B467C1}" sibTransId="{9508D814-0D15-4F62-A8F7-03AF533383B4}"/>
    <dgm:cxn modelId="{14D5C966-F99E-4CB1-917C-9A26038D5AC2}" srcId="{86C2A390-98B2-4098-AF68-C25A0C5EF212}" destId="{7633A975-33B8-45BA-89FF-CAC8497A3A48}" srcOrd="2" destOrd="0" parTransId="{BE85BA2C-70F1-46E6-8C1A-C48AC2194BBE}" sibTransId="{25C62A6B-FF23-42F6-990F-0DE8BD3992CA}"/>
    <dgm:cxn modelId="{C9B34B71-6123-194A-8A6E-850DE69DC0D6}" type="presOf" srcId="{121C079B-12A4-4C06-B150-EE32FDB344EB}" destId="{ABB1879F-140C-7141-A3AA-6725E017EE01}" srcOrd="0" destOrd="0" presId="urn:microsoft.com/office/officeart/2005/8/layout/list1"/>
    <dgm:cxn modelId="{35F51F87-553A-4C45-9019-09DDAA701A7E}" type="presOf" srcId="{7633A975-33B8-45BA-89FF-CAC8497A3A48}" destId="{A2155055-41B8-DE47-A196-7941B46F8236}" srcOrd="1" destOrd="0" presId="urn:microsoft.com/office/officeart/2005/8/layout/list1"/>
    <dgm:cxn modelId="{CE42A1A2-2376-4F32-84E7-2C13289074E5}" srcId="{86C2A390-98B2-4098-AF68-C25A0C5EF212}" destId="{624CCA0C-3B29-45F0-BF1C-66C22E524E9D}" srcOrd="1" destOrd="0" parTransId="{4C0EE463-9E0C-4BE1-8A34-1133590D30FA}" sibTransId="{FD396F27-7C3B-4C41-9BC4-0D4F5EE1808E}"/>
    <dgm:cxn modelId="{125C44A3-C46D-9A4C-8CE4-1C5A06D64F53}" type="presOf" srcId="{7633A975-33B8-45BA-89FF-CAC8497A3A48}" destId="{3154FDDF-D318-4A45-A6C2-713DCDB3FE23}" srcOrd="0" destOrd="0" presId="urn:microsoft.com/office/officeart/2005/8/layout/list1"/>
    <dgm:cxn modelId="{09BF67AA-2A06-2F43-BB1B-07D3FF80B8DA}" type="presOf" srcId="{624CCA0C-3B29-45F0-BF1C-66C22E524E9D}" destId="{09CABB42-A6A1-2E4A-BEE8-C6143D5E011D}" srcOrd="1" destOrd="0" presId="urn:microsoft.com/office/officeart/2005/8/layout/list1"/>
    <dgm:cxn modelId="{148063C0-D9FF-40C4-A394-C59C2B2D2E21}" srcId="{86C2A390-98B2-4098-AF68-C25A0C5EF212}" destId="{8C0D1799-0A5B-4A7C-B680-6392A2FAD23C}" srcOrd="0" destOrd="0" parTransId="{5B5ECE33-E6D7-4C2A-BDBB-3C8F40F13032}" sibTransId="{E375C6F2-2CEA-4C1D-966C-23DB4A75F220}"/>
    <dgm:cxn modelId="{392EA2CF-650E-C140-86B9-69A5AD5A80F8}" type="presOf" srcId="{121C079B-12A4-4C06-B150-EE32FDB344EB}" destId="{CC3C4C6A-783B-DA4D-A56D-071D3D0B7A01}" srcOrd="1" destOrd="0" presId="urn:microsoft.com/office/officeart/2005/8/layout/list1"/>
    <dgm:cxn modelId="{AF6052EF-DBF1-DF40-BF68-903FA9B1A112}" type="presOf" srcId="{624CCA0C-3B29-45F0-BF1C-66C22E524E9D}" destId="{C44D621E-649F-3B40-8824-702A3211A8BE}" srcOrd="0" destOrd="0" presId="urn:microsoft.com/office/officeart/2005/8/layout/list1"/>
    <dgm:cxn modelId="{4D62EBFD-7465-C446-8694-AD81F782C87A}" type="presOf" srcId="{8C0D1799-0A5B-4A7C-B680-6392A2FAD23C}" destId="{858B5F00-F332-7649-838E-92FE59C77201}" srcOrd="1" destOrd="0" presId="urn:microsoft.com/office/officeart/2005/8/layout/list1"/>
    <dgm:cxn modelId="{CE1DB2B6-D606-4648-BD7D-BFB2212AE01D}" type="presParOf" srcId="{282AD4EB-6250-0848-A4DA-9667770122A4}" destId="{961B555D-BDC6-0B46-B6E8-D08379F2CD68}" srcOrd="0" destOrd="0" presId="urn:microsoft.com/office/officeart/2005/8/layout/list1"/>
    <dgm:cxn modelId="{D588432F-FC9C-274B-9F9D-7412923AFF3A}" type="presParOf" srcId="{961B555D-BDC6-0B46-B6E8-D08379F2CD68}" destId="{E14150E5-D1E3-584F-B121-AD26EF75445D}" srcOrd="0" destOrd="0" presId="urn:microsoft.com/office/officeart/2005/8/layout/list1"/>
    <dgm:cxn modelId="{7A515CEA-4C2D-3741-B641-8A304A615038}" type="presParOf" srcId="{961B555D-BDC6-0B46-B6E8-D08379F2CD68}" destId="{858B5F00-F332-7649-838E-92FE59C77201}" srcOrd="1" destOrd="0" presId="urn:microsoft.com/office/officeart/2005/8/layout/list1"/>
    <dgm:cxn modelId="{92CAF4B6-3163-C74C-9661-98D71A387A7C}" type="presParOf" srcId="{282AD4EB-6250-0848-A4DA-9667770122A4}" destId="{2275E37D-58E8-5A49-8843-AC19A947B1B5}" srcOrd="1" destOrd="0" presId="urn:microsoft.com/office/officeart/2005/8/layout/list1"/>
    <dgm:cxn modelId="{44900D38-A2F3-0C4A-A4BF-E05D169AD8DB}" type="presParOf" srcId="{282AD4EB-6250-0848-A4DA-9667770122A4}" destId="{D9D81FFF-2F8D-5C40-AA99-EB60FBC17CB7}" srcOrd="2" destOrd="0" presId="urn:microsoft.com/office/officeart/2005/8/layout/list1"/>
    <dgm:cxn modelId="{7AB8A06E-86CE-674A-A7E4-A9256C4BDEDF}" type="presParOf" srcId="{282AD4EB-6250-0848-A4DA-9667770122A4}" destId="{B16F2DD1-D681-5947-94FC-CAE8010740B5}" srcOrd="3" destOrd="0" presId="urn:microsoft.com/office/officeart/2005/8/layout/list1"/>
    <dgm:cxn modelId="{32CF65E7-FAEE-DA4A-9406-D55CFC33285A}" type="presParOf" srcId="{282AD4EB-6250-0848-A4DA-9667770122A4}" destId="{0453C96E-E8C8-4D49-AAA3-243AAC495A2A}" srcOrd="4" destOrd="0" presId="urn:microsoft.com/office/officeart/2005/8/layout/list1"/>
    <dgm:cxn modelId="{1DF5FE46-537B-A544-8F0E-513067CED07E}" type="presParOf" srcId="{0453C96E-E8C8-4D49-AAA3-243AAC495A2A}" destId="{C44D621E-649F-3B40-8824-702A3211A8BE}" srcOrd="0" destOrd="0" presId="urn:microsoft.com/office/officeart/2005/8/layout/list1"/>
    <dgm:cxn modelId="{DCB78DC3-8779-2B4F-90E5-63F2DAF78AA3}" type="presParOf" srcId="{0453C96E-E8C8-4D49-AAA3-243AAC495A2A}" destId="{09CABB42-A6A1-2E4A-BEE8-C6143D5E011D}" srcOrd="1" destOrd="0" presId="urn:microsoft.com/office/officeart/2005/8/layout/list1"/>
    <dgm:cxn modelId="{FAE7E368-5863-9A48-A850-DFF237C718E7}" type="presParOf" srcId="{282AD4EB-6250-0848-A4DA-9667770122A4}" destId="{1A4FFBD8-32A7-AB4E-A0CE-F19126F85275}" srcOrd="5" destOrd="0" presId="urn:microsoft.com/office/officeart/2005/8/layout/list1"/>
    <dgm:cxn modelId="{5B7E98EF-F6F6-934F-826E-1715BA11F17A}" type="presParOf" srcId="{282AD4EB-6250-0848-A4DA-9667770122A4}" destId="{0955D9CF-DBE2-8B48-AD32-E10BE904C6EE}" srcOrd="6" destOrd="0" presId="urn:microsoft.com/office/officeart/2005/8/layout/list1"/>
    <dgm:cxn modelId="{5D8A34EA-5C2A-1041-AC70-572491021E9F}" type="presParOf" srcId="{282AD4EB-6250-0848-A4DA-9667770122A4}" destId="{CA6B4135-75B4-3A4D-9F85-07B3F2B63691}" srcOrd="7" destOrd="0" presId="urn:microsoft.com/office/officeart/2005/8/layout/list1"/>
    <dgm:cxn modelId="{97E7951E-CA49-3346-B119-E1445AB505CD}" type="presParOf" srcId="{282AD4EB-6250-0848-A4DA-9667770122A4}" destId="{A9B081A2-7DAB-7241-A8F2-25626C46EE32}" srcOrd="8" destOrd="0" presId="urn:microsoft.com/office/officeart/2005/8/layout/list1"/>
    <dgm:cxn modelId="{AE4D997B-237A-D245-B201-8042F1A3AED7}" type="presParOf" srcId="{A9B081A2-7DAB-7241-A8F2-25626C46EE32}" destId="{3154FDDF-D318-4A45-A6C2-713DCDB3FE23}" srcOrd="0" destOrd="0" presId="urn:microsoft.com/office/officeart/2005/8/layout/list1"/>
    <dgm:cxn modelId="{89250D02-1416-9E49-9888-AF369AF92CA0}" type="presParOf" srcId="{A9B081A2-7DAB-7241-A8F2-25626C46EE32}" destId="{A2155055-41B8-DE47-A196-7941B46F8236}" srcOrd="1" destOrd="0" presId="urn:microsoft.com/office/officeart/2005/8/layout/list1"/>
    <dgm:cxn modelId="{86782ED4-AC5D-DC41-97CB-DD83B5F7A5A4}" type="presParOf" srcId="{282AD4EB-6250-0848-A4DA-9667770122A4}" destId="{8BEFFD91-A26B-5945-BF94-F3E7AFECB1AE}" srcOrd="9" destOrd="0" presId="urn:microsoft.com/office/officeart/2005/8/layout/list1"/>
    <dgm:cxn modelId="{A8EB4BC7-FDFE-E54E-B8E3-6CB6AF9F186C}" type="presParOf" srcId="{282AD4EB-6250-0848-A4DA-9667770122A4}" destId="{F69A1C47-1724-D143-8265-DD710473245C}" srcOrd="10" destOrd="0" presId="urn:microsoft.com/office/officeart/2005/8/layout/list1"/>
    <dgm:cxn modelId="{ACA9864D-1256-784C-9970-33E21E1691D8}" type="presParOf" srcId="{282AD4EB-6250-0848-A4DA-9667770122A4}" destId="{9DE8F001-F8A7-AE46-99CA-085C1435FCEB}" srcOrd="11" destOrd="0" presId="urn:microsoft.com/office/officeart/2005/8/layout/list1"/>
    <dgm:cxn modelId="{35352B10-4E47-AF4D-A129-7F1D7EE304BF}" type="presParOf" srcId="{282AD4EB-6250-0848-A4DA-9667770122A4}" destId="{1229570C-A208-7342-AC46-ECA7339F6A2A}" srcOrd="12" destOrd="0" presId="urn:microsoft.com/office/officeart/2005/8/layout/list1"/>
    <dgm:cxn modelId="{4B239FE1-BBB1-A34E-B75A-542940E22515}" type="presParOf" srcId="{1229570C-A208-7342-AC46-ECA7339F6A2A}" destId="{ABB1879F-140C-7141-A3AA-6725E017EE01}" srcOrd="0" destOrd="0" presId="urn:microsoft.com/office/officeart/2005/8/layout/list1"/>
    <dgm:cxn modelId="{E7DD323B-544E-E941-981D-8B0298D6D11B}" type="presParOf" srcId="{1229570C-A208-7342-AC46-ECA7339F6A2A}" destId="{CC3C4C6A-783B-DA4D-A56D-071D3D0B7A01}" srcOrd="1" destOrd="0" presId="urn:microsoft.com/office/officeart/2005/8/layout/list1"/>
    <dgm:cxn modelId="{91E5678C-0297-404C-B8A5-22F253E23AD5}" type="presParOf" srcId="{282AD4EB-6250-0848-A4DA-9667770122A4}" destId="{6B39E4CE-C52B-7C4F-8093-EC36D9FE3091}" srcOrd="13" destOrd="0" presId="urn:microsoft.com/office/officeart/2005/8/layout/list1"/>
    <dgm:cxn modelId="{55F7568F-1766-7A47-9862-D20C8F65F586}" type="presParOf" srcId="{282AD4EB-6250-0848-A4DA-9667770122A4}" destId="{B027FF2D-5CF6-EB4A-A848-425ACAA3D5D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99BDA-88D2-433A-89B7-9D3A6B29029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D4E5A5-7238-4D9B-ACC8-0F5BC69E6D4C}">
      <dgm:prSet/>
      <dgm:spPr/>
      <dgm:t>
        <a:bodyPr/>
        <a:lstStyle/>
        <a:p>
          <a:r>
            <a:rPr lang="en-US" dirty="0"/>
            <a:t>50% have history of atopy</a:t>
          </a:r>
        </a:p>
      </dgm:t>
    </dgm:pt>
    <dgm:pt modelId="{BDAB4640-9EE0-4CE4-8C89-7578841EB6BE}" type="parTrans" cxnId="{4707C260-AD8D-486B-9FA1-BF49F93359F7}">
      <dgm:prSet/>
      <dgm:spPr/>
      <dgm:t>
        <a:bodyPr/>
        <a:lstStyle/>
        <a:p>
          <a:endParaRPr lang="en-US"/>
        </a:p>
      </dgm:t>
    </dgm:pt>
    <dgm:pt modelId="{8DD53189-E7F6-462C-9656-6EC98713B27F}" type="sibTrans" cxnId="{4707C260-AD8D-486B-9FA1-BF49F93359F7}">
      <dgm:prSet/>
      <dgm:spPr/>
      <dgm:t>
        <a:bodyPr/>
        <a:lstStyle/>
        <a:p>
          <a:endParaRPr lang="en-US"/>
        </a:p>
      </dgm:t>
    </dgm:pt>
    <dgm:pt modelId="{BCF2DE65-FC88-4A44-8D40-CBB94BDED2B5}">
      <dgm:prSet/>
      <dgm:spPr/>
      <dgm:t>
        <a:bodyPr/>
        <a:lstStyle/>
        <a:p>
          <a:r>
            <a:rPr lang="en-US" dirty="0"/>
            <a:t>Diabetes</a:t>
          </a:r>
        </a:p>
      </dgm:t>
    </dgm:pt>
    <dgm:pt modelId="{1FFC556A-D1A4-41F6-82E7-4E05B126D794}" type="parTrans" cxnId="{6AE29DCD-2E40-4C96-B9EA-604005FE22A9}">
      <dgm:prSet/>
      <dgm:spPr/>
      <dgm:t>
        <a:bodyPr/>
        <a:lstStyle/>
        <a:p>
          <a:endParaRPr lang="en-US"/>
        </a:p>
      </dgm:t>
    </dgm:pt>
    <dgm:pt modelId="{E7C88688-AD78-425C-AC70-D8A4A6582F17}" type="sibTrans" cxnId="{6AE29DCD-2E40-4C96-B9EA-604005FE22A9}">
      <dgm:prSet/>
      <dgm:spPr/>
      <dgm:t>
        <a:bodyPr/>
        <a:lstStyle/>
        <a:p>
          <a:endParaRPr lang="en-US"/>
        </a:p>
      </dgm:t>
    </dgm:pt>
    <dgm:pt modelId="{6D140CCD-EA13-4C89-86FB-CFF370445984}">
      <dgm:prSet/>
      <dgm:spPr/>
      <dgm:t>
        <a:bodyPr/>
        <a:lstStyle/>
        <a:p>
          <a:r>
            <a:rPr lang="en-US" dirty="0"/>
            <a:t>Chronic renal failure</a:t>
          </a:r>
        </a:p>
      </dgm:t>
    </dgm:pt>
    <dgm:pt modelId="{8D6C583C-78CF-4F16-9419-BEC916EE4E25}" type="parTrans" cxnId="{CA29940F-BEF8-4A1F-8ABB-2D5D1F31125B}">
      <dgm:prSet/>
      <dgm:spPr/>
      <dgm:t>
        <a:bodyPr/>
        <a:lstStyle/>
        <a:p>
          <a:endParaRPr lang="en-US"/>
        </a:p>
      </dgm:t>
    </dgm:pt>
    <dgm:pt modelId="{D466BE8E-71AB-4025-B064-FF1A6AF74BDD}" type="sibTrans" cxnId="{CA29940F-BEF8-4A1F-8ABB-2D5D1F31125B}">
      <dgm:prSet/>
      <dgm:spPr/>
      <dgm:t>
        <a:bodyPr/>
        <a:lstStyle/>
        <a:p>
          <a:endParaRPr lang="en-US"/>
        </a:p>
      </dgm:t>
    </dgm:pt>
    <dgm:pt modelId="{6F9A5013-5109-4DEF-BD2D-5EA27A74B883}">
      <dgm:prSet/>
      <dgm:spPr/>
      <dgm:t>
        <a:bodyPr/>
        <a:lstStyle/>
        <a:p>
          <a:r>
            <a:rPr lang="en-US" dirty="0"/>
            <a:t>Hepatitis C</a:t>
          </a:r>
        </a:p>
      </dgm:t>
    </dgm:pt>
    <dgm:pt modelId="{AB4ABA8F-537C-47B1-80A1-7271CDE9CF7D}" type="parTrans" cxnId="{29EA3E6D-BB94-408B-B878-F740DA8BA342}">
      <dgm:prSet/>
      <dgm:spPr/>
      <dgm:t>
        <a:bodyPr/>
        <a:lstStyle/>
        <a:p>
          <a:endParaRPr lang="en-US"/>
        </a:p>
      </dgm:t>
    </dgm:pt>
    <dgm:pt modelId="{2A9F8DBE-3E79-4829-AF92-3FC3D2649B3A}" type="sibTrans" cxnId="{29EA3E6D-BB94-408B-B878-F740DA8BA342}">
      <dgm:prSet/>
      <dgm:spPr/>
      <dgm:t>
        <a:bodyPr/>
        <a:lstStyle/>
        <a:p>
          <a:endParaRPr lang="en-US"/>
        </a:p>
      </dgm:t>
    </dgm:pt>
    <dgm:pt modelId="{ECA43132-F5A8-4A4D-B076-F2522C4E5C51}">
      <dgm:prSet/>
      <dgm:spPr/>
      <dgm:t>
        <a:bodyPr/>
        <a:lstStyle/>
        <a:p>
          <a:r>
            <a:rPr lang="en-US" dirty="0"/>
            <a:t>Gluten enteropathy</a:t>
          </a:r>
        </a:p>
      </dgm:t>
    </dgm:pt>
    <dgm:pt modelId="{9CAEC687-A219-4E94-B1D1-99A0DBA5A3D7}" type="parTrans" cxnId="{D6D5F66E-8AAD-4DE1-9737-EA34241EF5CA}">
      <dgm:prSet/>
      <dgm:spPr/>
      <dgm:t>
        <a:bodyPr/>
        <a:lstStyle/>
        <a:p>
          <a:endParaRPr lang="en-US"/>
        </a:p>
      </dgm:t>
    </dgm:pt>
    <dgm:pt modelId="{E6BCFC20-C268-417A-8088-A9E5548CD0BF}" type="sibTrans" cxnId="{D6D5F66E-8AAD-4DE1-9737-EA34241EF5CA}">
      <dgm:prSet/>
      <dgm:spPr/>
      <dgm:t>
        <a:bodyPr/>
        <a:lstStyle/>
        <a:p>
          <a:endParaRPr lang="en-US"/>
        </a:p>
      </dgm:t>
    </dgm:pt>
    <dgm:pt modelId="{828F3150-B2D9-4609-B50A-146C6CB292C7}">
      <dgm:prSet/>
      <dgm:spPr/>
      <dgm:t>
        <a:bodyPr/>
        <a:lstStyle/>
        <a:p>
          <a:r>
            <a:rPr lang="en-US" dirty="0"/>
            <a:t>Psychiatric disorders-anxiety, depression</a:t>
          </a:r>
        </a:p>
      </dgm:t>
    </dgm:pt>
    <dgm:pt modelId="{949742BD-AF3D-4E10-9207-2F6FF720A6B1}" type="parTrans" cxnId="{DB675C5D-57B0-4B15-A96A-A932197246E8}">
      <dgm:prSet/>
      <dgm:spPr/>
      <dgm:t>
        <a:bodyPr/>
        <a:lstStyle/>
        <a:p>
          <a:endParaRPr lang="en-US"/>
        </a:p>
      </dgm:t>
    </dgm:pt>
    <dgm:pt modelId="{A89DC1A7-93EB-4A16-931A-E233097314CF}" type="sibTrans" cxnId="{DB675C5D-57B0-4B15-A96A-A932197246E8}">
      <dgm:prSet/>
      <dgm:spPr/>
      <dgm:t>
        <a:bodyPr/>
        <a:lstStyle/>
        <a:p>
          <a:endParaRPr lang="en-US"/>
        </a:p>
      </dgm:t>
    </dgm:pt>
    <dgm:pt modelId="{DE5EFEA4-7447-496F-A0F7-80F7027BEAF6}">
      <dgm:prSet/>
      <dgm:spPr/>
      <dgm:t>
        <a:bodyPr/>
        <a:lstStyle/>
        <a:p>
          <a:r>
            <a:rPr lang="en-US" dirty="0"/>
            <a:t>Sleep disorders</a:t>
          </a:r>
        </a:p>
      </dgm:t>
    </dgm:pt>
    <dgm:pt modelId="{5F13A538-4948-446B-BC52-B53E63CEBC7E}" type="parTrans" cxnId="{B3B609AB-776D-4A7D-9353-61059F1F6263}">
      <dgm:prSet/>
      <dgm:spPr/>
      <dgm:t>
        <a:bodyPr/>
        <a:lstStyle/>
        <a:p>
          <a:endParaRPr lang="en-US"/>
        </a:p>
      </dgm:t>
    </dgm:pt>
    <dgm:pt modelId="{3442CB31-EE80-4C5A-BC24-1C34CD9D4429}" type="sibTrans" cxnId="{B3B609AB-776D-4A7D-9353-61059F1F6263}">
      <dgm:prSet/>
      <dgm:spPr/>
      <dgm:t>
        <a:bodyPr/>
        <a:lstStyle/>
        <a:p>
          <a:endParaRPr lang="en-US"/>
        </a:p>
      </dgm:t>
    </dgm:pt>
    <dgm:pt modelId="{5EA31C83-358A-4FE2-AC24-195BF3EE227C}">
      <dgm:prSet/>
      <dgm:spPr/>
      <dgm:t>
        <a:bodyPr/>
        <a:lstStyle/>
        <a:p>
          <a:r>
            <a:rPr lang="en-US" dirty="0"/>
            <a:t>Emotional stress</a:t>
          </a:r>
        </a:p>
      </dgm:t>
    </dgm:pt>
    <dgm:pt modelId="{6AC371B7-3BF9-4E84-B403-54AE49028345}" type="parTrans" cxnId="{E840F09D-AC0E-4779-8C85-8AD3A89C4F59}">
      <dgm:prSet/>
      <dgm:spPr/>
      <dgm:t>
        <a:bodyPr/>
        <a:lstStyle/>
        <a:p>
          <a:endParaRPr lang="en-US"/>
        </a:p>
      </dgm:t>
    </dgm:pt>
    <dgm:pt modelId="{22F3106E-B7A9-4E9E-9053-748C9A5234F9}" type="sibTrans" cxnId="{E840F09D-AC0E-4779-8C85-8AD3A89C4F59}">
      <dgm:prSet/>
      <dgm:spPr/>
      <dgm:t>
        <a:bodyPr/>
        <a:lstStyle/>
        <a:p>
          <a:endParaRPr lang="en-US"/>
        </a:p>
      </dgm:t>
    </dgm:pt>
    <dgm:pt modelId="{8C4C34C7-A587-42A1-9A68-7EC801C8EDD0}">
      <dgm:prSet/>
      <dgm:spPr/>
      <dgm:t>
        <a:bodyPr/>
        <a:lstStyle/>
        <a:p>
          <a:r>
            <a:rPr lang="en-US" dirty="0"/>
            <a:t>HIV infection</a:t>
          </a:r>
        </a:p>
      </dgm:t>
    </dgm:pt>
    <dgm:pt modelId="{1CE12FC7-AC1C-412D-AE55-D4C42436C31C}" type="parTrans" cxnId="{42D76996-88E4-4A0B-A9BF-F053B770A112}">
      <dgm:prSet/>
      <dgm:spPr/>
      <dgm:t>
        <a:bodyPr/>
        <a:lstStyle/>
        <a:p>
          <a:endParaRPr lang="en-US"/>
        </a:p>
      </dgm:t>
    </dgm:pt>
    <dgm:pt modelId="{EE2E4A10-F0CC-4C56-8206-37CC5F8DC38E}" type="sibTrans" cxnId="{42D76996-88E4-4A0B-A9BF-F053B770A112}">
      <dgm:prSet/>
      <dgm:spPr/>
      <dgm:t>
        <a:bodyPr/>
        <a:lstStyle/>
        <a:p>
          <a:endParaRPr lang="en-US"/>
        </a:p>
      </dgm:t>
    </dgm:pt>
    <dgm:pt modelId="{E0A94633-BAB9-B94D-9EC3-AB8BF2330C16}">
      <dgm:prSet/>
      <dgm:spPr/>
      <dgm:t>
        <a:bodyPr/>
        <a:lstStyle/>
        <a:p>
          <a:r>
            <a:rPr lang="en-US" dirty="0"/>
            <a:t>Connective tissue disease</a:t>
          </a:r>
        </a:p>
      </dgm:t>
    </dgm:pt>
    <dgm:pt modelId="{FB566AC3-795E-E84F-A28B-AD53DC195BF8}" type="parTrans" cxnId="{DF873C0A-822C-8542-81BD-73F97F00FFDF}">
      <dgm:prSet/>
      <dgm:spPr/>
      <dgm:t>
        <a:bodyPr/>
        <a:lstStyle/>
        <a:p>
          <a:endParaRPr lang="en-US"/>
        </a:p>
      </dgm:t>
    </dgm:pt>
    <dgm:pt modelId="{93414975-C003-EC43-AB43-D3CC1D68C73A}" type="sibTrans" cxnId="{DF873C0A-822C-8542-81BD-73F97F00FFDF}">
      <dgm:prSet/>
      <dgm:spPr/>
      <dgm:t>
        <a:bodyPr/>
        <a:lstStyle/>
        <a:p>
          <a:endParaRPr lang="en-US"/>
        </a:p>
      </dgm:t>
    </dgm:pt>
    <dgm:pt modelId="{97384961-7743-7A43-8673-4F6E96ECFE0E}" type="pres">
      <dgm:prSet presAssocID="{9D499BDA-88D2-433A-89B7-9D3A6B29029B}" presName="diagram" presStyleCnt="0">
        <dgm:presLayoutVars>
          <dgm:dir/>
          <dgm:resizeHandles val="exact"/>
        </dgm:presLayoutVars>
      </dgm:prSet>
      <dgm:spPr/>
    </dgm:pt>
    <dgm:pt modelId="{0FE6CEAA-76E0-D049-997E-ACFEF7120D62}" type="pres">
      <dgm:prSet presAssocID="{6DD4E5A5-7238-4D9B-ACC8-0F5BC69E6D4C}" presName="node" presStyleLbl="node1" presStyleIdx="0" presStyleCnt="10">
        <dgm:presLayoutVars>
          <dgm:bulletEnabled val="1"/>
        </dgm:presLayoutVars>
      </dgm:prSet>
      <dgm:spPr/>
    </dgm:pt>
    <dgm:pt modelId="{9DC71E97-1BFE-144A-9FFF-97BB7CB6EB9E}" type="pres">
      <dgm:prSet presAssocID="{8DD53189-E7F6-462C-9656-6EC98713B27F}" presName="sibTrans" presStyleCnt="0"/>
      <dgm:spPr/>
    </dgm:pt>
    <dgm:pt modelId="{563A7DF5-245B-E44C-B58A-CF5CF955B449}" type="pres">
      <dgm:prSet presAssocID="{BCF2DE65-FC88-4A44-8D40-CBB94BDED2B5}" presName="node" presStyleLbl="node1" presStyleIdx="1" presStyleCnt="10">
        <dgm:presLayoutVars>
          <dgm:bulletEnabled val="1"/>
        </dgm:presLayoutVars>
      </dgm:prSet>
      <dgm:spPr/>
    </dgm:pt>
    <dgm:pt modelId="{15279D44-2ABA-9F48-B019-D3A1FA0640E1}" type="pres">
      <dgm:prSet presAssocID="{E7C88688-AD78-425C-AC70-D8A4A6582F17}" presName="sibTrans" presStyleCnt="0"/>
      <dgm:spPr/>
    </dgm:pt>
    <dgm:pt modelId="{05653BEF-67E1-1A4F-B433-14697B5D98B3}" type="pres">
      <dgm:prSet presAssocID="{6D140CCD-EA13-4C89-86FB-CFF370445984}" presName="node" presStyleLbl="node1" presStyleIdx="2" presStyleCnt="10">
        <dgm:presLayoutVars>
          <dgm:bulletEnabled val="1"/>
        </dgm:presLayoutVars>
      </dgm:prSet>
      <dgm:spPr/>
    </dgm:pt>
    <dgm:pt modelId="{54A08FBD-CEBE-EF49-82D4-F926DBD9E02E}" type="pres">
      <dgm:prSet presAssocID="{D466BE8E-71AB-4025-B064-FF1A6AF74BDD}" presName="sibTrans" presStyleCnt="0"/>
      <dgm:spPr/>
    </dgm:pt>
    <dgm:pt modelId="{922E59CB-FDE7-3347-84B0-A436F76CE653}" type="pres">
      <dgm:prSet presAssocID="{6F9A5013-5109-4DEF-BD2D-5EA27A74B883}" presName="node" presStyleLbl="node1" presStyleIdx="3" presStyleCnt="10">
        <dgm:presLayoutVars>
          <dgm:bulletEnabled val="1"/>
        </dgm:presLayoutVars>
      </dgm:prSet>
      <dgm:spPr/>
    </dgm:pt>
    <dgm:pt modelId="{ED0D32BD-DD5E-3848-83D8-792EA21E22EE}" type="pres">
      <dgm:prSet presAssocID="{2A9F8DBE-3E79-4829-AF92-3FC3D2649B3A}" presName="sibTrans" presStyleCnt="0"/>
      <dgm:spPr/>
    </dgm:pt>
    <dgm:pt modelId="{A2AE6D05-4F1F-714C-BFEA-6E248EF141A3}" type="pres">
      <dgm:prSet presAssocID="{ECA43132-F5A8-4A4D-B076-F2522C4E5C51}" presName="node" presStyleLbl="node1" presStyleIdx="4" presStyleCnt="10">
        <dgm:presLayoutVars>
          <dgm:bulletEnabled val="1"/>
        </dgm:presLayoutVars>
      </dgm:prSet>
      <dgm:spPr/>
    </dgm:pt>
    <dgm:pt modelId="{E8B8F547-ACE8-6543-85BC-0487A787B828}" type="pres">
      <dgm:prSet presAssocID="{E6BCFC20-C268-417A-8088-A9E5548CD0BF}" presName="sibTrans" presStyleCnt="0"/>
      <dgm:spPr/>
    </dgm:pt>
    <dgm:pt modelId="{E22ABD70-3A29-7F44-B747-0B46C183ECCF}" type="pres">
      <dgm:prSet presAssocID="{828F3150-B2D9-4609-B50A-146C6CB292C7}" presName="node" presStyleLbl="node1" presStyleIdx="5" presStyleCnt="10">
        <dgm:presLayoutVars>
          <dgm:bulletEnabled val="1"/>
        </dgm:presLayoutVars>
      </dgm:prSet>
      <dgm:spPr/>
    </dgm:pt>
    <dgm:pt modelId="{A5CF4E3A-28F9-6441-904E-54798FD4B8A0}" type="pres">
      <dgm:prSet presAssocID="{A89DC1A7-93EB-4A16-931A-E233097314CF}" presName="sibTrans" presStyleCnt="0"/>
      <dgm:spPr/>
    </dgm:pt>
    <dgm:pt modelId="{BD0F406E-3485-6644-AF5D-63373D3F7355}" type="pres">
      <dgm:prSet presAssocID="{DE5EFEA4-7447-496F-A0F7-80F7027BEAF6}" presName="node" presStyleLbl="node1" presStyleIdx="6" presStyleCnt="10">
        <dgm:presLayoutVars>
          <dgm:bulletEnabled val="1"/>
        </dgm:presLayoutVars>
      </dgm:prSet>
      <dgm:spPr/>
    </dgm:pt>
    <dgm:pt modelId="{045669A8-E8CA-E840-A4C2-98435F499720}" type="pres">
      <dgm:prSet presAssocID="{3442CB31-EE80-4C5A-BC24-1C34CD9D4429}" presName="sibTrans" presStyleCnt="0"/>
      <dgm:spPr/>
    </dgm:pt>
    <dgm:pt modelId="{8BCE4490-A331-8843-B7D6-C702CECF900F}" type="pres">
      <dgm:prSet presAssocID="{5EA31C83-358A-4FE2-AC24-195BF3EE227C}" presName="node" presStyleLbl="node1" presStyleIdx="7" presStyleCnt="10">
        <dgm:presLayoutVars>
          <dgm:bulletEnabled val="1"/>
        </dgm:presLayoutVars>
      </dgm:prSet>
      <dgm:spPr/>
    </dgm:pt>
    <dgm:pt modelId="{35C7E287-48D7-9D43-A93C-6417CAC36FCF}" type="pres">
      <dgm:prSet presAssocID="{22F3106E-B7A9-4E9E-9053-748C9A5234F9}" presName="sibTrans" presStyleCnt="0"/>
      <dgm:spPr/>
    </dgm:pt>
    <dgm:pt modelId="{B76856A1-9982-2E4E-BC07-E04427CD39C7}" type="pres">
      <dgm:prSet presAssocID="{8C4C34C7-A587-42A1-9A68-7EC801C8EDD0}" presName="node" presStyleLbl="node1" presStyleIdx="8" presStyleCnt="10">
        <dgm:presLayoutVars>
          <dgm:bulletEnabled val="1"/>
        </dgm:presLayoutVars>
      </dgm:prSet>
      <dgm:spPr/>
    </dgm:pt>
    <dgm:pt modelId="{5C4E5E9A-F59C-AD4C-A971-2C53DEC30094}" type="pres">
      <dgm:prSet presAssocID="{EE2E4A10-F0CC-4C56-8206-37CC5F8DC38E}" presName="sibTrans" presStyleCnt="0"/>
      <dgm:spPr/>
    </dgm:pt>
    <dgm:pt modelId="{60DA82F6-019E-7A4A-8373-7524CEF0A9D3}" type="pres">
      <dgm:prSet presAssocID="{E0A94633-BAB9-B94D-9EC3-AB8BF2330C16}" presName="node" presStyleLbl="node1" presStyleIdx="9" presStyleCnt="10">
        <dgm:presLayoutVars>
          <dgm:bulletEnabled val="1"/>
        </dgm:presLayoutVars>
      </dgm:prSet>
      <dgm:spPr/>
    </dgm:pt>
  </dgm:ptLst>
  <dgm:cxnLst>
    <dgm:cxn modelId="{DF873C0A-822C-8542-81BD-73F97F00FFDF}" srcId="{9D499BDA-88D2-433A-89B7-9D3A6B29029B}" destId="{E0A94633-BAB9-B94D-9EC3-AB8BF2330C16}" srcOrd="9" destOrd="0" parTransId="{FB566AC3-795E-E84F-A28B-AD53DC195BF8}" sibTransId="{93414975-C003-EC43-AB43-D3CC1D68C73A}"/>
    <dgm:cxn modelId="{CA29940F-BEF8-4A1F-8ABB-2D5D1F31125B}" srcId="{9D499BDA-88D2-433A-89B7-9D3A6B29029B}" destId="{6D140CCD-EA13-4C89-86FB-CFF370445984}" srcOrd="2" destOrd="0" parTransId="{8D6C583C-78CF-4F16-9419-BEC916EE4E25}" sibTransId="{D466BE8E-71AB-4025-B064-FF1A6AF74BDD}"/>
    <dgm:cxn modelId="{80EA2010-CC6F-1740-905C-7FC4131ECAD5}" type="presOf" srcId="{DE5EFEA4-7447-496F-A0F7-80F7027BEAF6}" destId="{BD0F406E-3485-6644-AF5D-63373D3F7355}" srcOrd="0" destOrd="0" presId="urn:microsoft.com/office/officeart/2005/8/layout/default"/>
    <dgm:cxn modelId="{7C0E3F34-D81D-A94B-98D0-00E3B0B03E9F}" type="presOf" srcId="{8C4C34C7-A587-42A1-9A68-7EC801C8EDD0}" destId="{B76856A1-9982-2E4E-BC07-E04427CD39C7}" srcOrd="0" destOrd="0" presId="urn:microsoft.com/office/officeart/2005/8/layout/default"/>
    <dgm:cxn modelId="{DB675C5D-57B0-4B15-A96A-A932197246E8}" srcId="{9D499BDA-88D2-433A-89B7-9D3A6B29029B}" destId="{828F3150-B2D9-4609-B50A-146C6CB292C7}" srcOrd="5" destOrd="0" parTransId="{949742BD-AF3D-4E10-9207-2F6FF720A6B1}" sibTransId="{A89DC1A7-93EB-4A16-931A-E233097314CF}"/>
    <dgm:cxn modelId="{717D305E-7D28-D640-9F94-79DADD72D8A9}" type="presOf" srcId="{ECA43132-F5A8-4A4D-B076-F2522C4E5C51}" destId="{A2AE6D05-4F1F-714C-BFEA-6E248EF141A3}" srcOrd="0" destOrd="0" presId="urn:microsoft.com/office/officeart/2005/8/layout/default"/>
    <dgm:cxn modelId="{4707C260-AD8D-486B-9FA1-BF49F93359F7}" srcId="{9D499BDA-88D2-433A-89B7-9D3A6B29029B}" destId="{6DD4E5A5-7238-4D9B-ACC8-0F5BC69E6D4C}" srcOrd="0" destOrd="0" parTransId="{BDAB4640-9EE0-4CE4-8C89-7578841EB6BE}" sibTransId="{8DD53189-E7F6-462C-9656-6EC98713B27F}"/>
    <dgm:cxn modelId="{2B726A6B-0861-E846-AEAC-3EF79650D3AF}" type="presOf" srcId="{9D499BDA-88D2-433A-89B7-9D3A6B29029B}" destId="{97384961-7743-7A43-8673-4F6E96ECFE0E}" srcOrd="0" destOrd="0" presId="urn:microsoft.com/office/officeart/2005/8/layout/default"/>
    <dgm:cxn modelId="{29EA3E6D-BB94-408B-B878-F740DA8BA342}" srcId="{9D499BDA-88D2-433A-89B7-9D3A6B29029B}" destId="{6F9A5013-5109-4DEF-BD2D-5EA27A74B883}" srcOrd="3" destOrd="0" parTransId="{AB4ABA8F-537C-47B1-80A1-7271CDE9CF7D}" sibTransId="{2A9F8DBE-3E79-4829-AF92-3FC3D2649B3A}"/>
    <dgm:cxn modelId="{D6D5F66E-8AAD-4DE1-9737-EA34241EF5CA}" srcId="{9D499BDA-88D2-433A-89B7-9D3A6B29029B}" destId="{ECA43132-F5A8-4A4D-B076-F2522C4E5C51}" srcOrd="4" destOrd="0" parTransId="{9CAEC687-A219-4E94-B1D1-99A0DBA5A3D7}" sibTransId="{E6BCFC20-C268-417A-8088-A9E5548CD0BF}"/>
    <dgm:cxn modelId="{165C7653-E122-584A-B561-F22157C8724B}" type="presOf" srcId="{E0A94633-BAB9-B94D-9EC3-AB8BF2330C16}" destId="{60DA82F6-019E-7A4A-8373-7524CEF0A9D3}" srcOrd="0" destOrd="0" presId="urn:microsoft.com/office/officeart/2005/8/layout/default"/>
    <dgm:cxn modelId="{5FB47479-5D76-034C-A9F7-7C260CCBBE30}" type="presOf" srcId="{828F3150-B2D9-4609-B50A-146C6CB292C7}" destId="{E22ABD70-3A29-7F44-B747-0B46C183ECCF}" srcOrd="0" destOrd="0" presId="urn:microsoft.com/office/officeart/2005/8/layout/default"/>
    <dgm:cxn modelId="{42D76996-88E4-4A0B-A9BF-F053B770A112}" srcId="{9D499BDA-88D2-433A-89B7-9D3A6B29029B}" destId="{8C4C34C7-A587-42A1-9A68-7EC801C8EDD0}" srcOrd="8" destOrd="0" parTransId="{1CE12FC7-AC1C-412D-AE55-D4C42436C31C}" sibTransId="{EE2E4A10-F0CC-4C56-8206-37CC5F8DC38E}"/>
    <dgm:cxn modelId="{E840F09D-AC0E-4779-8C85-8AD3A89C4F59}" srcId="{9D499BDA-88D2-433A-89B7-9D3A6B29029B}" destId="{5EA31C83-358A-4FE2-AC24-195BF3EE227C}" srcOrd="7" destOrd="0" parTransId="{6AC371B7-3BF9-4E84-B403-54AE49028345}" sibTransId="{22F3106E-B7A9-4E9E-9053-748C9A5234F9}"/>
    <dgm:cxn modelId="{B3B609AB-776D-4A7D-9353-61059F1F6263}" srcId="{9D499BDA-88D2-433A-89B7-9D3A6B29029B}" destId="{DE5EFEA4-7447-496F-A0F7-80F7027BEAF6}" srcOrd="6" destOrd="0" parTransId="{5F13A538-4948-446B-BC52-B53E63CEBC7E}" sibTransId="{3442CB31-EE80-4C5A-BC24-1C34CD9D4429}"/>
    <dgm:cxn modelId="{4E2F26BF-6F5A-D145-9A6F-D2A2B63FDF3A}" type="presOf" srcId="{5EA31C83-358A-4FE2-AC24-195BF3EE227C}" destId="{8BCE4490-A331-8843-B7D6-C702CECF900F}" srcOrd="0" destOrd="0" presId="urn:microsoft.com/office/officeart/2005/8/layout/default"/>
    <dgm:cxn modelId="{67F836BF-831B-6D48-9227-0CEA07EA39DF}" type="presOf" srcId="{6F9A5013-5109-4DEF-BD2D-5EA27A74B883}" destId="{922E59CB-FDE7-3347-84B0-A436F76CE653}" srcOrd="0" destOrd="0" presId="urn:microsoft.com/office/officeart/2005/8/layout/default"/>
    <dgm:cxn modelId="{6AE29DCD-2E40-4C96-B9EA-604005FE22A9}" srcId="{9D499BDA-88D2-433A-89B7-9D3A6B29029B}" destId="{BCF2DE65-FC88-4A44-8D40-CBB94BDED2B5}" srcOrd="1" destOrd="0" parTransId="{1FFC556A-D1A4-41F6-82E7-4E05B126D794}" sibTransId="{E7C88688-AD78-425C-AC70-D8A4A6582F17}"/>
    <dgm:cxn modelId="{69D042DE-0A52-7244-A90C-22576C5D5D97}" type="presOf" srcId="{6DD4E5A5-7238-4D9B-ACC8-0F5BC69E6D4C}" destId="{0FE6CEAA-76E0-D049-997E-ACFEF7120D62}" srcOrd="0" destOrd="0" presId="urn:microsoft.com/office/officeart/2005/8/layout/default"/>
    <dgm:cxn modelId="{29503BE0-BC54-3F47-A187-72C796BD2897}" type="presOf" srcId="{6D140CCD-EA13-4C89-86FB-CFF370445984}" destId="{05653BEF-67E1-1A4F-B433-14697B5D98B3}" srcOrd="0" destOrd="0" presId="urn:microsoft.com/office/officeart/2005/8/layout/default"/>
    <dgm:cxn modelId="{E6ED74FE-F42B-0843-9A57-74AF9DA41149}" type="presOf" srcId="{BCF2DE65-FC88-4A44-8D40-CBB94BDED2B5}" destId="{563A7DF5-245B-E44C-B58A-CF5CF955B449}" srcOrd="0" destOrd="0" presId="urn:microsoft.com/office/officeart/2005/8/layout/default"/>
    <dgm:cxn modelId="{9791F618-265F-D945-9FF4-41322579B9A6}" type="presParOf" srcId="{97384961-7743-7A43-8673-4F6E96ECFE0E}" destId="{0FE6CEAA-76E0-D049-997E-ACFEF7120D62}" srcOrd="0" destOrd="0" presId="urn:microsoft.com/office/officeart/2005/8/layout/default"/>
    <dgm:cxn modelId="{1BACB89E-51A6-E841-8121-8C2069C22EB6}" type="presParOf" srcId="{97384961-7743-7A43-8673-4F6E96ECFE0E}" destId="{9DC71E97-1BFE-144A-9FFF-97BB7CB6EB9E}" srcOrd="1" destOrd="0" presId="urn:microsoft.com/office/officeart/2005/8/layout/default"/>
    <dgm:cxn modelId="{F0A26AAA-12AB-9E42-ABA5-E436E1D512D4}" type="presParOf" srcId="{97384961-7743-7A43-8673-4F6E96ECFE0E}" destId="{563A7DF5-245B-E44C-B58A-CF5CF955B449}" srcOrd="2" destOrd="0" presId="urn:microsoft.com/office/officeart/2005/8/layout/default"/>
    <dgm:cxn modelId="{389EDEE9-6127-F145-8849-CB2AEB141AB8}" type="presParOf" srcId="{97384961-7743-7A43-8673-4F6E96ECFE0E}" destId="{15279D44-2ABA-9F48-B019-D3A1FA0640E1}" srcOrd="3" destOrd="0" presId="urn:microsoft.com/office/officeart/2005/8/layout/default"/>
    <dgm:cxn modelId="{70470F1F-E0F0-5648-8A3E-4047CF9EF2C4}" type="presParOf" srcId="{97384961-7743-7A43-8673-4F6E96ECFE0E}" destId="{05653BEF-67E1-1A4F-B433-14697B5D98B3}" srcOrd="4" destOrd="0" presId="urn:microsoft.com/office/officeart/2005/8/layout/default"/>
    <dgm:cxn modelId="{CA014B3E-9C42-1247-96C4-FCA5F1201042}" type="presParOf" srcId="{97384961-7743-7A43-8673-4F6E96ECFE0E}" destId="{54A08FBD-CEBE-EF49-82D4-F926DBD9E02E}" srcOrd="5" destOrd="0" presId="urn:microsoft.com/office/officeart/2005/8/layout/default"/>
    <dgm:cxn modelId="{EB6138A4-0650-6544-A712-6DA885CD1FA2}" type="presParOf" srcId="{97384961-7743-7A43-8673-4F6E96ECFE0E}" destId="{922E59CB-FDE7-3347-84B0-A436F76CE653}" srcOrd="6" destOrd="0" presId="urn:microsoft.com/office/officeart/2005/8/layout/default"/>
    <dgm:cxn modelId="{E0B0505E-AE54-DB44-8097-CA06A0C6A2C7}" type="presParOf" srcId="{97384961-7743-7A43-8673-4F6E96ECFE0E}" destId="{ED0D32BD-DD5E-3848-83D8-792EA21E22EE}" srcOrd="7" destOrd="0" presId="urn:microsoft.com/office/officeart/2005/8/layout/default"/>
    <dgm:cxn modelId="{CCF0A19C-2A44-204D-9DFC-45F6D38DAD41}" type="presParOf" srcId="{97384961-7743-7A43-8673-4F6E96ECFE0E}" destId="{A2AE6D05-4F1F-714C-BFEA-6E248EF141A3}" srcOrd="8" destOrd="0" presId="urn:microsoft.com/office/officeart/2005/8/layout/default"/>
    <dgm:cxn modelId="{B915587D-B758-694D-8988-F47183F5C1A8}" type="presParOf" srcId="{97384961-7743-7A43-8673-4F6E96ECFE0E}" destId="{E8B8F547-ACE8-6543-85BC-0487A787B828}" srcOrd="9" destOrd="0" presId="urn:microsoft.com/office/officeart/2005/8/layout/default"/>
    <dgm:cxn modelId="{C10B4A61-A000-104A-8E64-B67A7EF79016}" type="presParOf" srcId="{97384961-7743-7A43-8673-4F6E96ECFE0E}" destId="{E22ABD70-3A29-7F44-B747-0B46C183ECCF}" srcOrd="10" destOrd="0" presId="urn:microsoft.com/office/officeart/2005/8/layout/default"/>
    <dgm:cxn modelId="{F099ABBA-9DFB-5A4A-B68B-249862EE41AF}" type="presParOf" srcId="{97384961-7743-7A43-8673-4F6E96ECFE0E}" destId="{A5CF4E3A-28F9-6441-904E-54798FD4B8A0}" srcOrd="11" destOrd="0" presId="urn:microsoft.com/office/officeart/2005/8/layout/default"/>
    <dgm:cxn modelId="{0D3DE3AA-BBF6-A04B-909F-CE4C1E9934F3}" type="presParOf" srcId="{97384961-7743-7A43-8673-4F6E96ECFE0E}" destId="{BD0F406E-3485-6644-AF5D-63373D3F7355}" srcOrd="12" destOrd="0" presId="urn:microsoft.com/office/officeart/2005/8/layout/default"/>
    <dgm:cxn modelId="{CDB91084-D530-6E4F-AC23-1B5D11DFE59D}" type="presParOf" srcId="{97384961-7743-7A43-8673-4F6E96ECFE0E}" destId="{045669A8-E8CA-E840-A4C2-98435F499720}" srcOrd="13" destOrd="0" presId="urn:microsoft.com/office/officeart/2005/8/layout/default"/>
    <dgm:cxn modelId="{EF623728-FC6D-364D-A452-4E30C1B4717C}" type="presParOf" srcId="{97384961-7743-7A43-8673-4F6E96ECFE0E}" destId="{8BCE4490-A331-8843-B7D6-C702CECF900F}" srcOrd="14" destOrd="0" presId="urn:microsoft.com/office/officeart/2005/8/layout/default"/>
    <dgm:cxn modelId="{6029047B-74E9-404D-8B9C-34C0D00C21D5}" type="presParOf" srcId="{97384961-7743-7A43-8673-4F6E96ECFE0E}" destId="{35C7E287-48D7-9D43-A93C-6417CAC36FCF}" srcOrd="15" destOrd="0" presId="urn:microsoft.com/office/officeart/2005/8/layout/default"/>
    <dgm:cxn modelId="{D15863C3-9D1E-0A46-A55D-FAD4ADDCDE4D}" type="presParOf" srcId="{97384961-7743-7A43-8673-4F6E96ECFE0E}" destId="{B76856A1-9982-2E4E-BC07-E04427CD39C7}" srcOrd="16" destOrd="0" presId="urn:microsoft.com/office/officeart/2005/8/layout/default"/>
    <dgm:cxn modelId="{9D2F4FB4-D5DD-244B-81DE-D5C4B55EA82A}" type="presParOf" srcId="{97384961-7743-7A43-8673-4F6E96ECFE0E}" destId="{5C4E5E9A-F59C-AD4C-A971-2C53DEC30094}" srcOrd="17" destOrd="0" presId="urn:microsoft.com/office/officeart/2005/8/layout/default"/>
    <dgm:cxn modelId="{4A017457-865A-ED4D-A5F5-763EFE2DBC70}" type="presParOf" srcId="{97384961-7743-7A43-8673-4F6E96ECFE0E}" destId="{60DA82F6-019E-7A4A-8373-7524CEF0A9D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81FFF-2F8D-5C40-AA99-EB60FBC17CB7}">
      <dsp:nvSpPr>
        <dsp:cNvPr id="0" name=""/>
        <dsp:cNvSpPr/>
      </dsp:nvSpPr>
      <dsp:spPr>
        <a:xfrm>
          <a:off x="0" y="361761"/>
          <a:ext cx="9618133" cy="579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B5F00-F332-7649-838E-92FE59C77201}">
      <dsp:nvSpPr>
        <dsp:cNvPr id="0" name=""/>
        <dsp:cNvSpPr/>
      </dsp:nvSpPr>
      <dsp:spPr>
        <a:xfrm>
          <a:off x="480906" y="22281"/>
          <a:ext cx="6732693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Acne vulgaris 1-16%</a:t>
          </a:r>
        </a:p>
      </dsp:txBody>
      <dsp:txXfrm>
        <a:off x="514050" y="55425"/>
        <a:ext cx="6666405" cy="612672"/>
      </dsp:txXfrm>
    </dsp:sp>
    <dsp:sp modelId="{0955D9CF-DBE2-8B48-AD32-E10BE904C6EE}">
      <dsp:nvSpPr>
        <dsp:cNvPr id="0" name=""/>
        <dsp:cNvSpPr/>
      </dsp:nvSpPr>
      <dsp:spPr>
        <a:xfrm>
          <a:off x="0" y="1405041"/>
          <a:ext cx="9618133" cy="579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ABB42-A6A1-2E4A-BEE8-C6143D5E011D}">
      <dsp:nvSpPr>
        <dsp:cNvPr id="0" name=""/>
        <dsp:cNvSpPr/>
      </dsp:nvSpPr>
      <dsp:spPr>
        <a:xfrm>
          <a:off x="480906" y="1065561"/>
          <a:ext cx="6732693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URI 9-25%</a:t>
          </a:r>
        </a:p>
      </dsp:txBody>
      <dsp:txXfrm>
        <a:off x="514050" y="1098705"/>
        <a:ext cx="6666405" cy="612672"/>
      </dsp:txXfrm>
    </dsp:sp>
    <dsp:sp modelId="{F69A1C47-1724-D143-8265-DD710473245C}">
      <dsp:nvSpPr>
        <dsp:cNvPr id="0" name=""/>
        <dsp:cNvSpPr/>
      </dsp:nvSpPr>
      <dsp:spPr>
        <a:xfrm>
          <a:off x="0" y="2448321"/>
          <a:ext cx="9618133" cy="579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55055-41B8-DE47-A196-7941B46F8236}">
      <dsp:nvSpPr>
        <dsp:cNvPr id="0" name=""/>
        <dsp:cNvSpPr/>
      </dsp:nvSpPr>
      <dsp:spPr>
        <a:xfrm>
          <a:off x="480906" y="2108841"/>
          <a:ext cx="6732693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Herpes simplex &lt;8%</a:t>
          </a:r>
        </a:p>
      </dsp:txBody>
      <dsp:txXfrm>
        <a:off x="514050" y="2141985"/>
        <a:ext cx="6666405" cy="612672"/>
      </dsp:txXfrm>
    </dsp:sp>
    <dsp:sp modelId="{B027FF2D-5CF6-EB4A-A848-425ACAA3D5D2}">
      <dsp:nvSpPr>
        <dsp:cNvPr id="0" name=""/>
        <dsp:cNvSpPr/>
      </dsp:nvSpPr>
      <dsp:spPr>
        <a:xfrm>
          <a:off x="0" y="3491600"/>
          <a:ext cx="9618133" cy="579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C4C6A-783B-DA4D-A56D-071D3D0B7A01}">
      <dsp:nvSpPr>
        <dsp:cNvPr id="0" name=""/>
        <dsp:cNvSpPr/>
      </dsp:nvSpPr>
      <dsp:spPr>
        <a:xfrm>
          <a:off x="480906" y="3152121"/>
          <a:ext cx="6732693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Herpes zoster 1-5%</a:t>
          </a:r>
        </a:p>
      </dsp:txBody>
      <dsp:txXfrm>
        <a:off x="514050" y="3185265"/>
        <a:ext cx="6666405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6CEAA-76E0-D049-997E-ACFEF7120D62}">
      <dsp:nvSpPr>
        <dsp:cNvPr id="0" name=""/>
        <dsp:cNvSpPr/>
      </dsp:nvSpPr>
      <dsp:spPr>
        <a:xfrm>
          <a:off x="128860" y="1511"/>
          <a:ext cx="1939207" cy="1163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50% have history of atopy</a:t>
          </a:r>
        </a:p>
      </dsp:txBody>
      <dsp:txXfrm>
        <a:off x="128860" y="1511"/>
        <a:ext cx="1939207" cy="1163524"/>
      </dsp:txXfrm>
    </dsp:sp>
    <dsp:sp modelId="{563A7DF5-245B-E44C-B58A-CF5CF955B449}">
      <dsp:nvSpPr>
        <dsp:cNvPr id="0" name=""/>
        <dsp:cNvSpPr/>
      </dsp:nvSpPr>
      <dsp:spPr>
        <a:xfrm>
          <a:off x="2261988" y="1511"/>
          <a:ext cx="1939207" cy="1163524"/>
        </a:xfrm>
        <a:prstGeom prst="rect">
          <a:avLst/>
        </a:prstGeom>
        <a:solidFill>
          <a:schemeClr val="accent5">
            <a:hueOff val="277251"/>
            <a:satOff val="-5610"/>
            <a:lumOff val="1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Diabetes</a:t>
          </a:r>
        </a:p>
      </dsp:txBody>
      <dsp:txXfrm>
        <a:off x="2261988" y="1511"/>
        <a:ext cx="1939207" cy="1163524"/>
      </dsp:txXfrm>
    </dsp:sp>
    <dsp:sp modelId="{05653BEF-67E1-1A4F-B433-14697B5D98B3}">
      <dsp:nvSpPr>
        <dsp:cNvPr id="0" name=""/>
        <dsp:cNvSpPr/>
      </dsp:nvSpPr>
      <dsp:spPr>
        <a:xfrm>
          <a:off x="4395116" y="1511"/>
          <a:ext cx="1939207" cy="1163524"/>
        </a:xfrm>
        <a:prstGeom prst="rect">
          <a:avLst/>
        </a:prstGeom>
        <a:solidFill>
          <a:schemeClr val="accent5">
            <a:hueOff val="554501"/>
            <a:satOff val="-11220"/>
            <a:lumOff val="34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Chronic renal failure</a:t>
          </a:r>
        </a:p>
      </dsp:txBody>
      <dsp:txXfrm>
        <a:off x="4395116" y="1511"/>
        <a:ext cx="1939207" cy="1163524"/>
      </dsp:txXfrm>
    </dsp:sp>
    <dsp:sp modelId="{922E59CB-FDE7-3347-84B0-A436F76CE653}">
      <dsp:nvSpPr>
        <dsp:cNvPr id="0" name=""/>
        <dsp:cNvSpPr/>
      </dsp:nvSpPr>
      <dsp:spPr>
        <a:xfrm>
          <a:off x="6528244" y="1511"/>
          <a:ext cx="1939207" cy="1163524"/>
        </a:xfrm>
        <a:prstGeom prst="rect">
          <a:avLst/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Hepatitis C</a:t>
          </a:r>
        </a:p>
      </dsp:txBody>
      <dsp:txXfrm>
        <a:off x="6528244" y="1511"/>
        <a:ext cx="1939207" cy="1163524"/>
      </dsp:txXfrm>
    </dsp:sp>
    <dsp:sp modelId="{A2AE6D05-4F1F-714C-BFEA-6E248EF141A3}">
      <dsp:nvSpPr>
        <dsp:cNvPr id="0" name=""/>
        <dsp:cNvSpPr/>
      </dsp:nvSpPr>
      <dsp:spPr>
        <a:xfrm>
          <a:off x="128860" y="1358956"/>
          <a:ext cx="1939207" cy="1163524"/>
        </a:xfrm>
        <a:prstGeom prst="rect">
          <a:avLst/>
        </a:prstGeom>
        <a:solidFill>
          <a:schemeClr val="accent5">
            <a:hueOff val="1109003"/>
            <a:satOff val="-22440"/>
            <a:lumOff val="69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Gluten enteropathy</a:t>
          </a:r>
        </a:p>
      </dsp:txBody>
      <dsp:txXfrm>
        <a:off x="128860" y="1358956"/>
        <a:ext cx="1939207" cy="1163524"/>
      </dsp:txXfrm>
    </dsp:sp>
    <dsp:sp modelId="{E22ABD70-3A29-7F44-B747-0B46C183ECCF}">
      <dsp:nvSpPr>
        <dsp:cNvPr id="0" name=""/>
        <dsp:cNvSpPr/>
      </dsp:nvSpPr>
      <dsp:spPr>
        <a:xfrm>
          <a:off x="2261988" y="1358956"/>
          <a:ext cx="1939207" cy="1163524"/>
        </a:xfrm>
        <a:prstGeom prst="rect">
          <a:avLst/>
        </a:prstGeom>
        <a:solidFill>
          <a:schemeClr val="accent5">
            <a:hueOff val="1386253"/>
            <a:satOff val="-28049"/>
            <a:lumOff val="8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Psychiatric disorders-anxiety, depression</a:t>
          </a:r>
        </a:p>
      </dsp:txBody>
      <dsp:txXfrm>
        <a:off x="2261988" y="1358956"/>
        <a:ext cx="1939207" cy="1163524"/>
      </dsp:txXfrm>
    </dsp:sp>
    <dsp:sp modelId="{BD0F406E-3485-6644-AF5D-63373D3F7355}">
      <dsp:nvSpPr>
        <dsp:cNvPr id="0" name=""/>
        <dsp:cNvSpPr/>
      </dsp:nvSpPr>
      <dsp:spPr>
        <a:xfrm>
          <a:off x="4395116" y="1358956"/>
          <a:ext cx="1939207" cy="1163524"/>
        </a:xfrm>
        <a:prstGeom prst="rect">
          <a:avLst/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Sleep disorders</a:t>
          </a:r>
        </a:p>
      </dsp:txBody>
      <dsp:txXfrm>
        <a:off x="4395116" y="1358956"/>
        <a:ext cx="1939207" cy="1163524"/>
      </dsp:txXfrm>
    </dsp:sp>
    <dsp:sp modelId="{8BCE4490-A331-8843-B7D6-C702CECF900F}">
      <dsp:nvSpPr>
        <dsp:cNvPr id="0" name=""/>
        <dsp:cNvSpPr/>
      </dsp:nvSpPr>
      <dsp:spPr>
        <a:xfrm>
          <a:off x="6528244" y="1358956"/>
          <a:ext cx="1939207" cy="1163524"/>
        </a:xfrm>
        <a:prstGeom prst="rect">
          <a:avLst/>
        </a:prstGeom>
        <a:solidFill>
          <a:schemeClr val="accent5">
            <a:hueOff val="1940755"/>
            <a:satOff val="-39269"/>
            <a:lumOff val="122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Emotional stress</a:t>
          </a:r>
        </a:p>
      </dsp:txBody>
      <dsp:txXfrm>
        <a:off x="6528244" y="1358956"/>
        <a:ext cx="1939207" cy="1163524"/>
      </dsp:txXfrm>
    </dsp:sp>
    <dsp:sp modelId="{B76856A1-9982-2E4E-BC07-E04427CD39C7}">
      <dsp:nvSpPr>
        <dsp:cNvPr id="0" name=""/>
        <dsp:cNvSpPr/>
      </dsp:nvSpPr>
      <dsp:spPr>
        <a:xfrm>
          <a:off x="2261988" y="2716401"/>
          <a:ext cx="1939207" cy="1163524"/>
        </a:xfrm>
        <a:prstGeom prst="rect">
          <a:avLst/>
        </a:prstGeom>
        <a:solidFill>
          <a:schemeClr val="accent5">
            <a:hueOff val="2218005"/>
            <a:satOff val="-44879"/>
            <a:lumOff val="13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HIV infection</a:t>
          </a:r>
        </a:p>
      </dsp:txBody>
      <dsp:txXfrm>
        <a:off x="2261988" y="2716401"/>
        <a:ext cx="1939207" cy="1163524"/>
      </dsp:txXfrm>
    </dsp:sp>
    <dsp:sp modelId="{60DA82F6-019E-7A4A-8373-7524CEF0A9D3}">
      <dsp:nvSpPr>
        <dsp:cNvPr id="0" name=""/>
        <dsp:cNvSpPr/>
      </dsp:nvSpPr>
      <dsp:spPr>
        <a:xfrm>
          <a:off x="4395116" y="2716401"/>
          <a:ext cx="1939207" cy="1163524"/>
        </a:xfrm>
        <a:prstGeom prst="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Connective tissue disease</a:t>
          </a:r>
        </a:p>
      </dsp:txBody>
      <dsp:txXfrm>
        <a:off x="4395116" y="2716401"/>
        <a:ext cx="1939207" cy="1163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3E8C1-6891-0941-BA06-F043C932145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8314E-0EC5-F843-B666-0F43487CED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7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Blocks IL-4 and IL-13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314E-0EC5-F843-B666-0F43487CED3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28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Nerve growth factor and its receptor increased in the papillary dermis</a:t>
            </a:r>
          </a:p>
          <a:p>
            <a:r>
              <a:rPr lang="en-US" dirty="0"/>
              <a:t>Increased release of substance P and calcintonin related peptide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314E-0EC5-F843-B666-0F43487CED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9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Burning stinging dysesthesia recalcitrant to traditional therapy </a:t>
            </a:r>
          </a:p>
          <a:p>
            <a:r>
              <a:rPr lang="en-US" dirty="0"/>
              <a:t>Release of substace P and calcintonin gene related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314E-0EC5-F843-B666-0F43487CED3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53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myelinated A delta fibers and unmyelinated C-fibers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314E-0EC5-F843-B666-0F43487CED3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2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Inhibits release of proinflammatory cytokines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314E-0EC5-F843-B666-0F43487CED3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0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2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28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4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5133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76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4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9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21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7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7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6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5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2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6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5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4BAFF-B021-8E48-8671-3D53A08142D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7C948F-2074-7E42-BBB9-99D75212B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8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64A7-34A5-D75E-1F54-5DBE6DE23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Dermatology Updates for the Family Physician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474DD-7620-1189-83BF-0BDD615171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Joyce Farah MS MD FAAD</a:t>
            </a:r>
          </a:p>
          <a:p>
            <a:r>
              <a:rPr lang="en-US" dirty="0"/>
              <a:t>Farah Dermatology and Cosmetics, LLC</a:t>
            </a:r>
          </a:p>
          <a:p>
            <a:r>
              <a:rPr lang="en-US" dirty="0"/>
              <a:t>Associate Professor of Medicine, ENT and Family Medicine</a:t>
            </a:r>
          </a:p>
          <a:p>
            <a:r>
              <a:rPr lang="en-US" dirty="0"/>
              <a:t>Upstate Medical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2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000" dirty="0"/>
              <a:t>ATOPIC DERMATITIS-WHAT IS 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A very pruritic disease</a:t>
            </a:r>
          </a:p>
          <a:p>
            <a:r>
              <a:rPr lang="en-US" sz="2200" dirty="0"/>
              <a:t>Infancy (15-20%)to adulthood (1-3%)</a:t>
            </a:r>
          </a:p>
          <a:p>
            <a:r>
              <a:rPr lang="en-US" sz="2200" dirty="0"/>
              <a:t>Increase of 2-3 fold </a:t>
            </a:r>
          </a:p>
          <a:p>
            <a:r>
              <a:rPr lang="en-US" sz="2200" dirty="0"/>
              <a:t>Often associated with food allergies, allergic rhinitis and asthma</a:t>
            </a:r>
          </a:p>
          <a:p>
            <a:r>
              <a:rPr lang="en-US" sz="2200" dirty="0"/>
              <a:t>Hence the “atopic triad” or the “atopic march”</a:t>
            </a:r>
          </a:p>
        </p:txBody>
      </p:sp>
    </p:spTree>
    <p:extLst>
      <p:ext uri="{BB962C8B-B14F-4D97-AF65-F5344CB8AC3E}">
        <p14:creationId xmlns:p14="http://schemas.microsoft.com/office/powerpoint/2010/main" val="364621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risk	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Clinically apparent infection in 1st 6 months</a:t>
            </a:r>
          </a:p>
          <a:p>
            <a:r>
              <a:rPr lang="en-US" dirty="0"/>
              <a:t>Antibiotic usage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Decreased risk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3 or more siblings</a:t>
            </a:r>
          </a:p>
          <a:p>
            <a:r>
              <a:rPr lang="en-US" dirty="0"/>
              <a:t>Daycare</a:t>
            </a:r>
          </a:p>
          <a:p>
            <a:r>
              <a:rPr lang="en-US" dirty="0"/>
              <a:t>Pet ownership</a:t>
            </a:r>
          </a:p>
          <a:p>
            <a:r>
              <a:rPr lang="en-US" dirty="0"/>
              <a:t>Farm residence</a:t>
            </a:r>
          </a:p>
        </p:txBody>
      </p:sp>
    </p:spTree>
    <p:extLst>
      <p:ext uri="{BB962C8B-B14F-4D97-AF65-F5344CB8AC3E}">
        <p14:creationId xmlns:p14="http://schemas.microsoft.com/office/powerpoint/2010/main" val="18977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0"/>
            <a:ext cx="651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endParaRPr lang="en-US" sz="6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923" r="22923"/>
          <a:stretch>
            <a:fillRect/>
          </a:stretch>
        </p:blipFill>
        <p:spPr>
          <a:xfrm>
            <a:off x="1576156" y="320040"/>
            <a:ext cx="3102184" cy="3895344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3560" r="23560"/>
          <a:stretch>
            <a:fillRect/>
          </a:stretch>
        </p:blipFill>
        <p:spPr>
          <a:xfrm>
            <a:off x="7507094" y="320040"/>
            <a:ext cx="3109219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4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32" y="2657008"/>
            <a:ext cx="2781063" cy="2083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09" y="228600"/>
            <a:ext cx="3189096" cy="1825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8863" y="2215529"/>
            <a:ext cx="2652707" cy="32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US" sz="151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 erythema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2885" y="4557069"/>
            <a:ext cx="2652707" cy="32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US" sz="151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Moderate erythema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4567" y="4869334"/>
            <a:ext cx="2282229" cy="32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US" sz="151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Severe erythema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230" y="2338916"/>
            <a:ext cx="2909916" cy="19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88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29" y="2461342"/>
            <a:ext cx="3308910" cy="229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85" y="228600"/>
            <a:ext cx="2809434" cy="1920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4530" y="530088"/>
            <a:ext cx="1516829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 papular eruption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4530" y="1913437"/>
            <a:ext cx="180208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Moderate papular eruption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7481" y="1214632"/>
            <a:ext cx="1526093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Severe papular eruption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54" y="2149007"/>
            <a:ext cx="2448516" cy="30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07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back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8" y="1898650"/>
            <a:ext cx="4081463" cy="3049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9188" y="4338638"/>
            <a:ext cx="4081463" cy="611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813816">
              <a:spcAft>
                <a:spcPts val="600"/>
              </a:spcAft>
            </a:pPr>
            <a:r>
              <a:rPr lang="en-US" sz="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Mild excoriations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erson with rashes on their arm&#10;&#10;Description automatically generated">
            <a:extLst>
              <a:ext uri="{FF2B5EF4-FFF2-40B4-BE49-F238E27FC236}">
                <a16:creationId xmlns:a16="http://schemas.microsoft.com/office/drawing/2014/main" id="{DB410067-5E3C-CB3A-C57F-0D7E66ED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13" y="1898650"/>
            <a:ext cx="1314450" cy="3049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913" y="4338638"/>
            <a:ext cx="1314450" cy="611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813816">
              <a:spcAft>
                <a:spcPts val="600"/>
              </a:spcAft>
            </a:pPr>
            <a:r>
              <a:rPr lang="en-US" sz="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Severe excoriations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 descr="A close up of a ski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13" y="1898650"/>
            <a:ext cx="4416425" cy="3049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3213" y="4338638"/>
            <a:ext cx="4416425" cy="611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813816">
              <a:spcAft>
                <a:spcPts val="600"/>
              </a:spcAft>
            </a:pPr>
            <a:r>
              <a:rPr lang="en-US" sz="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Moderate excoriations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7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01" y="3085582"/>
            <a:ext cx="3150127" cy="2096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68" y="3763162"/>
            <a:ext cx="2691926" cy="2451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5762" y="904682"/>
            <a:ext cx="2223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 lichenification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8217" y="5536591"/>
            <a:ext cx="353739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Moderate lichenification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1488" y="3212215"/>
            <a:ext cx="28067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Severe lichenification</a:t>
            </a:r>
            <a:endParaRPr lang="en-US" dirty="0"/>
          </a:p>
        </p:txBody>
      </p:sp>
      <p:pic>
        <p:nvPicPr>
          <p:cNvPr id="9" name="Picture 8" descr="A close-up of a skin rash&#10;&#10;Description automatically generated">
            <a:extLst>
              <a:ext uri="{FF2B5EF4-FFF2-40B4-BE49-F238E27FC236}">
                <a16:creationId xmlns:a16="http://schemas.microsoft.com/office/drawing/2014/main" id="{1B62028A-DBBD-C798-E4D1-581AC4BEC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395" y="643468"/>
            <a:ext cx="3115761" cy="23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Close-up of a person's eye&#10;&#10;Description automatically generated">
            <a:extLst>
              <a:ext uri="{FF2B5EF4-FFF2-40B4-BE49-F238E27FC236}">
                <a16:creationId xmlns:a16="http://schemas.microsoft.com/office/drawing/2014/main" id="{7834368B-6F02-EC92-D15B-65D73C4DD2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8817" b="-1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5422900" y="2945606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0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4A1907-E1EA-9C71-D0EA-DC2EBBED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Januse Kinase Inhibitors</a:t>
            </a:r>
          </a:p>
        </p:txBody>
      </p:sp>
      <p:pic>
        <p:nvPicPr>
          <p:cNvPr id="8" name="Content Placeholder 7" descr="Diagram of a type e cytokine receptor&#10;&#10;Description automatically generated">
            <a:extLst>
              <a:ext uri="{FF2B5EF4-FFF2-40B4-BE49-F238E27FC236}">
                <a16:creationId xmlns:a16="http://schemas.microsoft.com/office/drawing/2014/main" id="{CD4DF07B-E981-FC22-1D35-40964A14B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413404"/>
            <a:ext cx="4183062" cy="337580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428655-1FEF-7B0D-2C61-33FD734C93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Four types</a:t>
            </a:r>
          </a:p>
          <a:p>
            <a:r>
              <a:rPr lang="en-US" dirty="0"/>
              <a:t>JAK1 JAK2 JAK3 TYK2</a:t>
            </a:r>
          </a:p>
          <a:p>
            <a:r>
              <a:rPr lang="en-US" dirty="0"/>
              <a:t>Inhibit a variety of pro-inflammatory cytokines</a:t>
            </a:r>
          </a:p>
          <a:p>
            <a:r>
              <a:rPr lang="en-US" dirty="0"/>
              <a:t>Inhibit cytokine production via JAK/STAT pathway</a:t>
            </a:r>
          </a:p>
        </p:txBody>
      </p:sp>
    </p:spTree>
    <p:extLst>
      <p:ext uri="{BB962C8B-B14F-4D97-AF65-F5344CB8AC3E}">
        <p14:creationId xmlns:p14="http://schemas.microsoft.com/office/powerpoint/2010/main" val="146806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ATOPIC DERMATITIS</a:t>
            </a:r>
          </a:p>
        </p:txBody>
      </p:sp>
      <p:pic>
        <p:nvPicPr>
          <p:cNvPr id="7" name="Content Placeholder 6" descr="Close-up of a skin rash&#10;&#10;Description automatically generated">
            <a:extLst>
              <a:ext uri="{FF2B5EF4-FFF2-40B4-BE49-F238E27FC236}">
                <a16:creationId xmlns:a16="http://schemas.microsoft.com/office/drawing/2014/main" id="{7150D021-DADE-C9DC-9A3B-939A664D5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8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7358-F677-9A37-C576-85C72B98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Ruxolitinib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E5DFE-EA00-D168-DE6B-D454D57A5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Janus kinase inhibitor</a:t>
            </a:r>
          </a:p>
          <a:p>
            <a:r>
              <a:rPr lang="en-US" dirty="0"/>
              <a:t>Inhibits JAK1 and JAK2</a:t>
            </a:r>
          </a:p>
          <a:p>
            <a:r>
              <a:rPr lang="en-US" dirty="0"/>
              <a:t>Tyrosine kinase inhibitor</a:t>
            </a:r>
          </a:p>
          <a:p>
            <a:r>
              <a:rPr lang="en-US" dirty="0"/>
              <a:t>Cytokine signaling and hematopoiesis</a:t>
            </a:r>
          </a:p>
          <a:p>
            <a:r>
              <a:rPr lang="en-US" dirty="0"/>
              <a:t>FDA approvals</a:t>
            </a:r>
          </a:p>
          <a:p>
            <a:pPr lvl="1"/>
            <a:r>
              <a:rPr lang="en-US" dirty="0"/>
              <a:t>Myelofibrosis 2011</a:t>
            </a:r>
          </a:p>
          <a:p>
            <a:pPr lvl="1"/>
            <a:r>
              <a:rPr lang="en-US" dirty="0"/>
              <a:t>Polycythemia vera 2014</a:t>
            </a:r>
          </a:p>
          <a:p>
            <a:pPr lvl="1"/>
            <a:r>
              <a:rPr lang="en-US" dirty="0"/>
              <a:t>Refractory GVHD 2019</a:t>
            </a:r>
          </a:p>
          <a:p>
            <a:pPr lvl="1"/>
            <a:r>
              <a:rPr lang="en-US" dirty="0"/>
              <a:t>Atopic dermatitis 2021 (topical)</a:t>
            </a:r>
          </a:p>
          <a:p>
            <a:pPr lvl="1"/>
            <a:r>
              <a:rPr lang="en-US" dirty="0"/>
              <a:t>Vitiligo 2022 (Topical)</a:t>
            </a:r>
          </a:p>
        </p:txBody>
      </p:sp>
    </p:spTree>
    <p:extLst>
      <p:ext uri="{BB962C8B-B14F-4D97-AF65-F5344CB8AC3E}">
        <p14:creationId xmlns:p14="http://schemas.microsoft.com/office/powerpoint/2010/main" val="2902109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8439-F1F4-0CEF-ECE8-8FEE286E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dirty="0"/>
              <a:t>Ruxolitinib Cream (Opzelura)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1A5ED-157D-F62B-C382-626F95B8F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200" dirty="0"/>
              <a:t>Janus kinase inhibitor</a:t>
            </a:r>
          </a:p>
          <a:p>
            <a:r>
              <a:rPr lang="en-US" sz="2200" dirty="0"/>
              <a:t>BID application-20% BSA</a:t>
            </a:r>
          </a:p>
          <a:p>
            <a:r>
              <a:rPr lang="en-US" sz="2200" dirty="0"/>
              <a:t>12 years old and above</a:t>
            </a:r>
          </a:p>
          <a:p>
            <a:r>
              <a:rPr lang="en-US" sz="2200" dirty="0"/>
              <a:t>No contraindications for use in label</a:t>
            </a:r>
          </a:p>
          <a:p>
            <a:r>
              <a:rPr lang="en-US" sz="2200" dirty="0"/>
              <a:t>Application to 20% BSA</a:t>
            </a:r>
          </a:p>
          <a:p>
            <a:r>
              <a:rPr lang="en-US" sz="2200" dirty="0"/>
              <a:t>1-10% folliculitis, application site irritation</a:t>
            </a:r>
          </a:p>
          <a:p>
            <a:r>
              <a:rPr lang="en-US" sz="2200" dirty="0"/>
              <a:t>Cost per gram 40.9 (60 gm $2,454)</a:t>
            </a:r>
          </a:p>
          <a:p>
            <a:endParaRPr lang="en-US" sz="2200" dirty="0"/>
          </a:p>
        </p:txBody>
      </p:sp>
      <p:pic>
        <p:nvPicPr>
          <p:cNvPr id="6" name="Content Placeholder 5" descr="A close-up of a cream tube&#10;&#10;Description automatically generated">
            <a:extLst>
              <a:ext uri="{FF2B5EF4-FFF2-40B4-BE49-F238E27FC236}">
                <a16:creationId xmlns:a16="http://schemas.microsoft.com/office/drawing/2014/main" id="{C04A5826-CFA4-795E-37EB-AF4D17421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02"/>
          <a:stretch/>
        </p:blipFill>
        <p:spPr>
          <a:xfrm>
            <a:off x="5311702" y="1188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677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E92F-4C10-5133-6D78-7A738AE4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Upadacitinib (Rinvoq)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13649-20CA-3567-C1CD-18F0317F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12 years and above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JAK 1 recptor inhibitor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15 mg or 30 mg daily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Cost: $257.25/$7,717.5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Relief of pruritis-rapid onset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Zoster vaccine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Monitoring parameters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CBC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TB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CMP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Hepatitis panel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Lipids-at 3 months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6" name="Picture 5" descr="A white bottle with black lid&#10;&#10;Description automatically generated">
            <a:extLst>
              <a:ext uri="{FF2B5EF4-FFF2-40B4-BE49-F238E27FC236}">
                <a16:creationId xmlns:a16="http://schemas.microsoft.com/office/drawing/2014/main" id="{9926212F-9274-59F8-A855-B21240C81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1" b="-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BD67-61C5-28BA-29C0-532F056D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Most Common Side Effects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0BC798-04B3-0B09-91C1-F4F2ADC90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025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800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4E3A-2F0A-E4DD-3B0F-C19822BD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Boxed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10057-39F8-2D8C-F422-E6B08A65E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Serious infections</a:t>
            </a:r>
          </a:p>
          <a:p>
            <a:r>
              <a:rPr lang="en-US" sz="2000" dirty="0"/>
              <a:t>Malignancy</a:t>
            </a:r>
          </a:p>
          <a:p>
            <a:r>
              <a:rPr lang="en-US" sz="2000" dirty="0"/>
              <a:t>Cardiovascular events</a:t>
            </a:r>
          </a:p>
          <a:p>
            <a:r>
              <a:rPr lang="en-US" sz="2000" dirty="0"/>
              <a:t>Thromboembolic events</a:t>
            </a:r>
          </a:p>
        </p:txBody>
      </p:sp>
      <p:pic>
        <p:nvPicPr>
          <p:cNvPr id="5" name="Picture 4" descr="A yellow diamond shaped sign&#10;&#10;Description automatically generated">
            <a:extLst>
              <a:ext uri="{FF2B5EF4-FFF2-40B4-BE49-F238E27FC236}">
                <a16:creationId xmlns:a16="http://schemas.microsoft.com/office/drawing/2014/main" id="{43AF21B8-8C89-4154-931C-97C73A65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" r="715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321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D39C-1555-FB1F-634E-0BD433D8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Dupilumab (Dupixent)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30D9-636E-9A2D-C883-068E34CDD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Monoclonal antibody to IL-4 receptor</a:t>
            </a:r>
          </a:p>
          <a:p>
            <a:r>
              <a:rPr lang="en-US" sz="2000" dirty="0"/>
              <a:t>Approved for 6 months and above June 2022</a:t>
            </a:r>
          </a:p>
          <a:p>
            <a:r>
              <a:rPr lang="en-US" sz="2000" dirty="0"/>
              <a:t>Cost $1,140-2000</a:t>
            </a:r>
          </a:p>
          <a:p>
            <a:r>
              <a:rPr lang="en-US" sz="2000" dirty="0"/>
              <a:t>Dosing</a:t>
            </a:r>
          </a:p>
          <a:p>
            <a:pPr lvl="1"/>
            <a:r>
              <a:rPr lang="en-US" sz="2000" dirty="0"/>
              <a:t>Infants 6 months-&lt; 6 years</a:t>
            </a:r>
          </a:p>
          <a:p>
            <a:pPr lvl="2"/>
            <a:r>
              <a:rPr lang="en-US" dirty="0"/>
              <a:t>5 to &lt;15 kg: SUBQ 200 mg every 4 weeks</a:t>
            </a:r>
          </a:p>
          <a:p>
            <a:pPr lvl="2"/>
            <a:r>
              <a:rPr lang="en-US" dirty="0"/>
              <a:t>15 to &lt;30 kg: SUBQ 300 mg every 4 weeks</a:t>
            </a:r>
          </a:p>
          <a:p>
            <a:pPr lvl="1"/>
            <a:r>
              <a:rPr lang="en-US" sz="2000" dirty="0"/>
              <a:t>Children 6 y.o. to 17 y.o.</a:t>
            </a:r>
          </a:p>
          <a:p>
            <a:pPr lvl="2"/>
            <a:r>
              <a:rPr lang="en-US" dirty="0"/>
              <a:t>15 to&lt;30 kg: SUBQ 600 mg than 300 mg every 4 weeks</a:t>
            </a:r>
          </a:p>
          <a:p>
            <a:pPr lvl="2"/>
            <a:r>
              <a:rPr lang="en-US" dirty="0"/>
              <a:t>30 to&lt; 60 kg: SUBQ 400 mg than 200 mg every 2 weeks</a:t>
            </a:r>
          </a:p>
          <a:p>
            <a:pPr lvl="2"/>
            <a:r>
              <a:rPr lang="en-US" dirty="0"/>
              <a:t>&gt;60 kg: SUBQ 600 mg than 300 mg every 2 weeks</a:t>
            </a:r>
          </a:p>
          <a:p>
            <a:pPr lvl="1"/>
            <a:r>
              <a:rPr lang="en-US" sz="2000" dirty="0"/>
              <a:t>&gt; 18 y.o.</a:t>
            </a:r>
          </a:p>
          <a:p>
            <a:pPr lvl="2"/>
            <a:r>
              <a:rPr lang="en-US" dirty="0"/>
              <a:t>SUBQ 600 mg followed by 300 mg every 2 weeks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0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BD2F-0946-7FD5-AEC7-A9A9C664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400" dirty="0"/>
              <a:t>Tralokinumab (Adbry)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723B-002D-CE09-1B12-B710E187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fontScale="92500"/>
          </a:bodyPr>
          <a:lstStyle/>
          <a:p>
            <a:r>
              <a:rPr lang="en-US" sz="2200" dirty="0"/>
              <a:t>Monoclonal antibody-IL-13 antagonist</a:t>
            </a:r>
          </a:p>
          <a:p>
            <a:r>
              <a:rPr lang="en-US" sz="2200" dirty="0"/>
              <a:t>Approved for 12 years old and above December 2021</a:t>
            </a:r>
          </a:p>
          <a:p>
            <a:r>
              <a:rPr lang="en-US" sz="2200" dirty="0"/>
              <a:t>Dosing</a:t>
            </a:r>
          </a:p>
          <a:p>
            <a:pPr lvl="1"/>
            <a:r>
              <a:rPr lang="en-US" sz="2200" dirty="0"/>
              <a:t>Adults</a:t>
            </a:r>
          </a:p>
          <a:p>
            <a:pPr lvl="2"/>
            <a:r>
              <a:rPr lang="en-US" sz="2200" dirty="0"/>
              <a:t>SUBQ: 600 mg then 300 mg every 2 weeks</a:t>
            </a:r>
          </a:p>
          <a:p>
            <a:pPr lvl="1"/>
            <a:r>
              <a:rPr lang="en-US" sz="2200" dirty="0"/>
              <a:t>Adolescents &gt;18 years old</a:t>
            </a:r>
          </a:p>
          <a:p>
            <a:pPr lvl="2"/>
            <a:r>
              <a:rPr lang="en-US" sz="2200" dirty="0"/>
              <a:t>SUBQ: 600 mg then 300 mg every 2 weeks</a:t>
            </a:r>
          </a:p>
          <a:p>
            <a:pPr lvl="1"/>
            <a:r>
              <a:rPr lang="en-US" sz="2200" dirty="0"/>
              <a:t>Children 12 years old to &lt;18 years</a:t>
            </a:r>
          </a:p>
          <a:p>
            <a:pPr lvl="2"/>
            <a:r>
              <a:rPr lang="en-US" sz="2200" dirty="0"/>
              <a:t>SUBQ: 300 mg then 150 mg every 2 weeks</a:t>
            </a:r>
          </a:p>
          <a:p>
            <a:r>
              <a:rPr lang="en-US" sz="2200" dirty="0"/>
              <a:t>After 16 weeks-dose reduction</a:t>
            </a:r>
          </a:p>
          <a:p>
            <a:r>
              <a:rPr lang="en-US" sz="2200" dirty="0"/>
              <a:t>Cost $1,151 per 150 mg/ml</a:t>
            </a:r>
          </a:p>
        </p:txBody>
      </p:sp>
    </p:spTree>
    <p:extLst>
      <p:ext uri="{BB962C8B-B14F-4D97-AF65-F5344CB8AC3E}">
        <p14:creationId xmlns:p14="http://schemas.microsoft.com/office/powerpoint/2010/main" val="254573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A9C7-8DE4-74C1-1E2F-10B47C62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Prurigo Nodularis</a:t>
            </a:r>
          </a:p>
        </p:txBody>
      </p:sp>
      <p:pic>
        <p:nvPicPr>
          <p:cNvPr id="11" name="Content Placeholder 10" descr="Close-up of several skin diseases&#10;&#10;Description automatically generated">
            <a:extLst>
              <a:ext uri="{FF2B5EF4-FFF2-40B4-BE49-F238E27FC236}">
                <a16:creationId xmlns:a16="http://schemas.microsoft.com/office/drawing/2014/main" id="{3E3DD152-7AD8-327D-52C5-98D864D8D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785813"/>
            <a:ext cx="5935663" cy="4168775"/>
          </a:xfrm>
        </p:spPr>
      </p:pic>
      <p:pic>
        <p:nvPicPr>
          <p:cNvPr id="7" name="Picture 6" descr="A close-up of a person's arm&#10;&#10;Description automatically generated">
            <a:extLst>
              <a:ext uri="{FF2B5EF4-FFF2-40B4-BE49-F238E27FC236}">
                <a16:creationId xmlns:a16="http://schemas.microsoft.com/office/drawing/2014/main" id="{E0179805-AFF1-9953-D3C6-4E23A5DA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0" r="-1" b="-1"/>
          <a:stretch/>
        </p:blipFill>
        <p:spPr>
          <a:xfrm>
            <a:off x="6653213" y="785813"/>
            <a:ext cx="4894263" cy="4168775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603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E9D8-B20D-B19C-AD87-9DFEDEDA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Prurigo Nodularis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45261-536D-3D02-DAF4-5B57B928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Chronic</a:t>
            </a:r>
          </a:p>
          <a:p>
            <a:r>
              <a:rPr lang="en-US" sz="2000" dirty="0"/>
              <a:t>Symmetrically disturbed nodules</a:t>
            </a:r>
          </a:p>
          <a:p>
            <a:r>
              <a:rPr lang="en-US" sz="2000" dirty="0"/>
              <a:t>Associated with history of atopy</a:t>
            </a:r>
          </a:p>
          <a:p>
            <a:r>
              <a:rPr lang="en-US" sz="2000" dirty="0"/>
              <a:t>Systemic, neurologic and psychiatric associations</a:t>
            </a:r>
          </a:p>
        </p:txBody>
      </p:sp>
      <p:pic>
        <p:nvPicPr>
          <p:cNvPr id="5" name="Picture 4" descr="A person with rashes on their arm&#10;&#10;Description automatically generated">
            <a:extLst>
              <a:ext uri="{FF2B5EF4-FFF2-40B4-BE49-F238E27FC236}">
                <a16:creationId xmlns:a16="http://schemas.microsoft.com/office/drawing/2014/main" id="{4339BB08-EFFC-00C2-32B4-5A912BCF2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8" r="2193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2254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29F-D6A4-4D20-9937-56A30624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000" dirty="0"/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A930-E53E-24BF-B4B1-A98E9DC6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Increased number of nerve fibers in the papillary dermis</a:t>
            </a:r>
          </a:p>
          <a:p>
            <a:r>
              <a:rPr lang="en-US" sz="2200" dirty="0"/>
              <a:t>Cutaneous small nerve neuropathy</a:t>
            </a:r>
          </a:p>
          <a:p>
            <a:r>
              <a:rPr lang="en-US" sz="2200" dirty="0"/>
              <a:t>Th2 cytokines (IL-4, IL-5 and IL-13), increased IL-31 (pruritogenic)</a:t>
            </a:r>
          </a:p>
        </p:txBody>
      </p:sp>
    </p:spTree>
    <p:extLst>
      <p:ext uri="{BB962C8B-B14F-4D97-AF65-F5344CB8AC3E}">
        <p14:creationId xmlns:p14="http://schemas.microsoft.com/office/powerpoint/2010/main" val="384558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43" y="2819400"/>
            <a:ext cx="63500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92" y="0"/>
            <a:ext cx="47498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3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30A6-5D51-D6A2-A136-9F35C91B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erson with a rash on their back&#10;&#10;Description automatically generated">
            <a:extLst>
              <a:ext uri="{FF2B5EF4-FFF2-40B4-BE49-F238E27FC236}">
                <a16:creationId xmlns:a16="http://schemas.microsoft.com/office/drawing/2014/main" id="{D825DD34-A78E-5227-FFDF-457124F73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1888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9" name="Picture 8" descr="A close-up of a person's arm&#10;&#10;Description automatically generated">
            <a:extLst>
              <a:ext uri="{FF2B5EF4-FFF2-40B4-BE49-F238E27FC236}">
                <a16:creationId xmlns:a16="http://schemas.microsoft.com/office/drawing/2014/main" id="{1ADA41DD-8C4B-24FE-D3FD-A8051D546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6" r="9477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7" name="Picture 6" descr="A person with red bumps on their arm&#10;&#10;Description automatically generated">
            <a:extLst>
              <a:ext uri="{FF2B5EF4-FFF2-40B4-BE49-F238E27FC236}">
                <a16:creationId xmlns:a16="http://schemas.microsoft.com/office/drawing/2014/main" id="{F0689D09-3856-93FF-77E5-28F47C85C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2" r="31745" b="2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8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E4CE-9011-7992-3A25-B3D035A3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Associated Conditions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D41486-2DD7-15F8-8A8A-799BF08F9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84749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0735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CDBD-5094-FF41-02CF-982A1105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Dupilumab (Dupixent)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17E3B-0196-12E1-EC8C-EAD61D48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dirty="0"/>
              <a:t>Approved august 2023</a:t>
            </a:r>
          </a:p>
          <a:p>
            <a:r>
              <a:rPr lang="en-US" dirty="0"/>
              <a:t>Interrupts itch-scratch cycle</a:t>
            </a:r>
          </a:p>
          <a:p>
            <a:r>
              <a:rPr lang="en-US" dirty="0"/>
              <a:t>Phase 3 trial of 151 adults with PN</a:t>
            </a:r>
          </a:p>
          <a:p>
            <a:pPr lvl="1"/>
            <a:r>
              <a:rPr lang="en-US" dirty="0"/>
              <a:t>60% achieved a reduction in Worst Itch Numeric Scale at 24 weeks</a:t>
            </a:r>
          </a:p>
          <a:p>
            <a:pPr lvl="1"/>
            <a:r>
              <a:rPr lang="en-US" dirty="0"/>
              <a:t>Second identical trial achieved similar results at 12 weeks</a:t>
            </a:r>
          </a:p>
          <a:p>
            <a:pPr lvl="1"/>
            <a:r>
              <a:rPr lang="en-US" dirty="0"/>
              <a:t>Safety profile is good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lose-up of a box&#10;&#10;Description automatically generated">
            <a:extLst>
              <a:ext uri="{FF2B5EF4-FFF2-40B4-BE49-F238E27FC236}">
                <a16:creationId xmlns:a16="http://schemas.microsoft.com/office/drawing/2014/main" id="{D3DAB140-A61A-C4D3-0C4B-D2600097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" r="1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 descr="A box with a syringe and a container&#10;&#10;Description automatically generated">
            <a:extLst>
              <a:ext uri="{FF2B5EF4-FFF2-40B4-BE49-F238E27FC236}">
                <a16:creationId xmlns:a16="http://schemas.microsoft.com/office/drawing/2014/main" id="{28AA9456-D56E-F722-BB4A-53155CE4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0" r="-3" b="4699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8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692B-2303-F011-A72F-56EF0166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Nemolizumab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46B0-2B90-0129-B3E3-78351966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r>
              <a:rPr lang="en-US" dirty="0"/>
              <a:t>Antagonist of IL-31</a:t>
            </a:r>
          </a:p>
          <a:p>
            <a:r>
              <a:rPr lang="en-US" dirty="0"/>
              <a:t>Phase 3 randomized trial of 274 adults</a:t>
            </a:r>
          </a:p>
          <a:p>
            <a:pPr lvl="1"/>
            <a:r>
              <a:rPr lang="en-US" dirty="0"/>
              <a:t>Improvement in itch and skin at 16 weeks</a:t>
            </a:r>
          </a:p>
          <a:p>
            <a:pPr lvl="1"/>
            <a:r>
              <a:rPr lang="en-US" dirty="0"/>
              <a:t>Exacerbation/new onset atopic dermatitis</a:t>
            </a:r>
          </a:p>
          <a:p>
            <a:pPr lvl="1"/>
            <a:r>
              <a:rPr lang="en-US" dirty="0"/>
              <a:t>Peripheral or facial edema</a:t>
            </a:r>
          </a:p>
        </p:txBody>
      </p:sp>
      <p:pic>
        <p:nvPicPr>
          <p:cNvPr id="5" name="Picture 4" descr="A multicolored molecule structure&#10;&#10;Description automatically generated with medium confidence">
            <a:extLst>
              <a:ext uri="{FF2B5EF4-FFF2-40B4-BE49-F238E27FC236}">
                <a16:creationId xmlns:a16="http://schemas.microsoft.com/office/drawing/2014/main" id="{93A8B47D-1320-EBDD-F6FB-5F638D26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r="5507" b="-2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862A-AE23-7C2B-6DA0-0520EB8518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Rosacea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F197A9-4BC1-F207-3BAC-0B997AD908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What’s new in therapies?</a:t>
            </a:r>
          </a:p>
        </p:txBody>
      </p:sp>
    </p:spTree>
    <p:extLst>
      <p:ext uri="{BB962C8B-B14F-4D97-AF65-F5344CB8AC3E}">
        <p14:creationId xmlns:p14="http://schemas.microsoft.com/office/powerpoint/2010/main" val="3608881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Vertical Title 3">
            <a:extLst>
              <a:ext uri="{FF2B5EF4-FFF2-40B4-BE49-F238E27FC236}">
                <a16:creationId xmlns:a16="http://schemas.microsoft.com/office/drawing/2014/main" id="{736243A0-B91E-E182-C0D5-A645ED317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3467" y="816638"/>
            <a:ext cx="3367359" cy="522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Rosacea</a:t>
            </a:r>
          </a:p>
        </p:txBody>
      </p:sp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080AF450-4DAE-CCFC-F019-62677F279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54295" y="816638"/>
            <a:ext cx="4619706" cy="522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Erythematotelangectatis</a:t>
            </a:r>
          </a:p>
          <a:p>
            <a:r>
              <a:rPr lang="en-US" dirty="0"/>
              <a:t>Papulopustular</a:t>
            </a:r>
          </a:p>
          <a:p>
            <a:r>
              <a:rPr lang="en-US" dirty="0"/>
              <a:t>Phymatous</a:t>
            </a:r>
          </a:p>
          <a:p>
            <a:r>
              <a:rPr lang="en-US" dirty="0"/>
              <a:t>Ocular </a:t>
            </a:r>
          </a:p>
          <a:p>
            <a:r>
              <a:rPr lang="en-US" dirty="0"/>
              <a:t>Neurogenic </a:t>
            </a:r>
          </a:p>
        </p:txBody>
      </p:sp>
    </p:spTree>
    <p:extLst>
      <p:ext uri="{BB962C8B-B14F-4D97-AF65-F5344CB8AC3E}">
        <p14:creationId xmlns:p14="http://schemas.microsoft.com/office/powerpoint/2010/main" val="1983035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E2974B-700A-DBF6-9F1A-2C59B6B9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Rosacea and Systemic Associations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C6401-9EF1-88DE-D1CE-80E49803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Systemic inflammation</a:t>
            </a:r>
          </a:p>
          <a:p>
            <a:r>
              <a:rPr lang="en-US" dirty="0"/>
              <a:t>Cardiovascular risk factors-coronary heart disease and stroke</a:t>
            </a:r>
          </a:p>
          <a:p>
            <a:r>
              <a:rPr lang="en-US" dirty="0"/>
              <a:t>GI-small intestine bacterial overgrowth, dyspepsia, flatulence</a:t>
            </a:r>
          </a:p>
          <a:p>
            <a:r>
              <a:rPr lang="en-US" dirty="0"/>
              <a:t>Neurological-small fiber neuropathy, essential tremor, depression and obsessive-compulsive disorder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80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6977-8DBC-9B9A-6160-8C84ABB5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EPSOLAY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FD6F7E-9970-AA8C-0764-458595EC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700" dirty="0"/>
              <a:t>Microencapsulated 5% benzoyl peroxide</a:t>
            </a:r>
          </a:p>
          <a:p>
            <a:r>
              <a:rPr lang="en-US" sz="1700" dirty="0"/>
              <a:t>Slow release from a silica shell</a:t>
            </a:r>
          </a:p>
          <a:p>
            <a:r>
              <a:rPr lang="en-US" sz="1700" dirty="0"/>
              <a:t>Slow release keeps below irritant threshold </a:t>
            </a:r>
          </a:p>
          <a:p>
            <a:r>
              <a:rPr lang="en-US" sz="1700" dirty="0"/>
              <a:t>12 weeks-40% reduction of lesion for about 70% of patients</a:t>
            </a:r>
          </a:p>
          <a:p>
            <a:r>
              <a:rPr lang="en-US" sz="1700" dirty="0"/>
              <a:t>12 weeks-clear or almost clear in 50%</a:t>
            </a:r>
          </a:p>
          <a:p>
            <a:r>
              <a:rPr lang="en-US" sz="1700" dirty="0"/>
              <a:t>Price per gram $21 (30-gram tube $630)</a:t>
            </a:r>
          </a:p>
          <a:p>
            <a:r>
              <a:rPr lang="en-US" sz="1700" dirty="0"/>
              <a:t>FDA approved April 2022</a:t>
            </a:r>
          </a:p>
        </p:txBody>
      </p:sp>
      <p:pic>
        <p:nvPicPr>
          <p:cNvPr id="6" name="Picture 5" descr="A white bottle next to a box&#10;&#10;Description automatically generated">
            <a:extLst>
              <a:ext uri="{FF2B5EF4-FFF2-40B4-BE49-F238E27FC236}">
                <a16:creationId xmlns:a16="http://schemas.microsoft.com/office/drawing/2014/main" id="{4D317A0C-F004-D271-536A-DFFA2B3F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99393"/>
            <a:ext cx="6903720" cy="50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B936-C8AD-18C9-6DA9-C012EBEA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Brimonidine (Mirvaso)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E267-6037-8F80-88BE-8D7BA98D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/>
          </a:bodyPr>
          <a:lstStyle/>
          <a:p>
            <a:r>
              <a:rPr lang="en-US" dirty="0"/>
              <a:t>Alpha2-andrenergic agonist</a:t>
            </a:r>
          </a:p>
          <a:p>
            <a:r>
              <a:rPr lang="en-US" dirty="0"/>
              <a:t>For persistent erythema</a:t>
            </a:r>
          </a:p>
          <a:p>
            <a:r>
              <a:rPr lang="en-US" dirty="0"/>
              <a:t>Daily use</a:t>
            </a:r>
          </a:p>
          <a:p>
            <a:r>
              <a:rPr lang="en-US" dirty="0"/>
              <a:t>Price per gram $25.50 (30-gram tube $765)</a:t>
            </a:r>
          </a:p>
        </p:txBody>
      </p:sp>
      <p:pic>
        <p:nvPicPr>
          <p:cNvPr id="6" name="Picture 5" descr="A box of gel with a white label&#10;&#10;Description automatically generated">
            <a:extLst>
              <a:ext uri="{FF2B5EF4-FFF2-40B4-BE49-F238E27FC236}">
                <a16:creationId xmlns:a16="http://schemas.microsoft.com/office/drawing/2014/main" id="{8EB75037-489F-D49A-E6DA-1BA22FE6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14" y="891686"/>
            <a:ext cx="5062993" cy="50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50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8885-3EC7-0E90-C0BC-965E2BCD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dirty="0"/>
              <a:t>Sarecycline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7C19-6012-F433-87A8-3F858763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 lnSpcReduction="10000"/>
          </a:bodyPr>
          <a:lstStyle/>
          <a:p>
            <a:r>
              <a:rPr lang="en-US" sz="1400" dirty="0"/>
              <a:t>Approved for acne</a:t>
            </a:r>
          </a:p>
          <a:p>
            <a:r>
              <a:rPr lang="en-US" sz="1400" dirty="0"/>
              <a:t>Excellent anti-inflammatory</a:t>
            </a:r>
          </a:p>
          <a:p>
            <a:r>
              <a:rPr lang="en-US" sz="1400" dirty="0"/>
              <a:t>Very low nausea</a:t>
            </a:r>
          </a:p>
          <a:p>
            <a:r>
              <a:rPr lang="en-US" sz="1400" dirty="0"/>
              <a:t>Does not cross blood brain barrier</a:t>
            </a:r>
          </a:p>
          <a:p>
            <a:r>
              <a:rPr lang="en-US" sz="1400" dirty="0"/>
              <a:t>Weight based dosing</a:t>
            </a:r>
          </a:p>
          <a:p>
            <a:r>
              <a:rPr lang="en-US" sz="1400" dirty="0"/>
              <a:t>Cost-approximately $42 per tablet ($1,260/30 days)</a:t>
            </a:r>
          </a:p>
        </p:txBody>
      </p:sp>
      <p:pic>
        <p:nvPicPr>
          <p:cNvPr id="9" name="Picture 8" descr="A group of white bottles with blue and purple labels&#10;&#10;Description automatically generated">
            <a:extLst>
              <a:ext uri="{FF2B5EF4-FFF2-40B4-BE49-F238E27FC236}">
                <a16:creationId xmlns:a16="http://schemas.microsoft.com/office/drawing/2014/main" id="{C72158AD-061B-5370-1757-891AEA9B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" r="3" b="3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" name="Picture 6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A94F6BA8-CFCE-3F68-6B89-E75D458C5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2" r="633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Atopic Dermatitis</a:t>
            </a:r>
          </a:p>
        </p:txBody>
      </p:sp>
      <p:pic>
        <p:nvPicPr>
          <p:cNvPr id="7" name="Content Placeholder 6" descr="Close-up of a skin with red spots&#10;&#10;Description automatically generated">
            <a:extLst>
              <a:ext uri="{FF2B5EF4-FFF2-40B4-BE49-F238E27FC236}">
                <a16:creationId xmlns:a16="http://schemas.microsoft.com/office/drawing/2014/main" id="{66A993BA-ED57-6A89-D3E2-18F2B1281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" r="11551" b="1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pic>
        <p:nvPicPr>
          <p:cNvPr id="11" name="Picture 10" descr="Close-up of a person's feet with red rashes&#10;&#10;Description automatically generated">
            <a:extLst>
              <a:ext uri="{FF2B5EF4-FFF2-40B4-BE49-F238E27FC236}">
                <a16:creationId xmlns:a16="http://schemas.microsoft.com/office/drawing/2014/main" id="{E05816CB-A7E1-984F-92AC-E976635ED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10" b="-1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04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11CA-C004-10C1-11D9-2AC978F0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Lotilaner (Xdemvy)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C21CF-101F-E491-97B0-724E5CFD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/>
              <a:t>Demodex blepharitis</a:t>
            </a:r>
          </a:p>
          <a:p>
            <a:r>
              <a:rPr lang="en-US" sz="2000" dirty="0"/>
              <a:t>BID for 6 weeks</a:t>
            </a:r>
          </a:p>
          <a:p>
            <a:r>
              <a:rPr lang="en-US" sz="2000" dirty="0"/>
              <a:t>Burning and stinging of eye</a:t>
            </a:r>
          </a:p>
          <a:p>
            <a:r>
              <a:rPr lang="en-US" sz="2000" dirty="0"/>
              <a:t>No contraindications or warnings listed </a:t>
            </a:r>
          </a:p>
          <a:p>
            <a:r>
              <a:rPr lang="en-US" sz="2000" dirty="0"/>
              <a:t>Cost 0.25% per mL: $222 (1.5 mL $333  and 10mL $2,220)</a:t>
            </a:r>
          </a:p>
        </p:txBody>
      </p:sp>
      <p:pic>
        <p:nvPicPr>
          <p:cNvPr id="7" name="Picture 6" descr="A close-up of a microscopic creature&#10;&#10;Description automatically generated">
            <a:extLst>
              <a:ext uri="{FF2B5EF4-FFF2-40B4-BE49-F238E27FC236}">
                <a16:creationId xmlns:a16="http://schemas.microsoft.com/office/drawing/2014/main" id="{F3E20AEC-F7A7-6D08-26D7-442789999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9" r="-1" b="1116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9" name="Picture 8" descr="Close-up of a person's eye with a needle&#10;&#10;Description automatically generated">
            <a:extLst>
              <a:ext uri="{FF2B5EF4-FFF2-40B4-BE49-F238E27FC236}">
                <a16:creationId xmlns:a16="http://schemas.microsoft.com/office/drawing/2014/main" id="{EBCB1B22-1FB3-1B39-984A-4D383139A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6" b="2289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8480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0AA0-7D0C-8DD8-3223-67241969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Minocycline foam (Amzeeq; Zilxi)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D023-4B2A-1771-B3B7-3E8EC163D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Amzeeq 4% foam (acne)</a:t>
            </a:r>
          </a:p>
          <a:p>
            <a:pPr lvl="1"/>
            <a:r>
              <a:rPr lang="en-US" sz="2200" dirty="0"/>
              <a:t>Approved 2019 for children 9 and above</a:t>
            </a:r>
          </a:p>
          <a:p>
            <a:r>
              <a:rPr lang="en-US" sz="2200" dirty="0"/>
              <a:t>Zilxi 1.5 % foam (rosacea)</a:t>
            </a:r>
          </a:p>
          <a:p>
            <a:pPr lvl="1"/>
            <a:r>
              <a:rPr lang="en-US" sz="2200" dirty="0"/>
              <a:t>Approved 2020 for adults 18 and above</a:t>
            </a:r>
          </a:p>
          <a:p>
            <a:r>
              <a:rPr lang="en-US" sz="2200" dirty="0"/>
              <a:t>Daily application</a:t>
            </a:r>
          </a:p>
          <a:p>
            <a:r>
              <a:rPr lang="en-US" sz="2200" dirty="0"/>
              <a:t>Cost</a:t>
            </a:r>
          </a:p>
          <a:p>
            <a:pPr lvl="1"/>
            <a:r>
              <a:rPr lang="en-US" sz="2200" dirty="0"/>
              <a:t>4% per gram $19.4 (30 grams $582)</a:t>
            </a:r>
          </a:p>
          <a:p>
            <a:pPr lvl="1"/>
            <a:r>
              <a:rPr lang="en-US" sz="2200" dirty="0"/>
              <a:t>1.5% per gram $19.4</a:t>
            </a:r>
          </a:p>
          <a:p>
            <a:pPr lvl="1"/>
            <a:endParaRPr lang="en-US" sz="2200" dirty="0"/>
          </a:p>
        </p:txBody>
      </p:sp>
      <p:pic>
        <p:nvPicPr>
          <p:cNvPr id="7" name="Picture 6" descr="A close-up of a can of foam&#10;&#10;Description automatically generated">
            <a:extLst>
              <a:ext uri="{FF2B5EF4-FFF2-40B4-BE49-F238E27FC236}">
                <a16:creationId xmlns:a16="http://schemas.microsoft.com/office/drawing/2014/main" id="{F71A7740-F5AE-754A-513F-602F9EB8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05" y="329183"/>
            <a:ext cx="1612085" cy="34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BA1C-B718-5B63-209C-82B9FD41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955" y="4079193"/>
            <a:ext cx="2901697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8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99A728-3775-BA25-7F26-D05630EE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 dirty="0"/>
              <a:t>Psoriasis	</a:t>
            </a: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E6238A3C-60CD-D60A-60BD-90EB93270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 fontScale="62500" lnSpcReduction="20000"/>
          </a:bodyPr>
          <a:lstStyle/>
          <a:p>
            <a:r>
              <a:rPr lang="en-US" sz="1800" dirty="0"/>
              <a:t>Based on body surface area, topical usually not enough</a:t>
            </a:r>
          </a:p>
          <a:p>
            <a:r>
              <a:rPr lang="en-US" dirty="0"/>
              <a:t>TNF alpha inhibitors</a:t>
            </a:r>
          </a:p>
          <a:p>
            <a:r>
              <a:rPr lang="en-US" sz="1800" dirty="0"/>
              <a:t>IL-12/23 and IL-23 inhibitors</a:t>
            </a:r>
          </a:p>
          <a:p>
            <a:r>
              <a:rPr lang="en-US" dirty="0"/>
              <a:t>IL-17 inhibitors</a:t>
            </a:r>
          </a:p>
          <a:p>
            <a:r>
              <a:rPr lang="en-US" sz="1800" dirty="0"/>
              <a:t>Phosphodieterase 4 inhibitor</a:t>
            </a:r>
          </a:p>
          <a:p>
            <a:r>
              <a:rPr lang="en-US" sz="1800" dirty="0"/>
              <a:t>Oral high dose retinoid derivatives</a:t>
            </a:r>
          </a:p>
        </p:txBody>
      </p:sp>
      <p:pic>
        <p:nvPicPr>
          <p:cNvPr id="7" name="Content Placeholder 6" descr="A person's chest with red spots&#10;&#10;Description automatically generated">
            <a:extLst>
              <a:ext uri="{FF2B5EF4-FFF2-40B4-BE49-F238E27FC236}">
                <a16:creationId xmlns:a16="http://schemas.microsoft.com/office/drawing/2014/main" id="{791915D0-DE5B-0CCF-1DFC-F96E53806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9" r="12740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1" name="Picture 10" descr="A close-up of a person's neck&#10;&#10;Description automatically generated">
            <a:extLst>
              <a:ext uri="{FF2B5EF4-FFF2-40B4-BE49-F238E27FC236}">
                <a16:creationId xmlns:a16="http://schemas.microsoft.com/office/drawing/2014/main" id="{3994B8C5-50C7-CE76-F3B9-F293789BC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8" r="7150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9" name="Picture 8" descr="A close-up of a skin disease&#10;&#10;Description automatically generated">
            <a:extLst>
              <a:ext uri="{FF2B5EF4-FFF2-40B4-BE49-F238E27FC236}">
                <a16:creationId xmlns:a16="http://schemas.microsoft.com/office/drawing/2014/main" id="{9884EC9A-64CB-680D-20B2-A83F69220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0" r="19408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DC912C-8A8D-BA17-75FE-A9624A92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Tapinarof 1% cream (Vtama)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988B4-3268-D684-BFC3-2F0FB33691B8}"/>
              </a:ext>
            </a:extLst>
          </p:cNvPr>
          <p:cNvSpPr>
            <a:spLocks/>
          </p:cNvSpPr>
          <p:nvPr/>
        </p:nvSpPr>
        <p:spPr>
          <a:xfrm>
            <a:off x="5089970" y="2160589"/>
            <a:ext cx="4184034" cy="388077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9AE2-0CA9-E3E2-2C1C-5FE1042BDA50}"/>
              </a:ext>
            </a:extLst>
          </p:cNvPr>
          <p:cNvSpPr>
            <a:spLocks/>
          </p:cNvSpPr>
          <p:nvPr/>
        </p:nvSpPr>
        <p:spPr>
          <a:xfrm>
            <a:off x="677863" y="2591508"/>
            <a:ext cx="3255562" cy="301959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to class II steroids</a:t>
            </a:r>
          </a:p>
          <a:p>
            <a:pPr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Aryl hydrocarbon receptor agonist</a:t>
            </a:r>
          </a:p>
          <a:p>
            <a:pPr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PSOARING 1 and 2 trials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-30-45% clear or almost clear at 12 weeks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-By week 4 see dramatic improvement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-Remissions sustained up to 115 days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-Folliculitis 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-Very well tolerated</a:t>
            </a: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52044" lvl="1" defTabSz="352044">
              <a:lnSpc>
                <a:spcPct val="90000"/>
              </a:lnSpc>
              <a:spcAft>
                <a:spcPts val="600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Cost: $1200-1500/tube</a:t>
            </a:r>
            <a:endParaRPr lang="en-US" sz="1500" dirty="0"/>
          </a:p>
        </p:txBody>
      </p:sp>
      <p:pic>
        <p:nvPicPr>
          <p:cNvPr id="5" name="Picture 4" descr="A white tube with purple and orange text&#10;&#10;Description automatically generated">
            <a:extLst>
              <a:ext uri="{FF2B5EF4-FFF2-40B4-BE49-F238E27FC236}">
                <a16:creationId xmlns:a16="http://schemas.microsoft.com/office/drawing/2014/main" id="{639DFF54-4466-2E79-AD40-EE089A09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770" y="2816417"/>
            <a:ext cx="2813405" cy="15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66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94A61-43B6-13B4-DE04-CDC1C45A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Roflumilast (Zoryvae) </a:t>
            </a:r>
          </a:p>
        </p:txBody>
      </p:sp>
      <p:pic>
        <p:nvPicPr>
          <p:cNvPr id="5" name="Picture 4" descr="A white tube with blue and yellow text&#10;&#10;Description automatically generated">
            <a:extLst>
              <a:ext uri="{FF2B5EF4-FFF2-40B4-BE49-F238E27FC236}">
                <a16:creationId xmlns:a16="http://schemas.microsoft.com/office/drawing/2014/main" id="{7AF8CA47-E465-25D0-9101-C61F9E7E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206" y="1168399"/>
            <a:ext cx="2000864" cy="46101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80FC3-3FBA-C5B8-652B-BCBF8051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Phosphodiesterase-4 inhibitor</a:t>
            </a:r>
          </a:p>
          <a:p>
            <a:r>
              <a:rPr lang="en-US" dirty="0">
                <a:solidFill>
                  <a:srgbClr val="FFFFFF"/>
                </a:solidFill>
              </a:rPr>
              <a:t>Decreases release of TNF alpha, IL-23 and IL-17</a:t>
            </a:r>
          </a:p>
          <a:p>
            <a:r>
              <a:rPr lang="en-US" dirty="0">
                <a:solidFill>
                  <a:srgbClr val="FFFFFF"/>
                </a:solidFill>
              </a:rPr>
              <a:t>37-42% clear or almost clear by week 8</a:t>
            </a:r>
          </a:p>
          <a:p>
            <a:r>
              <a:rPr lang="en-US" dirty="0">
                <a:solidFill>
                  <a:srgbClr val="FFFFFF"/>
                </a:solidFill>
              </a:rPr>
              <a:t>Safe for intertrigeneous areas</a:t>
            </a:r>
          </a:p>
          <a:p>
            <a:r>
              <a:rPr lang="en-US" dirty="0">
                <a:solidFill>
                  <a:srgbClr val="FFFFFF"/>
                </a:solidFill>
              </a:rPr>
              <a:t>Cream and foam preparations</a:t>
            </a:r>
          </a:p>
          <a:p>
            <a:r>
              <a:rPr lang="en-US" dirty="0">
                <a:solidFill>
                  <a:srgbClr val="FFFFFF"/>
                </a:solidFill>
              </a:rPr>
              <a:t>Cost &gt;$800/tube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8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3C38-1B56-B646-28DF-7F60C5C5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Cosentyx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8922-710D-D769-CFC6-CA32C27F6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IL-17 inhibitor</a:t>
            </a:r>
          </a:p>
          <a:p>
            <a:r>
              <a:rPr lang="en-US" sz="2000" dirty="0"/>
              <a:t>Approved for psoriasis 12 years old and above</a:t>
            </a:r>
          </a:p>
          <a:p>
            <a:r>
              <a:rPr lang="en-US" sz="2000" dirty="0"/>
              <a:t>Approved for hidradenitis suppurativa for 18 years old and above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Case reports of atopic dermatitis as a paradoxical effect of treatment </a:t>
            </a:r>
          </a:p>
        </p:txBody>
      </p:sp>
      <p:pic>
        <p:nvPicPr>
          <p:cNvPr id="6" name="Picture 5" descr="Close-up of skin rashes and skin rashes&#10;&#10;Description automatically generated">
            <a:extLst>
              <a:ext uri="{FF2B5EF4-FFF2-40B4-BE49-F238E27FC236}">
                <a16:creationId xmlns:a16="http://schemas.microsoft.com/office/drawing/2014/main" id="{34E9FC4B-BEB1-B602-4BE8-C64D481D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95958"/>
            <a:ext cx="6903720" cy="38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2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1BE5D-F343-DFED-7F73-E377D2F7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Deucravacitinib (Sotyktu)</a:t>
            </a:r>
          </a:p>
        </p:txBody>
      </p:sp>
      <p:pic>
        <p:nvPicPr>
          <p:cNvPr id="5" name="Content Placeholder 7" descr="Diagram of a type e cytokine receptor&#10;&#10;Description automatically generated">
            <a:extLst>
              <a:ext uri="{FF2B5EF4-FFF2-40B4-BE49-F238E27FC236}">
                <a16:creationId xmlns:a16="http://schemas.microsoft.com/office/drawing/2014/main" id="{CA581490-7967-0DAB-A936-E9265855C7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7251" y="1921098"/>
            <a:ext cx="3856774" cy="31047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AC7F7-5C1F-98C2-59F2-982ABED89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Tyrosine Kinase 2 Inhibitor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Approved September 2022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6 mg daily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Monitoring-TB, hepatitis, CMP, CBC, lipids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2 studies with 1684 adults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16 weeks, 50% were clear or almost clear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URI, herpes simplex most common SE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Fast onset of action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Cost per tablet $261.37/$7,841.10</a:t>
            </a:r>
          </a:p>
        </p:txBody>
      </p:sp>
    </p:spTree>
    <p:extLst>
      <p:ext uri="{BB962C8B-B14F-4D97-AF65-F5344CB8AC3E}">
        <p14:creationId xmlns:p14="http://schemas.microsoft.com/office/powerpoint/2010/main" val="3644562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E183-2035-71E9-29A1-B0C3D2A1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Alopecia Areata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6AD281-B56F-498F-2B45-2FF75DB4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5" name="Content Placeholder 4" descr="A collage of different hair loss stages&#10;&#10;Description automatically generated">
            <a:extLst>
              <a:ext uri="{FF2B5EF4-FFF2-40B4-BE49-F238E27FC236}">
                <a16:creationId xmlns:a16="http://schemas.microsoft.com/office/drawing/2014/main" id="{F464874C-84B7-AF0D-F5FA-5FF41790D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4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6135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's eye&#10;&#10;Description automatically generated">
            <a:extLst>
              <a:ext uri="{FF2B5EF4-FFF2-40B4-BE49-F238E27FC236}">
                <a16:creationId xmlns:a16="http://schemas.microsoft.com/office/drawing/2014/main" id="{8236224F-DADB-BB9D-A461-91CD97B9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5" r="1" b="8726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1" name="Picture 10" descr="A close-up of a person's ear&#10;&#10;Description automatically generated">
            <a:extLst>
              <a:ext uri="{FF2B5EF4-FFF2-40B4-BE49-F238E27FC236}">
                <a16:creationId xmlns:a16="http://schemas.microsoft.com/office/drawing/2014/main" id="{3E5E23A3-CEAA-91EF-AAFD-B2CFB400C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3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Picture 6" descr="A close-up of a person's head&#10;&#10;Description automatically generated">
            <a:extLst>
              <a:ext uri="{FF2B5EF4-FFF2-40B4-BE49-F238E27FC236}">
                <a16:creationId xmlns:a16="http://schemas.microsoft.com/office/drawing/2014/main" id="{C5A404BD-5A50-2447-AEB6-CDC29DF60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70" r="2" b="16616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9" name="Picture 8" descr="Close-up of a person's chin&#10;&#10;Description automatically generated">
            <a:extLst>
              <a:ext uri="{FF2B5EF4-FFF2-40B4-BE49-F238E27FC236}">
                <a16:creationId xmlns:a16="http://schemas.microsoft.com/office/drawing/2014/main" id="{65AAED20-C720-5DB6-1659-6DB5FD800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7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F5F4-5A43-13EB-3DF4-7C11D442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en-US" sz="5000" dirty="0"/>
              <a:t>Baricitinib (Olumiant)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A3E61-DC87-F976-4CDA-128C57EE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 lnSpcReduction="10000"/>
          </a:bodyPr>
          <a:lstStyle/>
          <a:p>
            <a:r>
              <a:rPr lang="en-US" sz="1700" dirty="0"/>
              <a:t>JAK 1/2 inhibitor </a:t>
            </a:r>
          </a:p>
          <a:p>
            <a:r>
              <a:rPr lang="en-US" sz="1700" dirty="0"/>
              <a:t>Approved in 2022</a:t>
            </a:r>
          </a:p>
          <a:p>
            <a:r>
              <a:rPr lang="en-US" sz="1700" dirty="0"/>
              <a:t>2 mg daily and increase to 4 mg daily</a:t>
            </a:r>
          </a:p>
          <a:p>
            <a:r>
              <a:rPr lang="en-US" sz="1700" dirty="0"/>
              <a:t>Approved for 12 years old and above</a:t>
            </a:r>
          </a:p>
          <a:p>
            <a:r>
              <a:rPr lang="en-US" sz="1700" dirty="0"/>
              <a:t>Combined with oral minoxidil (good for beard area)</a:t>
            </a:r>
          </a:p>
          <a:p>
            <a:r>
              <a:rPr lang="en-US" sz="1700" dirty="0"/>
              <a:t>Discontinue after 6 months if no response</a:t>
            </a:r>
          </a:p>
          <a:p>
            <a:r>
              <a:rPr lang="en-US" sz="1700" dirty="0"/>
              <a:t>Cost</a:t>
            </a:r>
          </a:p>
          <a:p>
            <a:pPr lvl="1"/>
            <a:r>
              <a:rPr lang="en-US" sz="1700" dirty="0"/>
              <a:t>2 mg  $109.6/$3,288</a:t>
            </a:r>
          </a:p>
          <a:p>
            <a:pPr lvl="1"/>
            <a:r>
              <a:rPr lang="en-US" sz="1700" dirty="0"/>
              <a:t>4 mg  $219.2/$6,576</a:t>
            </a:r>
          </a:p>
        </p:txBody>
      </p:sp>
      <p:pic>
        <p:nvPicPr>
          <p:cNvPr id="5" name="Picture 4" descr="A close up of a bottle&#10;&#10;Description automatically generated">
            <a:extLst>
              <a:ext uri="{FF2B5EF4-FFF2-40B4-BE49-F238E27FC236}">
                <a16:creationId xmlns:a16="http://schemas.microsoft.com/office/drawing/2014/main" id="{DE5F4F07-1D83-F830-BB05-13CBC6C6E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640080"/>
            <a:ext cx="526796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3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hand&#10;&#10;Description automatically generated">
            <a:extLst>
              <a:ext uri="{FF2B5EF4-FFF2-40B4-BE49-F238E27FC236}">
                <a16:creationId xmlns:a16="http://schemas.microsoft.com/office/drawing/2014/main" id="{5B202FD9-FB4F-EB0C-AE17-F95482E99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D560C-8C14-C656-E1A6-6B409EDA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Atopic Dermatitis</a:t>
            </a:r>
          </a:p>
        </p:txBody>
      </p:sp>
      <p:pic>
        <p:nvPicPr>
          <p:cNvPr id="5" name="Content Placeholder 4" descr="Close-up of a hand with a bruise on the skin&#10;&#10;Description automatically generated">
            <a:extLst>
              <a:ext uri="{FF2B5EF4-FFF2-40B4-BE49-F238E27FC236}">
                <a16:creationId xmlns:a16="http://schemas.microsoft.com/office/drawing/2014/main" id="{21213CD2-7D20-3349-E72F-762740087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210" r="-1" b="-1"/>
          <a:stretch/>
        </p:blipFill>
        <p:spPr>
          <a:xfrm>
            <a:off x="7653541" y="1188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101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FAEF-3200-5361-4003-6ED9DEDB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dirty="0" err="1"/>
              <a:t>Ritlecitinib</a:t>
            </a:r>
            <a:r>
              <a:rPr lang="en-US" sz="2800" dirty="0"/>
              <a:t> (</a:t>
            </a:r>
            <a:r>
              <a:rPr lang="en-US" sz="2800" dirty="0" err="1"/>
              <a:t>Litfulo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7369-7B88-10B0-0063-E882AC44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700" dirty="0"/>
              <a:t>JAK 3 inhibitor</a:t>
            </a:r>
          </a:p>
          <a:p>
            <a:r>
              <a:rPr lang="en-US" sz="1700" dirty="0"/>
              <a:t>Approved in 2023</a:t>
            </a:r>
          </a:p>
          <a:p>
            <a:r>
              <a:rPr lang="en-US" sz="1700" dirty="0"/>
              <a:t>50 mg daily</a:t>
            </a:r>
          </a:p>
          <a:p>
            <a:r>
              <a:rPr lang="en-US" sz="1700" dirty="0"/>
              <a:t>Approved for 12 years old and above</a:t>
            </a:r>
          </a:p>
          <a:p>
            <a:r>
              <a:rPr lang="en-US" sz="1700" dirty="0"/>
              <a:t>Cost per pill $161.54/$4,846.20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BE14D12B-6831-DF8B-588A-71A3AB281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9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A close-up of a pill&#10;&#10;Description automatically generated">
            <a:extLst>
              <a:ext uri="{FF2B5EF4-FFF2-40B4-BE49-F238E27FC236}">
                <a16:creationId xmlns:a16="http://schemas.microsoft.com/office/drawing/2014/main" id="{A5C3F747-40E3-5951-FF95-A473E233E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1" r="27936" b="-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8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BD162C0-BFDB-38E8-16AD-F697D4CD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Ruxolitinib in clinical trials for pediatric AA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DE273-0F0A-584A-5AAC-0E13E49D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9" y="5650029"/>
            <a:ext cx="8288032" cy="469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800" dirty="0"/>
          </a:p>
        </p:txBody>
      </p:sp>
      <p:pic>
        <p:nvPicPr>
          <p:cNvPr id="6" name="Picture 5" descr="A white bottle with black lid&#10;&#10;Description automatically generated">
            <a:extLst>
              <a:ext uri="{FF2B5EF4-FFF2-40B4-BE49-F238E27FC236}">
                <a16:creationId xmlns:a16="http://schemas.microsoft.com/office/drawing/2014/main" id="{1CF0F0C4-3EE4-2068-732A-CCD59AB30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5" b="2"/>
          <a:stretch/>
        </p:blipFill>
        <p:spPr>
          <a:xfrm>
            <a:off x="2803884" y="934222"/>
            <a:ext cx="4652200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person's face with red rashes&#10;&#10;Description automatically generated">
            <a:extLst>
              <a:ext uri="{FF2B5EF4-FFF2-40B4-BE49-F238E27FC236}">
                <a16:creationId xmlns:a16="http://schemas.microsoft.com/office/drawing/2014/main" id="{B9E42160-A768-87DB-AAD7-9E1111B70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" r="2" b="2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Picture 8" descr="A close up of a person's face&#10;&#10;Description automatically generated">
            <a:extLst>
              <a:ext uri="{FF2B5EF4-FFF2-40B4-BE49-F238E27FC236}">
                <a16:creationId xmlns:a16="http://schemas.microsoft.com/office/drawing/2014/main" id="{3C88EE03-C800-5FE6-6496-72358AD3A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09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8ACFB-3867-C012-4C0D-075871A2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Seborrheic Dermatitis</a:t>
            </a:r>
          </a:p>
        </p:txBody>
      </p:sp>
      <p:pic>
        <p:nvPicPr>
          <p:cNvPr id="5" name="Content Placeholder 4" descr="A person scratching their head&#10;&#10;Description automatically generated">
            <a:extLst>
              <a:ext uri="{FF2B5EF4-FFF2-40B4-BE49-F238E27FC236}">
                <a16:creationId xmlns:a16="http://schemas.microsoft.com/office/drawing/2014/main" id="{3B3900D7-6AD8-7CFD-89F5-BB55D916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7106" r="-1" b="2680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4579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AB56-D00A-047C-3183-8F7A94A5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Roflumilast (Zoryvae)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39A4A-62C4-D267-B4E2-EAF96C107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0.3% foam</a:t>
            </a:r>
          </a:p>
          <a:p>
            <a:r>
              <a:rPr lang="en-US" sz="2000" dirty="0"/>
              <a:t>Once daily</a:t>
            </a:r>
          </a:p>
          <a:p>
            <a:r>
              <a:rPr lang="en-US" sz="2000" dirty="0"/>
              <a:t>New mechanism of action in the last 2 decades</a:t>
            </a:r>
          </a:p>
          <a:p>
            <a:r>
              <a:rPr lang="en-US" sz="2000" dirty="0"/>
              <a:t>Approved for 9 years and older in December 2023</a:t>
            </a:r>
          </a:p>
          <a:p>
            <a:r>
              <a:rPr lang="en-US" sz="2000" dirty="0"/>
              <a:t>Phospodiesterase-4 inhibitor</a:t>
            </a:r>
          </a:p>
          <a:p>
            <a:endParaRPr lang="en-US" sz="2000" dirty="0"/>
          </a:p>
        </p:txBody>
      </p:sp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ABDD0BD0-2511-3140-A9B2-9CF2D8ACD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81" r="2" b="15147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6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5A89-1133-FE47-ECEF-F7925311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Ketoconazole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4ABF-1017-F685-4D48-1D416FD2E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Foam and shampoo</a:t>
            </a:r>
          </a:p>
          <a:p>
            <a:r>
              <a:rPr lang="en-US" dirty="0"/>
              <a:t>Apply for 20-30 minutes on dry scalp</a:t>
            </a:r>
          </a:p>
          <a:p>
            <a:r>
              <a:rPr lang="en-US" dirty="0"/>
              <a:t>Lather and leave on until the end of the shower</a:t>
            </a:r>
          </a:p>
          <a:p>
            <a:r>
              <a:rPr lang="en-US" dirty="0"/>
              <a:t>Works better for people who do not wash hair frequently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58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FB5A-F788-4DE1-9EA3-9DC28F9B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Itraconazole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4534-0C41-D8D8-82E8-5A122BC9F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recalcitrant disease</a:t>
            </a:r>
          </a:p>
          <a:p>
            <a:r>
              <a:rPr lang="en-US" dirty="0"/>
              <a:t>In HIV + individuals</a:t>
            </a:r>
          </a:p>
          <a:p>
            <a:r>
              <a:rPr lang="en-US" dirty="0"/>
              <a:t>In individuals with neurologic disorders (Parkinson)</a:t>
            </a:r>
          </a:p>
          <a:p>
            <a:r>
              <a:rPr lang="en-US" dirty="0"/>
              <a:t>200 mg daily for 1 week</a:t>
            </a:r>
          </a:p>
          <a:p>
            <a:r>
              <a:rPr lang="en-US" dirty="0"/>
              <a:t>Maintenace with 200 mg daily for the 1</a:t>
            </a:r>
            <a:r>
              <a:rPr lang="en-US" baseline="30000" dirty="0"/>
              <a:t>st</a:t>
            </a:r>
            <a:r>
              <a:rPr lang="en-US" dirty="0"/>
              <a:t> 3 days of every month</a:t>
            </a:r>
          </a:p>
        </p:txBody>
      </p:sp>
    </p:spTree>
    <p:extLst>
      <p:ext uri="{BB962C8B-B14F-4D97-AF65-F5344CB8AC3E}">
        <p14:creationId xmlns:p14="http://schemas.microsoft.com/office/powerpoint/2010/main" val="2389708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A21-73F6-567F-9F12-F10E2170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Nummular Dermatitis</a:t>
            </a:r>
          </a:p>
        </p:txBody>
      </p:sp>
      <p:pic>
        <p:nvPicPr>
          <p:cNvPr id="5" name="Content Placeholder 4" descr="A close-up of a skin injury&#10;&#10;Description automatically generated">
            <a:extLst>
              <a:ext uri="{FF2B5EF4-FFF2-40B4-BE49-F238E27FC236}">
                <a16:creationId xmlns:a16="http://schemas.microsoft.com/office/drawing/2014/main" id="{AE40891F-966A-8486-F849-1968C88AB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07" r="2" b="2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 descr="A close-up of a skin rash&#10;&#10;Description automatically generated">
            <a:extLst>
              <a:ext uri="{FF2B5EF4-FFF2-40B4-BE49-F238E27FC236}">
                <a16:creationId xmlns:a16="http://schemas.microsoft.com/office/drawing/2014/main" id="{06CCC1FC-CF1D-F2F9-8996-97DF1476E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8" r="18928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7389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C169BF-866C-BE35-4FC7-21935121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Nummular Dermatitis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96D2-3035-524E-AF1B-749A68330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700" dirty="0"/>
              <a:t>A clinical phenotype of atopic dermatitis</a:t>
            </a:r>
          </a:p>
          <a:p>
            <a:r>
              <a:rPr lang="en-US" sz="1700" dirty="0"/>
              <a:t>Seen mostly in adults</a:t>
            </a:r>
          </a:p>
          <a:p>
            <a:r>
              <a:rPr lang="en-US" sz="1700" dirty="0"/>
              <a:t>Difficult to control</a:t>
            </a:r>
          </a:p>
          <a:p>
            <a:r>
              <a:rPr lang="en-US" sz="1700" dirty="0"/>
              <a:t>No great systemic treatments </a:t>
            </a:r>
          </a:p>
          <a:p>
            <a:r>
              <a:rPr lang="en-US" sz="1700" dirty="0"/>
              <a:t>Trials for dupilumab</a:t>
            </a:r>
          </a:p>
          <a:p>
            <a:pPr lvl="1"/>
            <a:r>
              <a:rPr lang="en-US" sz="1700" dirty="0"/>
              <a:t>Study of 30 patients</a:t>
            </a:r>
          </a:p>
          <a:p>
            <a:pPr lvl="1"/>
            <a:r>
              <a:rPr lang="en-US" sz="1700" dirty="0"/>
              <a:t>At 16 weeks significant improvement</a:t>
            </a:r>
          </a:p>
          <a:p>
            <a:pPr lvl="1"/>
            <a:r>
              <a:rPr lang="en-US" sz="1700" dirty="0"/>
              <a:t>Very effective treatment</a:t>
            </a:r>
          </a:p>
          <a:p>
            <a:pPr lvl="1"/>
            <a:r>
              <a:rPr lang="en-US" sz="1700" dirty="0"/>
              <a:t>Dosing same as for atopic dermatitis</a:t>
            </a:r>
          </a:p>
        </p:txBody>
      </p:sp>
      <p:pic>
        <p:nvPicPr>
          <p:cNvPr id="5" name="Content Placeholder 4" descr="A close-up of a box&#10;&#10;Description automatically generated">
            <a:extLst>
              <a:ext uri="{FF2B5EF4-FFF2-40B4-BE49-F238E27FC236}">
                <a16:creationId xmlns:a16="http://schemas.microsoft.com/office/drawing/2014/main" id="{AFBA69BA-2F24-6691-126A-1920B4B01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13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6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with red rash on their chest&#10;&#10;Description automatically generated">
            <a:extLst>
              <a:ext uri="{FF2B5EF4-FFF2-40B4-BE49-F238E27FC236}">
                <a16:creationId xmlns:a16="http://schemas.microsoft.com/office/drawing/2014/main" id="{C28FA02B-8086-3AAD-6A76-2EC1503F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1232175"/>
            <a:ext cx="3420534" cy="2276792"/>
          </a:xfrm>
          <a:prstGeom prst="rect">
            <a:avLst/>
          </a:prstGeom>
        </p:spPr>
      </p:pic>
      <p:pic>
        <p:nvPicPr>
          <p:cNvPr id="9" name="Picture 8" descr="A close up of skin rash&#10;&#10;Description automatically generated">
            <a:extLst>
              <a:ext uri="{FF2B5EF4-FFF2-40B4-BE49-F238E27FC236}">
                <a16:creationId xmlns:a16="http://schemas.microsoft.com/office/drawing/2014/main" id="{C7EDD823-A3B4-4F66-A7FA-DB24381F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90" y="942207"/>
            <a:ext cx="3411020" cy="2856729"/>
          </a:xfrm>
          <a:prstGeom prst="rect">
            <a:avLst/>
          </a:prstGeom>
        </p:spPr>
      </p:pic>
      <p:pic>
        <p:nvPicPr>
          <p:cNvPr id="5" name="Content Placeholder 4" descr="A close-up of a person's leg&#10;&#10;Description automatically generated">
            <a:extLst>
              <a:ext uri="{FF2B5EF4-FFF2-40B4-BE49-F238E27FC236}">
                <a16:creationId xmlns:a16="http://schemas.microsoft.com/office/drawing/2014/main" id="{6C4F5A7E-32C1-0E07-E180-E4C2D391D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1" y="1072577"/>
            <a:ext cx="3415776" cy="259598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178DE87-4E71-E127-7992-335EA3515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685" y="4814595"/>
            <a:ext cx="4531807" cy="1563899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3FA52-D69F-A465-519E-1889DBED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anchor="ctr">
            <a:normAutofit/>
          </a:bodyPr>
          <a:lstStyle/>
          <a:p>
            <a:r>
              <a:rPr lang="en-US" dirty="0"/>
              <a:t>Bullous Pemphigoid</a:t>
            </a:r>
          </a:p>
        </p:txBody>
      </p:sp>
    </p:spTree>
    <p:extLst>
      <p:ext uri="{BB962C8B-B14F-4D97-AF65-F5344CB8AC3E}">
        <p14:creationId xmlns:p14="http://schemas.microsoft.com/office/powerpoint/2010/main" val="75419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645-3478-BD47-0866-351FD919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Bullous Pemphigoid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FD0B-E770-9397-5F73-B0357C09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Prodromal phase-urticarial</a:t>
            </a:r>
          </a:p>
          <a:p>
            <a:pPr>
              <a:lnSpc>
                <a:spcPct val="90000"/>
              </a:lnSpc>
            </a:pPr>
            <a:r>
              <a:rPr lang="en-US"/>
              <a:t>Tense blister 1-3 cm </a:t>
            </a:r>
          </a:p>
          <a:p>
            <a:pPr>
              <a:lnSpc>
                <a:spcPct val="90000"/>
              </a:lnSpc>
            </a:pPr>
            <a:r>
              <a:rPr lang="en-US"/>
              <a:t>Base: erythematous, urticarial or non-inflamed</a:t>
            </a:r>
          </a:p>
          <a:p>
            <a:pPr>
              <a:lnSpc>
                <a:spcPct val="90000"/>
              </a:lnSpc>
            </a:pPr>
            <a:r>
              <a:rPr lang="en-US"/>
              <a:t>in 6</a:t>
            </a:r>
            <a:r>
              <a:rPr lang="en-US" baseline="30000"/>
              <a:t>th</a:t>
            </a:r>
            <a:r>
              <a:rPr lang="en-US"/>
              <a:t> decade</a:t>
            </a:r>
          </a:p>
          <a:p>
            <a:pPr>
              <a:lnSpc>
                <a:spcPct val="90000"/>
              </a:lnSpc>
            </a:pPr>
            <a:r>
              <a:rPr lang="en-US"/>
              <a:t>Autoantibodies to BP 180 and BP 230</a:t>
            </a:r>
          </a:p>
          <a:p>
            <a:pPr>
              <a:lnSpc>
                <a:spcPct val="90000"/>
              </a:lnSpc>
            </a:pPr>
            <a:r>
              <a:rPr lang="en-US"/>
              <a:t>Can be drug induced</a:t>
            </a:r>
          </a:p>
          <a:p>
            <a:pPr>
              <a:lnSpc>
                <a:spcPct val="90000"/>
              </a:lnSpc>
            </a:pPr>
            <a:r>
              <a:rPr lang="en-US"/>
              <a:t> rare paraneoplastic association</a:t>
            </a:r>
          </a:p>
        </p:txBody>
      </p:sp>
      <p:pic>
        <p:nvPicPr>
          <p:cNvPr id="5" name="Picture 4" descr="A diagram of a human body&#10;&#10;Description automatically generated">
            <a:extLst>
              <a:ext uri="{FF2B5EF4-FFF2-40B4-BE49-F238E27FC236}">
                <a16:creationId xmlns:a16="http://schemas.microsoft.com/office/drawing/2014/main" id="{C69A9744-C58A-BE4F-986C-3E9934EFA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486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known-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433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5" name="Picture 4" descr="Unknown-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24723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349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60576-3BCE-3F1E-ACAB-17EE8497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Dupilumab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EF5C2-5F22-2CC8-DB62-7206FC548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Retrospective cohort study</a:t>
            </a:r>
          </a:p>
          <a:p>
            <a:r>
              <a:rPr lang="en-US" dirty="0"/>
              <a:t>146 patients</a:t>
            </a:r>
          </a:p>
          <a:p>
            <a:r>
              <a:rPr lang="en-US" dirty="0"/>
              <a:t>127 (87%) achieved disease control in 4 weeks </a:t>
            </a:r>
          </a:p>
          <a:p>
            <a:r>
              <a:rPr lang="en-US" dirty="0"/>
              <a:t>Safe and effective treatment</a:t>
            </a:r>
          </a:p>
          <a:p>
            <a:r>
              <a:rPr lang="en-US" dirty="0"/>
              <a:t>Traditional treatment:</a:t>
            </a:r>
          </a:p>
          <a:p>
            <a:pPr lvl="1"/>
            <a:r>
              <a:rPr lang="en-US" dirty="0"/>
              <a:t>Doxycycline</a:t>
            </a:r>
          </a:p>
          <a:p>
            <a:pPr lvl="1"/>
            <a:r>
              <a:rPr lang="en-US" dirty="0"/>
              <a:t>Dapsone</a:t>
            </a:r>
          </a:p>
          <a:p>
            <a:pPr lvl="1"/>
            <a:r>
              <a:rPr lang="en-US" dirty="0"/>
              <a:t>Methotrexate</a:t>
            </a:r>
          </a:p>
          <a:p>
            <a:pPr lvl="1"/>
            <a:r>
              <a:rPr lang="en-US" dirty="0"/>
              <a:t>Cyclosporine</a:t>
            </a:r>
          </a:p>
          <a:p>
            <a:pPr lvl="1"/>
            <a:r>
              <a:rPr lang="en-US" dirty="0"/>
              <a:t>Rituximab </a:t>
            </a:r>
          </a:p>
        </p:txBody>
      </p:sp>
    </p:spTree>
    <p:extLst>
      <p:ext uri="{BB962C8B-B14F-4D97-AF65-F5344CB8AC3E}">
        <p14:creationId xmlns:p14="http://schemas.microsoft.com/office/powerpoint/2010/main" val="270581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CC2B-7148-5630-2FF9-4AFC9FF6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Eczema Craquele</a:t>
            </a:r>
          </a:p>
        </p:txBody>
      </p:sp>
      <p:pic>
        <p:nvPicPr>
          <p:cNvPr id="5" name="Content Placeholder 4" descr="A close up of a skin&#10;&#10;Description automatically generated">
            <a:extLst>
              <a:ext uri="{FF2B5EF4-FFF2-40B4-BE49-F238E27FC236}">
                <a16:creationId xmlns:a16="http://schemas.microsoft.com/office/drawing/2014/main" id="{214340C5-F8AC-9158-F89F-0B120DA6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07" r="819" b="1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7" name="Picture 6" descr="A close-up of a skin rash&#10;&#10;Description automatically generated">
            <a:extLst>
              <a:ext uri="{FF2B5EF4-FFF2-40B4-BE49-F238E27FC236}">
                <a16:creationId xmlns:a16="http://schemas.microsoft.com/office/drawing/2014/main" id="{A2527B91-3EAF-0B40-B509-13A5CDD30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1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0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769" y="2463006"/>
            <a:ext cx="2476500" cy="3276600"/>
          </a:xfrm>
        </p:spPr>
      </p:pic>
    </p:spTree>
    <p:extLst>
      <p:ext uri="{BB962C8B-B14F-4D97-AF65-F5344CB8AC3E}">
        <p14:creationId xmlns:p14="http://schemas.microsoft.com/office/powerpoint/2010/main" val="152428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child's face with red spots&#10;&#10;Description automatically generated">
            <a:extLst>
              <a:ext uri="{FF2B5EF4-FFF2-40B4-BE49-F238E27FC236}">
                <a16:creationId xmlns:a16="http://schemas.microsoft.com/office/drawing/2014/main" id="{6DCD41D5-0DC3-D19D-5CE0-06432268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910398"/>
            <a:ext cx="6716272" cy="5037204"/>
          </a:xfrm>
          <a:prstGeom prst="rect">
            <a:avLst/>
          </a:prstGeom>
        </p:spPr>
      </p:pic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484632"/>
            <a:ext cx="3245607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26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4454</TotalTime>
  <Words>1452</Words>
  <Application>Microsoft Office PowerPoint</Application>
  <PresentationFormat>Widescreen</PresentationFormat>
  <Paragraphs>316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Aptos</vt:lpstr>
      <vt:lpstr>Arial</vt:lpstr>
      <vt:lpstr>Trebuchet MS</vt:lpstr>
      <vt:lpstr>Wingdings 3</vt:lpstr>
      <vt:lpstr>Facet</vt:lpstr>
      <vt:lpstr>Dermatology Updates for the Family Physician </vt:lpstr>
      <vt:lpstr>ATOPIC DERMATITIS</vt:lpstr>
      <vt:lpstr>PowerPoint Presentation</vt:lpstr>
      <vt:lpstr>Atopic Dermatitis</vt:lpstr>
      <vt:lpstr>Atopic Dermatitis</vt:lpstr>
      <vt:lpstr>PowerPoint Presentation</vt:lpstr>
      <vt:lpstr>Eczema Craquele</vt:lpstr>
      <vt:lpstr>PowerPoint Presentation</vt:lpstr>
      <vt:lpstr>PowerPoint Presentation</vt:lpstr>
      <vt:lpstr>ATOPIC DERMATITIS-WHAT IS IT</vt:lpstr>
      <vt:lpstr>Associations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Januse Kinase Inhibitors</vt:lpstr>
      <vt:lpstr>Ruxolitinib</vt:lpstr>
      <vt:lpstr>Ruxolitinib Cream (Opzelura)</vt:lpstr>
      <vt:lpstr>Upadacitinib (Rinvoq)</vt:lpstr>
      <vt:lpstr>Most Common Side Effects</vt:lpstr>
      <vt:lpstr>Boxed Warning</vt:lpstr>
      <vt:lpstr>Dupilumab (Dupixent)</vt:lpstr>
      <vt:lpstr>Tralokinumab (Adbry)</vt:lpstr>
      <vt:lpstr>Prurigo Nodularis</vt:lpstr>
      <vt:lpstr>Prurigo Nodularis</vt:lpstr>
      <vt:lpstr>Pathogenesis</vt:lpstr>
      <vt:lpstr>PowerPoint Presentation</vt:lpstr>
      <vt:lpstr>Associated Conditions</vt:lpstr>
      <vt:lpstr>Dupilumab (Dupixent)</vt:lpstr>
      <vt:lpstr>Nemolizumab </vt:lpstr>
      <vt:lpstr>Rosacea</vt:lpstr>
      <vt:lpstr>Rosacea</vt:lpstr>
      <vt:lpstr>Rosacea and Systemic Associations</vt:lpstr>
      <vt:lpstr>EPSOLAY</vt:lpstr>
      <vt:lpstr>Brimonidine (Mirvaso)</vt:lpstr>
      <vt:lpstr>Sarecycline</vt:lpstr>
      <vt:lpstr>Lotilaner (Xdemvy)</vt:lpstr>
      <vt:lpstr>Minocycline foam (Amzeeq; Zilxi)</vt:lpstr>
      <vt:lpstr>Psoriasis </vt:lpstr>
      <vt:lpstr>Tapinarof 1% cream (Vtama)</vt:lpstr>
      <vt:lpstr>Roflumilast (Zoryvae) </vt:lpstr>
      <vt:lpstr>Cosentyx</vt:lpstr>
      <vt:lpstr>Deucravacitinib (Sotyktu)</vt:lpstr>
      <vt:lpstr>Alopecia Areata</vt:lpstr>
      <vt:lpstr>PowerPoint Presentation</vt:lpstr>
      <vt:lpstr>Baricitinib (Olumiant)</vt:lpstr>
      <vt:lpstr>Ritlecitinib (Litfulo)</vt:lpstr>
      <vt:lpstr>Ruxolitinib in clinical trials for pediatric AA</vt:lpstr>
      <vt:lpstr>Seborrheic Dermatitis</vt:lpstr>
      <vt:lpstr>Roflumilast (Zoryvae) </vt:lpstr>
      <vt:lpstr>Ketoconazole </vt:lpstr>
      <vt:lpstr>Itraconazole</vt:lpstr>
      <vt:lpstr>Nummular Dermatitis</vt:lpstr>
      <vt:lpstr>Nummular Dermatitis</vt:lpstr>
      <vt:lpstr>Bullous Pemphigoid</vt:lpstr>
      <vt:lpstr>Bullous Pemphigoid</vt:lpstr>
      <vt:lpstr>Dupilumab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Joyce Farah</dc:creator>
  <cp:lastModifiedBy>Rachael Jones</cp:lastModifiedBy>
  <cp:revision>41</cp:revision>
  <dcterms:created xsi:type="dcterms:W3CDTF">2024-03-01T18:54:29Z</dcterms:created>
  <dcterms:modified xsi:type="dcterms:W3CDTF">2024-03-05T01:40:16Z</dcterms:modified>
</cp:coreProperties>
</file>