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61" r:id="rId6"/>
    <p:sldId id="266"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1" r:id="rId37"/>
    <p:sldId id="293" r:id="rId38"/>
    <p:sldId id="294" r:id="rId39"/>
    <p:sldId id="295" r:id="rId40"/>
    <p:sldId id="296" r:id="rId41"/>
    <p:sldId id="297" r:id="rId42"/>
    <p:sldId id="298" r:id="rId43"/>
    <p:sldId id="300" r:id="rId44"/>
    <p:sldId id="301" r:id="rId45"/>
    <p:sldId id="303"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73481" autoAdjust="0"/>
  </p:normalViewPr>
  <p:slideViewPr>
    <p:cSldViewPr>
      <p:cViewPr varScale="1">
        <p:scale>
          <a:sx n="53" d="100"/>
          <a:sy n="53" d="100"/>
        </p:scale>
        <p:origin x="18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05B3F-F7A5-44E7-9F8F-0AF71F347D42}" type="datetimeFigureOut">
              <a:rPr lang="en-US" smtClean="0"/>
              <a:t>3/3/2024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C98E-30EC-447C-B2E4-8EEFBBF26025}" type="slidenum">
              <a:rPr lang="en-US" smtClean="0"/>
              <a:t>‹#›</a:t>
            </a:fld>
            <a:endParaRPr lang="en-US"/>
          </a:p>
        </p:txBody>
      </p:sp>
    </p:spTree>
    <p:extLst>
      <p:ext uri="{BB962C8B-B14F-4D97-AF65-F5344CB8AC3E}">
        <p14:creationId xmlns:p14="http://schemas.microsoft.com/office/powerpoint/2010/main" val="64151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7C98E-30EC-447C-B2E4-8EEFBBF26025}" type="slidenum">
              <a:rPr lang="en-US" smtClean="0"/>
              <a:t>44</a:t>
            </a:fld>
            <a:endParaRPr lang="en-US"/>
          </a:p>
        </p:txBody>
      </p:sp>
    </p:spTree>
    <p:extLst>
      <p:ext uri="{BB962C8B-B14F-4D97-AF65-F5344CB8AC3E}">
        <p14:creationId xmlns:p14="http://schemas.microsoft.com/office/powerpoint/2010/main" val="300042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0D29671-50B6-4556-BF4D-E962AD4ADE32}" type="datetimeFigureOut">
              <a:rPr lang="en-US" smtClean="0"/>
              <a:t>3/3/2024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77232B3-1A7F-404B-96B8-99D0B37D6E7D}"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D29671-50B6-4556-BF4D-E962AD4ADE3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32B3-1A7F-404B-96B8-99D0B37D6E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D29671-50B6-4556-BF4D-E962AD4ADE3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32B3-1A7F-404B-96B8-99D0B37D6E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0D29671-50B6-4556-BF4D-E962AD4ADE32}"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232B3-1A7F-404B-96B8-99D0B37D6E7D}"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D29671-50B6-4556-BF4D-E962AD4ADE32}" type="datetimeFigureOut">
              <a:rPr lang="en-US" smtClean="0"/>
              <a:t>3/3/2024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77232B3-1A7F-404B-96B8-99D0B37D6E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0D29671-50B6-4556-BF4D-E962AD4ADE32}"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232B3-1A7F-404B-96B8-99D0B37D6E7D}"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0D29671-50B6-4556-BF4D-E962AD4ADE32}" type="datetimeFigureOut">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232B3-1A7F-404B-96B8-99D0B37D6E7D}"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0D29671-50B6-4556-BF4D-E962AD4ADE32}" type="datetimeFigureOut">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232B3-1A7F-404B-96B8-99D0B37D6E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29671-50B6-4556-BF4D-E962AD4ADE32}" type="datetimeFigureOut">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232B3-1A7F-404B-96B8-99D0B37D6E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D29671-50B6-4556-BF4D-E962AD4ADE32}"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232B3-1A7F-404B-96B8-99D0B37D6E7D}"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D29671-50B6-4556-BF4D-E962AD4ADE32}" type="datetimeFigureOut">
              <a:rPr lang="en-US" smtClean="0"/>
              <a:t>3/3/2024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77232B3-1A7F-404B-96B8-99D0B37D6E7D}"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D29671-50B6-4556-BF4D-E962AD4ADE32}" type="datetimeFigureOut">
              <a:rPr lang="en-US" smtClean="0"/>
              <a:t>3/3/2024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77232B3-1A7F-404B-96B8-99D0B37D6E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648200"/>
            <a:ext cx="6400800" cy="1600200"/>
          </a:xfrm>
        </p:spPr>
        <p:txBody>
          <a:bodyPr/>
          <a:lstStyle/>
          <a:p>
            <a:r>
              <a:rPr lang="en-US" dirty="0"/>
              <a:t>Andrew M. Weinberg DO, FACC</a:t>
            </a:r>
          </a:p>
          <a:p>
            <a:r>
              <a:rPr lang="en-US" dirty="0"/>
              <a:t>Upstate Cardiovascular Group </a:t>
            </a:r>
          </a:p>
        </p:txBody>
      </p:sp>
      <p:sp>
        <p:nvSpPr>
          <p:cNvPr id="2" name="Title 1"/>
          <p:cNvSpPr>
            <a:spLocks noGrp="1"/>
          </p:cNvSpPr>
          <p:nvPr>
            <p:ph type="ctrTitle"/>
          </p:nvPr>
        </p:nvSpPr>
        <p:spPr/>
        <p:txBody>
          <a:bodyPr>
            <a:normAutofit fontScale="90000"/>
          </a:bodyPr>
          <a:lstStyle/>
          <a:p>
            <a:r>
              <a:rPr lang="en-US" dirty="0"/>
              <a:t>Cardiac Utilization of the Novel Oral Anticoagulants &amp; Real World Applications</a:t>
            </a:r>
          </a:p>
        </p:txBody>
      </p:sp>
    </p:spTree>
    <p:extLst>
      <p:ext uri="{BB962C8B-B14F-4D97-AF65-F5344CB8AC3E}">
        <p14:creationId xmlns:p14="http://schemas.microsoft.com/office/powerpoint/2010/main" val="273910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CHA2DS2-VASc Scoring System</a:t>
            </a:r>
          </a:p>
        </p:txBody>
      </p:sp>
      <p:pic>
        <p:nvPicPr>
          <p:cNvPr id="3074" name="Picture 2" descr="C:\Users\aweinberg\Desktop\CHADS+Vasc+Sc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0620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4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 what do we do in clinical practice? </a:t>
            </a:r>
          </a:p>
        </p:txBody>
      </p:sp>
      <p:pic>
        <p:nvPicPr>
          <p:cNvPr id="5122" name="Picture 2" descr="C:\Users\aweinberg\Desktop\new-oral-anticoagulants-breakthrough-or-just-another-bleeding-mess-20-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543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5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7772400" cy="1362075"/>
          </a:xfrm>
        </p:spPr>
        <p:txBody>
          <a:bodyPr/>
          <a:lstStyle/>
          <a:p>
            <a:pPr algn="ctr"/>
            <a:r>
              <a:rPr lang="en-US" dirty="0"/>
              <a:t>Why we needed a change…</a:t>
            </a:r>
          </a:p>
        </p:txBody>
      </p:sp>
      <p:sp>
        <p:nvSpPr>
          <p:cNvPr id="4" name="Text Placeholder 3"/>
          <p:cNvSpPr>
            <a:spLocks noGrp="1"/>
          </p:cNvSpPr>
          <p:nvPr>
            <p:ph type="body" idx="1"/>
          </p:nvPr>
        </p:nvSpPr>
        <p:spPr>
          <a:xfrm>
            <a:off x="685800" y="2819400"/>
            <a:ext cx="7772400" cy="3352800"/>
          </a:xfrm>
        </p:spPr>
        <p:txBody>
          <a:bodyPr>
            <a:normAutofit fontScale="85000" lnSpcReduction="10000"/>
          </a:bodyPr>
          <a:lstStyle/>
          <a:p>
            <a:pPr marL="342900" indent="-342900">
              <a:buFont typeface="Wingdings" pitchFamily="2" charset="2"/>
              <a:buChar char="§"/>
            </a:pPr>
            <a:r>
              <a:rPr lang="en-US" sz="3000" dirty="0"/>
              <a:t>Coumadin can be a difficult drug to manage long-term</a:t>
            </a:r>
          </a:p>
          <a:p>
            <a:pPr marL="891540" lvl="1" indent="-342900">
              <a:buFont typeface="Wingdings" pitchFamily="2" charset="2"/>
              <a:buChar char="§"/>
            </a:pPr>
            <a:r>
              <a:rPr lang="en-US" sz="2800" dirty="0"/>
              <a:t>Time in therapeutic range  (TTR) -&gt; in the real life setting, only 1 out of every 4 people are adequately treated</a:t>
            </a:r>
          </a:p>
          <a:p>
            <a:pPr marL="891540" lvl="1" indent="-342900">
              <a:buFont typeface="Wingdings" pitchFamily="2" charset="2"/>
              <a:buChar char="§"/>
            </a:pPr>
            <a:r>
              <a:rPr lang="en-US" sz="2800" dirty="0"/>
              <a:t>Drug-drug interactions </a:t>
            </a:r>
          </a:p>
          <a:p>
            <a:pPr marL="891540" lvl="1" indent="-342900">
              <a:buFont typeface="Wingdings" pitchFamily="2" charset="2"/>
              <a:buChar char="§"/>
            </a:pPr>
            <a:r>
              <a:rPr lang="en-US" sz="2800" dirty="0"/>
              <a:t>Drug-diet interactions</a:t>
            </a:r>
          </a:p>
          <a:p>
            <a:pPr marL="891540" lvl="1" indent="-342900">
              <a:buFont typeface="Wingdings" pitchFamily="2" charset="2"/>
              <a:buChar char="§"/>
            </a:pPr>
            <a:r>
              <a:rPr lang="en-US" sz="2800" dirty="0"/>
              <a:t>Metabolism difficulties with </a:t>
            </a:r>
            <a:r>
              <a:rPr lang="en-US" sz="2800" dirty="0" err="1"/>
              <a:t>malabsorption</a:t>
            </a:r>
            <a:r>
              <a:rPr lang="en-US" sz="2800" dirty="0"/>
              <a:t>, cytochrome deficiencies </a:t>
            </a:r>
          </a:p>
          <a:p>
            <a:pPr marL="891540" lvl="1" indent="-342900">
              <a:buFont typeface="Wingdings" pitchFamily="2" charset="2"/>
              <a:buChar char="§"/>
            </a:pPr>
            <a:r>
              <a:rPr lang="en-US" sz="2800" dirty="0"/>
              <a:t>Non-compliance with multiple changes to medication regimen</a:t>
            </a:r>
          </a:p>
          <a:p>
            <a:pPr marL="891540" lvl="1" indent="-342900">
              <a:buFont typeface="Wingdings" pitchFamily="2" charset="2"/>
              <a:buChar char="§"/>
            </a:pPr>
            <a:endParaRPr lang="en-US" sz="2800" dirty="0"/>
          </a:p>
        </p:txBody>
      </p:sp>
    </p:spTree>
    <p:extLst>
      <p:ext uri="{BB962C8B-B14F-4D97-AF65-F5344CB8AC3E}">
        <p14:creationId xmlns:p14="http://schemas.microsoft.com/office/powerpoint/2010/main" val="129532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62075"/>
          </a:xfrm>
        </p:spPr>
        <p:txBody>
          <a:bodyPr/>
          <a:lstStyle/>
          <a:p>
            <a:pPr algn="ctr"/>
            <a:r>
              <a:rPr lang="en-US" dirty="0"/>
              <a:t>The Novel Anticoagulants Are Born! </a:t>
            </a:r>
          </a:p>
        </p:txBody>
      </p:sp>
      <p:sp>
        <p:nvSpPr>
          <p:cNvPr id="3" name="Text Placeholder 2"/>
          <p:cNvSpPr>
            <a:spLocks noGrp="1"/>
          </p:cNvSpPr>
          <p:nvPr>
            <p:ph type="body" idx="1"/>
          </p:nvPr>
        </p:nvSpPr>
        <p:spPr>
          <a:xfrm>
            <a:off x="685800" y="3048000"/>
            <a:ext cx="7772400" cy="3886200"/>
          </a:xfrm>
        </p:spPr>
        <p:txBody>
          <a:bodyPr>
            <a:normAutofit/>
          </a:bodyPr>
          <a:lstStyle/>
          <a:p>
            <a:pPr marL="342900" indent="-342900">
              <a:buFont typeface="Wingdings" pitchFamily="2" charset="2"/>
              <a:buChar char="§"/>
            </a:pPr>
            <a:r>
              <a:rPr lang="en-US" dirty="0"/>
              <a:t>As of the present time, 4 novel anticoagulants are FDA approved to prescribe for stroke risk reduction in the setting of either paroxysmal or permanent non-</a:t>
            </a:r>
            <a:r>
              <a:rPr lang="en-US" dirty="0" err="1"/>
              <a:t>valvular</a:t>
            </a:r>
            <a:r>
              <a:rPr lang="en-US" dirty="0"/>
              <a:t> atrial fibrillation</a:t>
            </a:r>
          </a:p>
          <a:p>
            <a:pPr marL="891540" lvl="1" indent="-342900">
              <a:buFont typeface="Wingdings" pitchFamily="2" charset="2"/>
              <a:buChar char="§"/>
            </a:pPr>
            <a:r>
              <a:rPr lang="en-US" sz="2800" dirty="0" err="1"/>
              <a:t>Dabigatran</a:t>
            </a:r>
            <a:r>
              <a:rPr lang="en-US" sz="2800" dirty="0"/>
              <a:t> (</a:t>
            </a:r>
            <a:r>
              <a:rPr lang="en-US" sz="2800" dirty="0" err="1"/>
              <a:t>Pradaxa</a:t>
            </a:r>
            <a:r>
              <a:rPr lang="en-US" sz="2800" dirty="0"/>
              <a:t>)</a:t>
            </a:r>
          </a:p>
          <a:p>
            <a:pPr marL="891540" lvl="1" indent="-342900">
              <a:buFont typeface="Wingdings" pitchFamily="2" charset="2"/>
              <a:buChar char="§"/>
            </a:pPr>
            <a:r>
              <a:rPr lang="en-US" sz="2800" dirty="0" err="1"/>
              <a:t>Rivaroxaban</a:t>
            </a:r>
            <a:r>
              <a:rPr lang="en-US" sz="2800" dirty="0"/>
              <a:t> (</a:t>
            </a:r>
            <a:r>
              <a:rPr lang="en-US" sz="2800" dirty="0" err="1"/>
              <a:t>Xarelto</a:t>
            </a:r>
            <a:r>
              <a:rPr lang="en-US" sz="2800" dirty="0"/>
              <a:t>)</a:t>
            </a:r>
          </a:p>
          <a:p>
            <a:pPr marL="891540" lvl="1" indent="-342900">
              <a:buFont typeface="Wingdings" pitchFamily="2" charset="2"/>
              <a:buChar char="§"/>
            </a:pPr>
            <a:r>
              <a:rPr lang="en-US" sz="2800" dirty="0" err="1"/>
              <a:t>Apixaban</a:t>
            </a:r>
            <a:r>
              <a:rPr lang="en-US" sz="2800" dirty="0"/>
              <a:t> (</a:t>
            </a:r>
            <a:r>
              <a:rPr lang="en-US" sz="2800" dirty="0" err="1"/>
              <a:t>Eliquis</a:t>
            </a:r>
            <a:r>
              <a:rPr lang="en-US" sz="2800" dirty="0"/>
              <a:t>) </a:t>
            </a:r>
          </a:p>
          <a:p>
            <a:pPr marL="891540" lvl="1" indent="-342900">
              <a:buFont typeface="Wingdings" pitchFamily="2" charset="2"/>
              <a:buChar char="§"/>
            </a:pPr>
            <a:r>
              <a:rPr lang="en-US" sz="2800" dirty="0" err="1"/>
              <a:t>Edoxaban</a:t>
            </a:r>
            <a:r>
              <a:rPr lang="en-US" sz="2800" dirty="0"/>
              <a:t> (</a:t>
            </a:r>
            <a:r>
              <a:rPr lang="en-US" sz="2800" dirty="0" err="1"/>
              <a:t>Sayvasa</a:t>
            </a:r>
            <a:r>
              <a:rPr lang="en-US" sz="2800" dirty="0"/>
              <a:t>)</a:t>
            </a:r>
          </a:p>
          <a:p>
            <a:pPr marL="891540" lvl="1" indent="-342900">
              <a:buFont typeface="Wingdings" pitchFamily="2" charset="2"/>
              <a:buChar char="§"/>
            </a:pPr>
            <a:endParaRPr lang="en-US" sz="2800" dirty="0"/>
          </a:p>
        </p:txBody>
      </p:sp>
    </p:spTree>
    <p:extLst>
      <p:ext uri="{BB962C8B-B14F-4D97-AF65-F5344CB8AC3E}">
        <p14:creationId xmlns:p14="http://schemas.microsoft.com/office/powerpoint/2010/main" val="174828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362075"/>
          </a:xfrm>
        </p:spPr>
        <p:txBody>
          <a:bodyPr/>
          <a:lstStyle/>
          <a:p>
            <a:pPr algn="ctr"/>
            <a:r>
              <a:rPr lang="en-US" dirty="0" err="1"/>
              <a:t>Dabigatran</a:t>
            </a:r>
            <a:r>
              <a:rPr lang="en-US" dirty="0"/>
              <a:t> (</a:t>
            </a:r>
            <a:r>
              <a:rPr lang="en-US" dirty="0" err="1"/>
              <a:t>Pradaxa</a:t>
            </a:r>
            <a:r>
              <a:rPr lang="en-US" dirty="0"/>
              <a:t>)</a:t>
            </a:r>
          </a:p>
        </p:txBody>
      </p:sp>
      <p:sp>
        <p:nvSpPr>
          <p:cNvPr id="3" name="Text Placeholder 2"/>
          <p:cNvSpPr>
            <a:spLocks noGrp="1"/>
          </p:cNvSpPr>
          <p:nvPr>
            <p:ph type="body" idx="1"/>
          </p:nvPr>
        </p:nvSpPr>
        <p:spPr>
          <a:xfrm>
            <a:off x="685800" y="2971800"/>
            <a:ext cx="7772400" cy="3352800"/>
          </a:xfrm>
        </p:spPr>
        <p:txBody>
          <a:bodyPr>
            <a:normAutofit fontScale="92500" lnSpcReduction="10000"/>
          </a:bodyPr>
          <a:lstStyle/>
          <a:p>
            <a:pPr marL="342900" indent="-342900">
              <a:buFont typeface="Wingdings" pitchFamily="2" charset="2"/>
              <a:buChar char="§"/>
            </a:pPr>
            <a:r>
              <a:rPr lang="en-US" dirty="0"/>
              <a:t>Approved by the FDA in 2010 </a:t>
            </a:r>
          </a:p>
          <a:p>
            <a:pPr marL="342900" indent="-342900">
              <a:buFont typeface="Wingdings" pitchFamily="2" charset="2"/>
              <a:buChar char="§"/>
            </a:pPr>
            <a:r>
              <a:rPr lang="en-US" dirty="0"/>
              <a:t>Mechanism of action -&gt; direct thrombin inhibitor (DTI)</a:t>
            </a:r>
          </a:p>
          <a:p>
            <a:pPr marL="342900" indent="-342900">
              <a:buFont typeface="Wingdings" pitchFamily="2" charset="2"/>
              <a:buChar char="§"/>
            </a:pPr>
            <a:r>
              <a:rPr lang="en-US" dirty="0"/>
              <a:t>Metabolism via the liver (CYP450 system)</a:t>
            </a:r>
          </a:p>
          <a:p>
            <a:pPr marL="342900" indent="-342900">
              <a:buFont typeface="Wingdings" pitchFamily="2" charset="2"/>
              <a:buChar char="§"/>
            </a:pPr>
            <a:r>
              <a:rPr lang="en-US" dirty="0"/>
              <a:t>Rapid onset of action with half-life approximately 12-17 hours </a:t>
            </a:r>
          </a:p>
          <a:p>
            <a:pPr marL="891540" lvl="1" indent="-342900">
              <a:buFont typeface="Wingdings" pitchFamily="2" charset="2"/>
              <a:buChar char="§"/>
            </a:pPr>
            <a:r>
              <a:rPr lang="en-US" dirty="0"/>
              <a:t>Twice daily dosing – 150 mg BID for </a:t>
            </a:r>
            <a:r>
              <a:rPr lang="en-US" dirty="0" err="1"/>
              <a:t>Creatinine</a:t>
            </a:r>
            <a:r>
              <a:rPr lang="en-US" dirty="0"/>
              <a:t> clearance &gt; 30 mL/min</a:t>
            </a:r>
          </a:p>
          <a:p>
            <a:pPr marL="891540" lvl="1" indent="-342900">
              <a:buFont typeface="Wingdings" pitchFamily="2" charset="2"/>
              <a:buChar char="§"/>
            </a:pPr>
            <a:r>
              <a:rPr lang="en-US" dirty="0"/>
              <a:t>75 mg BID  for </a:t>
            </a:r>
            <a:r>
              <a:rPr lang="en-US" dirty="0" err="1"/>
              <a:t>Creatinine</a:t>
            </a:r>
            <a:r>
              <a:rPr lang="en-US" dirty="0"/>
              <a:t> clearance 15-30 mL/min</a:t>
            </a:r>
          </a:p>
          <a:p>
            <a:pPr marL="891540" lvl="1" indent="-342900">
              <a:buFont typeface="Wingdings" pitchFamily="2" charset="2"/>
              <a:buChar char="§"/>
            </a:pPr>
            <a:r>
              <a:rPr lang="en-US" dirty="0" err="1"/>
              <a:t>Creatinine</a:t>
            </a:r>
            <a:r>
              <a:rPr lang="en-US" dirty="0"/>
              <a:t> clearance &lt; 15 mL/minute &amp; HD – not studied/defined</a:t>
            </a:r>
          </a:p>
          <a:p>
            <a:pPr marL="342900" indent="-342900">
              <a:buFont typeface="Wingdings" pitchFamily="2" charset="2"/>
              <a:buChar char="§"/>
            </a:pPr>
            <a:r>
              <a:rPr lang="en-US" dirty="0"/>
              <a:t>Antidote – </a:t>
            </a:r>
            <a:r>
              <a:rPr lang="en-US" dirty="0" err="1"/>
              <a:t>Praxbind</a:t>
            </a:r>
            <a:endParaRPr lang="en-US" dirty="0"/>
          </a:p>
          <a:p>
            <a:pPr marL="342900" indent="-342900">
              <a:buFont typeface="Wingdings" pitchFamily="2" charset="2"/>
              <a:buChar char="§"/>
            </a:pPr>
            <a:r>
              <a:rPr lang="en-US" dirty="0"/>
              <a:t>Most common side effects include dyspepsia and bleeding </a:t>
            </a:r>
          </a:p>
          <a:p>
            <a:pPr marL="342900" indent="-342900">
              <a:buFont typeface="Wingdings" pitchFamily="2" charset="2"/>
              <a:buChar char="§"/>
            </a:pPr>
            <a:endParaRPr lang="en-US" dirty="0"/>
          </a:p>
        </p:txBody>
      </p:sp>
    </p:spTree>
    <p:extLst>
      <p:ext uri="{BB962C8B-B14F-4D97-AF65-F5344CB8AC3E}">
        <p14:creationId xmlns:p14="http://schemas.microsoft.com/office/powerpoint/2010/main" val="197332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weinberg\Desktop\new-new-oral-anticoagulants-2014-3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40271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4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362075"/>
          </a:xfrm>
        </p:spPr>
        <p:txBody>
          <a:bodyPr/>
          <a:lstStyle/>
          <a:p>
            <a:pPr algn="ctr"/>
            <a:r>
              <a:rPr lang="en-US" dirty="0"/>
              <a:t>There is a Reversal Agent!!!!</a:t>
            </a:r>
          </a:p>
        </p:txBody>
      </p:sp>
      <p:sp>
        <p:nvSpPr>
          <p:cNvPr id="3" name="Text Placeholder 2"/>
          <p:cNvSpPr>
            <a:spLocks noGrp="1"/>
          </p:cNvSpPr>
          <p:nvPr>
            <p:ph type="body" idx="1"/>
          </p:nvPr>
        </p:nvSpPr>
        <p:spPr>
          <a:xfrm>
            <a:off x="762000" y="2895600"/>
            <a:ext cx="7772400" cy="3657600"/>
          </a:xfrm>
        </p:spPr>
        <p:txBody>
          <a:bodyPr>
            <a:normAutofit/>
          </a:bodyPr>
          <a:lstStyle/>
          <a:p>
            <a:pPr marL="342900" indent="-342900">
              <a:buFont typeface="Wingdings" pitchFamily="2" charset="2"/>
              <a:buChar char="§"/>
            </a:pPr>
            <a:r>
              <a:rPr lang="en-US" dirty="0" err="1"/>
              <a:t>Praxbind</a:t>
            </a:r>
            <a:r>
              <a:rPr lang="en-US" dirty="0"/>
              <a:t>  (</a:t>
            </a:r>
            <a:r>
              <a:rPr lang="en-US" dirty="0" err="1"/>
              <a:t>Idarucizumab</a:t>
            </a:r>
            <a:r>
              <a:rPr lang="en-US" dirty="0"/>
              <a:t>) -&gt; specific reversal agent for </a:t>
            </a:r>
            <a:r>
              <a:rPr lang="en-US" dirty="0" err="1"/>
              <a:t>Dabigatran</a:t>
            </a:r>
            <a:r>
              <a:rPr lang="en-US" dirty="0"/>
              <a:t> approved by the FDA in October 2015 </a:t>
            </a:r>
          </a:p>
          <a:p>
            <a:pPr marL="342900" indent="-342900">
              <a:buFont typeface="Wingdings" pitchFamily="2" charset="2"/>
              <a:buChar char="§"/>
            </a:pPr>
            <a:r>
              <a:rPr lang="en-US" dirty="0"/>
              <a:t>Humanized monoclonal antibody fragment (Fab) that binds to </a:t>
            </a:r>
            <a:r>
              <a:rPr lang="en-US" dirty="0" err="1"/>
              <a:t>Dabigatran</a:t>
            </a:r>
            <a:r>
              <a:rPr lang="en-US" dirty="0"/>
              <a:t> and metabolites with higher affinity than that of </a:t>
            </a:r>
            <a:r>
              <a:rPr lang="en-US" dirty="0" err="1"/>
              <a:t>Dabigatran</a:t>
            </a:r>
            <a:r>
              <a:rPr lang="en-US" dirty="0"/>
              <a:t> to thrombin</a:t>
            </a:r>
          </a:p>
          <a:p>
            <a:pPr marL="342900" indent="-342900">
              <a:buFont typeface="Wingdings" pitchFamily="2" charset="2"/>
              <a:buChar char="§"/>
            </a:pPr>
            <a:r>
              <a:rPr lang="en-US" dirty="0"/>
              <a:t>Reversal indicated for emergency/urgent surgical procedures or life threatening  or uncontrolled bleeding </a:t>
            </a:r>
          </a:p>
          <a:p>
            <a:pPr marL="342900" indent="-342900">
              <a:buFont typeface="Wingdings" pitchFamily="2" charset="2"/>
              <a:buChar char="§"/>
            </a:pPr>
            <a:r>
              <a:rPr lang="en-US" dirty="0"/>
              <a:t>Single time use  - 2.5 g per 50 mL vial or 5 g IV x 1 </a:t>
            </a:r>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165326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362075"/>
          </a:xfrm>
        </p:spPr>
        <p:txBody>
          <a:bodyPr/>
          <a:lstStyle/>
          <a:p>
            <a:pPr algn="ctr"/>
            <a:r>
              <a:rPr lang="en-US" dirty="0" err="1"/>
              <a:t>Rivaroxaban</a:t>
            </a:r>
            <a:r>
              <a:rPr lang="en-US" dirty="0"/>
              <a:t> (</a:t>
            </a:r>
            <a:r>
              <a:rPr lang="en-US" dirty="0" err="1"/>
              <a:t>Xarelto</a:t>
            </a:r>
            <a:r>
              <a:rPr lang="en-US" dirty="0"/>
              <a:t>)</a:t>
            </a:r>
          </a:p>
        </p:txBody>
      </p:sp>
      <p:sp>
        <p:nvSpPr>
          <p:cNvPr id="3" name="Text Placeholder 2"/>
          <p:cNvSpPr>
            <a:spLocks noGrp="1"/>
          </p:cNvSpPr>
          <p:nvPr>
            <p:ph type="body" idx="1"/>
          </p:nvPr>
        </p:nvSpPr>
        <p:spPr>
          <a:xfrm>
            <a:off x="685800" y="2590800"/>
            <a:ext cx="7772400" cy="4038600"/>
          </a:xfrm>
        </p:spPr>
        <p:txBody>
          <a:bodyPr>
            <a:normAutofit fontScale="25000" lnSpcReduction="20000"/>
          </a:bodyPr>
          <a:lstStyle/>
          <a:p>
            <a:pPr marL="342900" indent="-342900">
              <a:buFont typeface="Wingdings" pitchFamily="2" charset="2"/>
              <a:buChar char="§"/>
            </a:pPr>
            <a:endParaRPr lang="en-US" dirty="0"/>
          </a:p>
          <a:p>
            <a:pPr marL="342900" indent="-342900">
              <a:buFont typeface="Wingdings" pitchFamily="2" charset="2"/>
              <a:buChar char="§"/>
            </a:pPr>
            <a:r>
              <a:rPr lang="en-US" sz="7200" dirty="0"/>
              <a:t>Approved by the FDA in July 2011 </a:t>
            </a:r>
          </a:p>
          <a:p>
            <a:pPr marL="342900" indent="-342900">
              <a:buFont typeface="Wingdings" pitchFamily="2" charset="2"/>
              <a:buChar char="§"/>
            </a:pPr>
            <a:endParaRPr lang="en-US" sz="7200" dirty="0"/>
          </a:p>
          <a:p>
            <a:pPr marL="342900" indent="-342900">
              <a:buFont typeface="Wingdings" pitchFamily="2" charset="2"/>
              <a:buChar char="§"/>
            </a:pPr>
            <a:r>
              <a:rPr lang="en-US" sz="7200" dirty="0"/>
              <a:t>Mechanism of action -&gt; Factor </a:t>
            </a:r>
            <a:r>
              <a:rPr lang="en-US" sz="7200" dirty="0" err="1"/>
              <a:t>Xa</a:t>
            </a:r>
            <a:r>
              <a:rPr lang="en-US" sz="7200" dirty="0"/>
              <a:t> inhibitor </a:t>
            </a:r>
          </a:p>
          <a:p>
            <a:pPr marL="342900" indent="-342900">
              <a:buFont typeface="Wingdings" pitchFamily="2" charset="2"/>
              <a:buChar char="§"/>
            </a:pPr>
            <a:endParaRPr lang="en-US" sz="7200" dirty="0"/>
          </a:p>
          <a:p>
            <a:pPr marL="342900" indent="-342900">
              <a:buFont typeface="Wingdings" pitchFamily="2" charset="2"/>
              <a:buChar char="§"/>
            </a:pPr>
            <a:r>
              <a:rPr lang="en-US" sz="7200" dirty="0"/>
              <a:t>Metabolism via the liver – CYP 450 system</a:t>
            </a:r>
          </a:p>
          <a:p>
            <a:pPr marL="342900" indent="-342900">
              <a:buFont typeface="Wingdings" pitchFamily="2" charset="2"/>
              <a:buChar char="§"/>
            </a:pPr>
            <a:endParaRPr lang="en-US" sz="7200" dirty="0"/>
          </a:p>
          <a:p>
            <a:pPr marL="342900" indent="-342900">
              <a:buFont typeface="Wingdings" pitchFamily="2" charset="2"/>
              <a:buChar char="§"/>
            </a:pPr>
            <a:r>
              <a:rPr lang="en-US" sz="7200" dirty="0"/>
              <a:t>Half-life of 5-9 hours in most patients  and 11-13 hours in elderly</a:t>
            </a:r>
          </a:p>
          <a:p>
            <a:pPr marL="891540" lvl="1" indent="-342900">
              <a:buFont typeface="Wingdings" pitchFamily="2" charset="2"/>
              <a:buChar char="§"/>
            </a:pPr>
            <a:r>
              <a:rPr lang="en-US" sz="7200" dirty="0"/>
              <a:t>2 doses -&gt; 20 mg daily (Creatinine clearance &gt; 50) and 15 mg daily for 15-50</a:t>
            </a:r>
          </a:p>
          <a:p>
            <a:pPr marL="342900" indent="-342900">
              <a:buFont typeface="Wingdings" pitchFamily="2" charset="2"/>
              <a:buChar char="§"/>
            </a:pPr>
            <a:endParaRPr lang="en-US" sz="7200" dirty="0"/>
          </a:p>
          <a:p>
            <a:pPr marL="342900" indent="-342900">
              <a:buFont typeface="Wingdings" pitchFamily="2" charset="2"/>
              <a:buChar char="§"/>
            </a:pPr>
            <a:r>
              <a:rPr lang="en-US" sz="7200" dirty="0"/>
              <a:t>Too highly protein bound to be removed by dialysis </a:t>
            </a:r>
          </a:p>
          <a:p>
            <a:pPr marL="342900" indent="-342900">
              <a:buFont typeface="Wingdings" pitchFamily="2" charset="2"/>
              <a:buChar char="§"/>
            </a:pPr>
            <a:endParaRPr lang="en-US" sz="7200" dirty="0"/>
          </a:p>
          <a:p>
            <a:pPr marL="342900" indent="-342900">
              <a:buFont typeface="Wingdings" pitchFamily="2" charset="2"/>
              <a:buChar char="§"/>
            </a:pPr>
            <a:r>
              <a:rPr lang="en-US" sz="7200" dirty="0"/>
              <a:t>Antidote -&gt; prothrombin complex concentrate (PCC or </a:t>
            </a:r>
            <a:r>
              <a:rPr lang="en-US" sz="7200" dirty="0" err="1"/>
              <a:t>Kcentra</a:t>
            </a:r>
            <a:r>
              <a:rPr lang="en-US" sz="7200" dirty="0"/>
              <a:t>) or </a:t>
            </a:r>
            <a:r>
              <a:rPr lang="en-US" sz="7200" dirty="0" err="1"/>
              <a:t>Andexxa</a:t>
            </a:r>
            <a:r>
              <a:rPr lang="en-US" sz="7200" dirty="0"/>
              <a:t> (</a:t>
            </a:r>
            <a:r>
              <a:rPr lang="en-US" sz="7200" dirty="0" err="1"/>
              <a:t>Andexanet</a:t>
            </a:r>
            <a:r>
              <a:rPr lang="en-US" sz="7200" dirty="0"/>
              <a:t> alfa)</a:t>
            </a:r>
          </a:p>
          <a:p>
            <a:pPr marL="342900" indent="-342900">
              <a:buFont typeface="Wingdings" pitchFamily="2" charset="2"/>
              <a:buChar char="§"/>
            </a:pPr>
            <a:endParaRPr lang="en-US" sz="7200" dirty="0"/>
          </a:p>
        </p:txBody>
      </p:sp>
    </p:spTree>
    <p:extLst>
      <p:ext uri="{BB962C8B-B14F-4D97-AF65-F5344CB8AC3E}">
        <p14:creationId xmlns:p14="http://schemas.microsoft.com/office/powerpoint/2010/main" val="427590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weinberg\Desktop\dr-ranjith-mp-antithrombotics-in-af-2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53427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0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362075"/>
          </a:xfrm>
        </p:spPr>
        <p:txBody>
          <a:bodyPr/>
          <a:lstStyle/>
          <a:p>
            <a:pPr algn="ctr"/>
            <a:r>
              <a:rPr lang="en-US" dirty="0" err="1"/>
              <a:t>Dabigtran</a:t>
            </a:r>
            <a:r>
              <a:rPr lang="en-US" dirty="0"/>
              <a:t> vs. </a:t>
            </a:r>
            <a:r>
              <a:rPr lang="en-US" dirty="0" err="1"/>
              <a:t>Rivaroxaban</a:t>
            </a:r>
            <a:endParaRPr lang="en-US" dirty="0"/>
          </a:p>
        </p:txBody>
      </p:sp>
      <p:sp>
        <p:nvSpPr>
          <p:cNvPr id="3" name="Text Placeholder 2"/>
          <p:cNvSpPr>
            <a:spLocks noGrp="1"/>
          </p:cNvSpPr>
          <p:nvPr>
            <p:ph type="body" idx="1"/>
          </p:nvPr>
        </p:nvSpPr>
        <p:spPr>
          <a:xfrm>
            <a:off x="685800" y="3200400"/>
            <a:ext cx="7772400" cy="2743200"/>
          </a:xfrm>
        </p:spPr>
        <p:txBody>
          <a:bodyPr>
            <a:normAutofit fontScale="92500" lnSpcReduction="20000"/>
          </a:bodyPr>
          <a:lstStyle/>
          <a:p>
            <a:pPr marL="342900" indent="-342900">
              <a:buFont typeface="Wingdings" pitchFamily="2" charset="2"/>
              <a:buChar char="§"/>
            </a:pPr>
            <a:r>
              <a:rPr lang="en-US" dirty="0"/>
              <a:t>Twice daily versus once daily dosing</a:t>
            </a:r>
          </a:p>
          <a:p>
            <a:pPr marL="342900" indent="-342900">
              <a:buFont typeface="Wingdings" pitchFamily="2" charset="2"/>
              <a:buChar char="§"/>
            </a:pPr>
            <a:endParaRPr lang="en-US" dirty="0"/>
          </a:p>
          <a:p>
            <a:pPr marL="342900" indent="-342900">
              <a:buFont typeface="Wingdings" pitchFamily="2" charset="2"/>
              <a:buChar char="§"/>
            </a:pPr>
            <a:r>
              <a:rPr lang="en-US" dirty="0" err="1"/>
              <a:t>Rivaroxaban</a:t>
            </a:r>
            <a:r>
              <a:rPr lang="en-US" dirty="0"/>
              <a:t> better absorbed with evening meal versus </a:t>
            </a:r>
            <a:r>
              <a:rPr lang="en-US" dirty="0" err="1"/>
              <a:t>Dabigatran</a:t>
            </a:r>
            <a:r>
              <a:rPr lang="en-US" dirty="0"/>
              <a:t> not associated with food intake</a:t>
            </a:r>
          </a:p>
          <a:p>
            <a:pPr marL="342900" indent="-342900">
              <a:buFont typeface="Wingdings" pitchFamily="2" charset="2"/>
              <a:buChar char="§"/>
            </a:pPr>
            <a:endParaRPr lang="en-US" dirty="0"/>
          </a:p>
          <a:p>
            <a:pPr marL="342900" indent="-342900">
              <a:buFont typeface="Wingdings" pitchFamily="2" charset="2"/>
              <a:buChar char="§"/>
            </a:pPr>
            <a:r>
              <a:rPr lang="en-US" dirty="0"/>
              <a:t>Different mechanisms of action</a:t>
            </a:r>
          </a:p>
          <a:p>
            <a:pPr marL="342900" indent="-342900">
              <a:buFont typeface="Wingdings" pitchFamily="2" charset="2"/>
              <a:buChar char="§"/>
            </a:pPr>
            <a:endParaRPr lang="en-US" dirty="0"/>
          </a:p>
          <a:p>
            <a:pPr marL="342900" indent="-342900">
              <a:buFont typeface="Wingdings" pitchFamily="2" charset="2"/>
              <a:buChar char="§"/>
            </a:pPr>
            <a:r>
              <a:rPr lang="en-US" dirty="0"/>
              <a:t>Differences in bleeding </a:t>
            </a:r>
          </a:p>
        </p:txBody>
      </p:sp>
    </p:spTree>
    <p:extLst>
      <p:ext uri="{BB962C8B-B14F-4D97-AF65-F5344CB8AC3E}">
        <p14:creationId xmlns:p14="http://schemas.microsoft.com/office/powerpoint/2010/main" val="78476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
        <p:nvSpPr>
          <p:cNvPr id="3" name="Text Placeholder 2"/>
          <p:cNvSpPr>
            <a:spLocks noGrp="1"/>
          </p:cNvSpPr>
          <p:nvPr>
            <p:ph type="body" idx="1"/>
          </p:nvPr>
        </p:nvSpPr>
        <p:spPr>
          <a:xfrm>
            <a:off x="722312" y="2743200"/>
            <a:ext cx="8040687" cy="3886200"/>
          </a:xfrm>
        </p:spPr>
        <p:txBody>
          <a:bodyPr>
            <a:normAutofit fontScale="25000" lnSpcReduction="20000"/>
          </a:bodyPr>
          <a:lstStyle/>
          <a:p>
            <a:pPr marL="342900" indent="-342900">
              <a:buFont typeface="Wingdings" pitchFamily="2" charset="2"/>
              <a:buChar char="§"/>
            </a:pPr>
            <a:r>
              <a:rPr lang="en-US" sz="9600" dirty="0"/>
              <a:t>Why do we </a:t>
            </a:r>
            <a:r>
              <a:rPr lang="en-US" sz="9600" dirty="0" err="1"/>
              <a:t>anticoagulate</a:t>
            </a:r>
            <a:r>
              <a:rPr lang="en-US" sz="9600" dirty="0"/>
              <a:t> </a:t>
            </a:r>
            <a:r>
              <a:rPr lang="en-US" sz="9600" dirty="0" err="1"/>
              <a:t>cardiacwise</a:t>
            </a:r>
            <a:r>
              <a:rPr lang="en-US" sz="9600" dirty="0"/>
              <a:t>…</a:t>
            </a:r>
          </a:p>
          <a:p>
            <a:pPr marL="342900" indent="-342900">
              <a:buFont typeface="Wingdings" pitchFamily="2" charset="2"/>
              <a:buChar char="§"/>
            </a:pPr>
            <a:endParaRPr lang="en-US" sz="9600" dirty="0"/>
          </a:p>
          <a:p>
            <a:pPr marL="342900" indent="-342900">
              <a:buFont typeface="Wingdings" pitchFamily="2" charset="2"/>
              <a:buChar char="§"/>
            </a:pPr>
            <a:r>
              <a:rPr lang="en-US" sz="9600" dirty="0"/>
              <a:t>Where we were….</a:t>
            </a:r>
          </a:p>
          <a:p>
            <a:endParaRPr lang="en-US" sz="9600" dirty="0"/>
          </a:p>
          <a:p>
            <a:pPr marL="342900" indent="-342900">
              <a:buFont typeface="Wingdings" pitchFamily="2" charset="2"/>
              <a:buChar char="§"/>
            </a:pPr>
            <a:r>
              <a:rPr lang="en-US" sz="9600" dirty="0"/>
              <a:t>Why we needed a change…</a:t>
            </a:r>
          </a:p>
          <a:p>
            <a:pPr marL="342900" indent="-342900">
              <a:buFont typeface="Wingdings" pitchFamily="2" charset="2"/>
              <a:buChar char="§"/>
            </a:pPr>
            <a:endParaRPr lang="en-US" sz="9600" dirty="0"/>
          </a:p>
          <a:p>
            <a:pPr marL="342900" indent="-342900">
              <a:buFont typeface="Wingdings" pitchFamily="2" charset="2"/>
              <a:buChar char="§"/>
            </a:pPr>
            <a:r>
              <a:rPr lang="en-US" sz="9600" dirty="0"/>
              <a:t>Where we are now…</a:t>
            </a:r>
          </a:p>
          <a:p>
            <a:pPr marL="342900" indent="-342900">
              <a:buFont typeface="Wingdings" pitchFamily="2" charset="2"/>
              <a:buChar char="§"/>
            </a:pPr>
            <a:endParaRPr lang="en-US" sz="9600" dirty="0"/>
          </a:p>
          <a:p>
            <a:pPr marL="342900" indent="-342900">
              <a:buFont typeface="Wingdings" pitchFamily="2" charset="2"/>
              <a:buChar char="§"/>
            </a:pPr>
            <a:r>
              <a:rPr lang="en-US" sz="9600" dirty="0"/>
              <a:t>Where we are going…</a:t>
            </a:r>
          </a:p>
          <a:p>
            <a:pPr marL="342900" indent="-342900">
              <a:buFont typeface="Wingdings" pitchFamily="2" charset="2"/>
              <a:buChar char="§"/>
            </a:pPr>
            <a:endParaRPr lang="en-US" sz="9600" dirty="0"/>
          </a:p>
          <a:p>
            <a:pPr marL="342900" indent="-342900">
              <a:buFont typeface="Wingdings" pitchFamily="2" charset="2"/>
              <a:buChar char="§"/>
            </a:pPr>
            <a:r>
              <a:rPr lang="en-US" sz="9600" dirty="0"/>
              <a:t>How we use anticoagulation in various clinical settings…</a:t>
            </a:r>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183324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pPr algn="ctr"/>
            <a:r>
              <a:rPr lang="en-US" dirty="0" err="1"/>
              <a:t>Apixaban</a:t>
            </a:r>
            <a:r>
              <a:rPr lang="en-US" dirty="0"/>
              <a:t> (</a:t>
            </a:r>
            <a:r>
              <a:rPr lang="en-US" dirty="0" err="1"/>
              <a:t>Eliquis</a:t>
            </a:r>
            <a:r>
              <a:rPr lang="en-US" dirty="0"/>
              <a:t>)</a:t>
            </a:r>
          </a:p>
        </p:txBody>
      </p:sp>
      <p:sp>
        <p:nvSpPr>
          <p:cNvPr id="3" name="Text Placeholder 2"/>
          <p:cNvSpPr>
            <a:spLocks noGrp="1"/>
          </p:cNvSpPr>
          <p:nvPr>
            <p:ph type="body" idx="1"/>
          </p:nvPr>
        </p:nvSpPr>
        <p:spPr>
          <a:xfrm>
            <a:off x="685800" y="2971800"/>
            <a:ext cx="7772400" cy="3200400"/>
          </a:xfrm>
        </p:spPr>
        <p:txBody>
          <a:bodyPr>
            <a:normAutofit fontScale="85000" lnSpcReduction="10000"/>
          </a:bodyPr>
          <a:lstStyle/>
          <a:p>
            <a:pPr marL="342900" indent="-342900">
              <a:buFont typeface="Wingdings" pitchFamily="2" charset="2"/>
              <a:buChar char="§"/>
            </a:pPr>
            <a:r>
              <a:rPr lang="en-US" dirty="0"/>
              <a:t>Approved by the FDA in December 2012</a:t>
            </a:r>
          </a:p>
          <a:p>
            <a:pPr marL="342900" indent="-342900">
              <a:buFont typeface="Wingdings" pitchFamily="2" charset="2"/>
              <a:buChar char="§"/>
            </a:pPr>
            <a:endParaRPr lang="en-US" dirty="0"/>
          </a:p>
          <a:p>
            <a:pPr marL="342900" indent="-342900">
              <a:buFont typeface="Wingdings" pitchFamily="2" charset="2"/>
              <a:buChar char="§"/>
            </a:pPr>
            <a:r>
              <a:rPr lang="en-US" dirty="0"/>
              <a:t>Factor </a:t>
            </a:r>
            <a:r>
              <a:rPr lang="en-US" dirty="0" err="1"/>
              <a:t>Xa</a:t>
            </a:r>
            <a:r>
              <a:rPr lang="en-US" dirty="0"/>
              <a:t> inhibitor </a:t>
            </a:r>
          </a:p>
          <a:p>
            <a:endParaRPr lang="en-US" dirty="0"/>
          </a:p>
          <a:p>
            <a:pPr marL="342900" indent="-342900">
              <a:buFont typeface="Wingdings" pitchFamily="2" charset="2"/>
              <a:buChar char="§"/>
            </a:pPr>
            <a:r>
              <a:rPr lang="en-US" dirty="0"/>
              <a:t>Metabolized by the liver with half-life 12 hours</a:t>
            </a:r>
          </a:p>
          <a:p>
            <a:r>
              <a:rPr lang="en-US" dirty="0"/>
              <a:t>       5 mg BID for most people including hemodialysis patients</a:t>
            </a:r>
          </a:p>
          <a:p>
            <a:r>
              <a:rPr lang="en-US" dirty="0"/>
              <a:t>       2.5 mg BID suggested if Cr &gt; 1.5 mg/dL, age &gt; /= to 80 and </a:t>
            </a:r>
            <a:r>
              <a:rPr lang="en-US" dirty="0" err="1"/>
              <a:t>wt</a:t>
            </a:r>
            <a:r>
              <a:rPr lang="en-US" dirty="0"/>
              <a:t> &lt; 60 kg</a:t>
            </a:r>
          </a:p>
          <a:p>
            <a:endParaRPr lang="en-US" dirty="0"/>
          </a:p>
          <a:p>
            <a:pPr marL="342900" indent="-342900">
              <a:buFont typeface="Wingdings" pitchFamily="2" charset="2"/>
              <a:buChar char="§"/>
            </a:pPr>
            <a:r>
              <a:rPr lang="en-US" dirty="0"/>
              <a:t>Reversal agent – </a:t>
            </a:r>
            <a:r>
              <a:rPr lang="en-US" dirty="0" err="1"/>
              <a:t>Andexxa</a:t>
            </a:r>
            <a:r>
              <a:rPr lang="en-US" dirty="0"/>
              <a:t> (</a:t>
            </a:r>
            <a:r>
              <a:rPr lang="en-US" dirty="0" err="1"/>
              <a:t>Andexanet</a:t>
            </a:r>
            <a:r>
              <a:rPr lang="en-US" dirty="0"/>
              <a:t> Alfa) or </a:t>
            </a:r>
            <a:r>
              <a:rPr lang="en-US" dirty="0" err="1"/>
              <a:t>Kcentra</a:t>
            </a:r>
            <a:r>
              <a:rPr lang="en-US" dirty="0"/>
              <a:t> </a:t>
            </a:r>
          </a:p>
          <a:p>
            <a:pPr marL="342900" indent="-342900">
              <a:buFont typeface="Wingdings" pitchFamily="2" charset="2"/>
              <a:buChar char="§"/>
            </a:pPr>
            <a:endParaRPr lang="en-US" dirty="0"/>
          </a:p>
          <a:p>
            <a:pPr lvl="1" indent="0"/>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342545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weinberg\Desktop\aristotle-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6184"/>
            <a:ext cx="55911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weinberg\Desktop\averroes-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525" y="3681044"/>
            <a:ext cx="5567513" cy="293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73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weinberg\Desktop\Eliquis_HCP_SafetyEndpoints_chart_21Nov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19124"/>
            <a:ext cx="326707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weinberg\Desktop\saf_gr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76474"/>
            <a:ext cx="3733800" cy="505760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weinberg\Desktop\Eliquis_HCP_720_Chart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98277"/>
            <a:ext cx="3288994" cy="278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5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362075"/>
          </a:xfrm>
        </p:spPr>
        <p:txBody>
          <a:bodyPr/>
          <a:lstStyle/>
          <a:p>
            <a:r>
              <a:rPr lang="en-US" dirty="0"/>
              <a:t>3 on the market…which to choose?</a:t>
            </a:r>
          </a:p>
        </p:txBody>
      </p:sp>
      <p:sp>
        <p:nvSpPr>
          <p:cNvPr id="3" name="Text Placeholder 2"/>
          <p:cNvSpPr>
            <a:spLocks noGrp="1"/>
          </p:cNvSpPr>
          <p:nvPr>
            <p:ph type="body" idx="1"/>
          </p:nvPr>
        </p:nvSpPr>
        <p:spPr>
          <a:xfrm>
            <a:off x="685800" y="3048000"/>
            <a:ext cx="7772400" cy="2743200"/>
          </a:xfrm>
        </p:spPr>
        <p:txBody>
          <a:bodyPr>
            <a:normAutofit fontScale="92500"/>
          </a:bodyPr>
          <a:lstStyle/>
          <a:p>
            <a:pPr marL="342900" indent="-342900">
              <a:buFont typeface="Wingdings" pitchFamily="2" charset="2"/>
              <a:buChar char="§"/>
            </a:pPr>
            <a:r>
              <a:rPr lang="en-US" sz="3200" dirty="0"/>
              <a:t>2 Factor </a:t>
            </a:r>
            <a:r>
              <a:rPr lang="en-US" sz="3200" dirty="0" err="1"/>
              <a:t>Xa</a:t>
            </a:r>
            <a:r>
              <a:rPr lang="en-US" sz="3200" dirty="0"/>
              <a:t> inhibitors but now one with superiority data compared to Warfarin (not just non-inferior)</a:t>
            </a:r>
          </a:p>
          <a:p>
            <a:pPr marL="342900" indent="-342900">
              <a:buFont typeface="Wingdings" pitchFamily="2" charset="2"/>
              <a:buChar char="§"/>
            </a:pPr>
            <a:endParaRPr lang="en-US" sz="3200" dirty="0"/>
          </a:p>
          <a:p>
            <a:pPr marL="342900" indent="-342900">
              <a:buFont typeface="Wingdings" pitchFamily="2" charset="2"/>
              <a:buChar char="§"/>
            </a:pPr>
            <a:r>
              <a:rPr lang="en-US" sz="3200" dirty="0"/>
              <a:t>BID versus daily dosing with no obvious need to take with food </a:t>
            </a:r>
          </a:p>
          <a:p>
            <a:endParaRPr lang="en-US" dirty="0"/>
          </a:p>
        </p:txBody>
      </p:sp>
    </p:spTree>
    <p:extLst>
      <p:ext uri="{BB962C8B-B14F-4D97-AF65-F5344CB8AC3E}">
        <p14:creationId xmlns:p14="http://schemas.microsoft.com/office/powerpoint/2010/main" val="265179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362075"/>
          </a:xfrm>
        </p:spPr>
        <p:txBody>
          <a:bodyPr/>
          <a:lstStyle/>
          <a:p>
            <a:pPr algn="ctr"/>
            <a:r>
              <a:rPr lang="en-US" dirty="0" err="1"/>
              <a:t>Edoxaban</a:t>
            </a:r>
            <a:r>
              <a:rPr lang="en-US" dirty="0"/>
              <a:t>  (</a:t>
            </a:r>
            <a:r>
              <a:rPr lang="en-US" dirty="0" err="1"/>
              <a:t>Sayvasa</a:t>
            </a:r>
            <a:r>
              <a:rPr lang="en-US" dirty="0"/>
              <a:t>)</a:t>
            </a:r>
          </a:p>
        </p:txBody>
      </p:sp>
      <p:sp>
        <p:nvSpPr>
          <p:cNvPr id="3" name="Text Placeholder 2"/>
          <p:cNvSpPr>
            <a:spLocks noGrp="1"/>
          </p:cNvSpPr>
          <p:nvPr>
            <p:ph type="body" idx="1"/>
          </p:nvPr>
        </p:nvSpPr>
        <p:spPr>
          <a:xfrm>
            <a:off x="685800" y="2667000"/>
            <a:ext cx="7772400" cy="3962400"/>
          </a:xfrm>
        </p:spPr>
        <p:txBody>
          <a:bodyPr>
            <a:noAutofit/>
          </a:bodyPr>
          <a:lstStyle/>
          <a:p>
            <a:pPr marL="342900" indent="-342900">
              <a:buFont typeface="Wingdings" pitchFamily="2" charset="2"/>
              <a:buChar char="§"/>
            </a:pPr>
            <a:r>
              <a:rPr lang="en-US" sz="2000" dirty="0"/>
              <a:t>Approved by the FDA in January 2015</a:t>
            </a:r>
          </a:p>
          <a:p>
            <a:pPr marL="342900" indent="-342900">
              <a:buFont typeface="Wingdings" pitchFamily="2" charset="2"/>
              <a:buChar char="§"/>
            </a:pPr>
            <a:endParaRPr lang="en-US" sz="2000" dirty="0"/>
          </a:p>
          <a:p>
            <a:pPr marL="342900" indent="-342900">
              <a:buFont typeface="Wingdings" pitchFamily="2" charset="2"/>
              <a:buChar char="§"/>
            </a:pPr>
            <a:r>
              <a:rPr lang="en-US" sz="2000" dirty="0"/>
              <a:t>Factor </a:t>
            </a:r>
            <a:r>
              <a:rPr lang="en-US" sz="2000" dirty="0" err="1"/>
              <a:t>Xa</a:t>
            </a:r>
            <a:r>
              <a:rPr lang="en-US" sz="2000" dirty="0"/>
              <a:t> inhibitor  </a:t>
            </a:r>
          </a:p>
          <a:p>
            <a:pPr marL="342900" indent="-342900">
              <a:buFont typeface="Wingdings" pitchFamily="2" charset="2"/>
              <a:buChar char="§"/>
            </a:pPr>
            <a:endParaRPr lang="en-US" sz="2000" dirty="0"/>
          </a:p>
          <a:p>
            <a:pPr marL="342900" indent="-342900">
              <a:buFont typeface="Wingdings" pitchFamily="2" charset="2"/>
              <a:buChar char="§"/>
            </a:pPr>
            <a:r>
              <a:rPr lang="en-US" sz="2000" dirty="0"/>
              <a:t>Metabolized minimally via the CYP 450 system and half-life 10-14 hours</a:t>
            </a:r>
          </a:p>
          <a:p>
            <a:endParaRPr lang="en-US" sz="2000" dirty="0"/>
          </a:p>
          <a:p>
            <a:pPr marL="342900" indent="-342900">
              <a:buFont typeface="Wingdings" pitchFamily="2" charset="2"/>
              <a:buChar char="§"/>
            </a:pPr>
            <a:r>
              <a:rPr lang="en-US" sz="2000" dirty="0"/>
              <a:t>Typical dose is 60 mg daily </a:t>
            </a:r>
          </a:p>
          <a:p>
            <a:pPr marL="891540" lvl="1" indent="-342900">
              <a:buFont typeface="Wingdings" pitchFamily="2" charset="2"/>
              <a:buChar char="§"/>
            </a:pPr>
            <a:r>
              <a:rPr lang="en-US" sz="2000" dirty="0"/>
              <a:t>Avoid use in </a:t>
            </a:r>
            <a:r>
              <a:rPr lang="en-US" sz="2000" dirty="0" err="1"/>
              <a:t>Creatinine</a:t>
            </a:r>
            <a:r>
              <a:rPr lang="en-US" sz="2000" dirty="0"/>
              <a:t> clearance &gt; 95 ml/minute</a:t>
            </a:r>
          </a:p>
          <a:p>
            <a:pPr marL="891540" lvl="1" indent="-342900">
              <a:buFont typeface="Wingdings" pitchFamily="2" charset="2"/>
              <a:buChar char="§"/>
            </a:pPr>
            <a:r>
              <a:rPr lang="en-US" sz="2000" dirty="0"/>
              <a:t>Cr clearance 50-95 = no adjustment </a:t>
            </a:r>
          </a:p>
          <a:p>
            <a:pPr marL="891540" lvl="1" indent="-342900">
              <a:buFont typeface="Wingdings" pitchFamily="2" charset="2"/>
              <a:buChar char="§"/>
            </a:pPr>
            <a:r>
              <a:rPr lang="en-US" sz="2000" dirty="0"/>
              <a:t>Cr clearance 15-50 = 30 mg daily </a:t>
            </a:r>
          </a:p>
          <a:p>
            <a:pPr marL="891540" lvl="1" indent="-342900">
              <a:buFont typeface="Wingdings" pitchFamily="2" charset="2"/>
              <a:buChar char="§"/>
            </a:pPr>
            <a:r>
              <a:rPr lang="en-US" sz="2000" dirty="0"/>
              <a:t>Cr clearance &lt; 15 = avoid use </a:t>
            </a:r>
          </a:p>
        </p:txBody>
      </p:sp>
    </p:spTree>
    <p:extLst>
      <p:ext uri="{BB962C8B-B14F-4D97-AF65-F5344CB8AC3E}">
        <p14:creationId xmlns:p14="http://schemas.microsoft.com/office/powerpoint/2010/main" val="247542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aweinberg\Desktop\imagesRH58XD4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71424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1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weinberg\Desktop\hemorrhagic-ischemic-stroke-events-engage-af-timi-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38138"/>
            <a:ext cx="9525000" cy="753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0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362075"/>
          </a:xfrm>
        </p:spPr>
        <p:txBody>
          <a:bodyPr/>
          <a:lstStyle/>
          <a:p>
            <a:pPr algn="ctr"/>
            <a:r>
              <a:rPr lang="en-US" dirty="0"/>
              <a:t>So, where to next ???</a:t>
            </a:r>
          </a:p>
        </p:txBody>
      </p:sp>
      <p:sp>
        <p:nvSpPr>
          <p:cNvPr id="3" name="Text Placeholder 2"/>
          <p:cNvSpPr>
            <a:spLocks noGrp="1"/>
          </p:cNvSpPr>
          <p:nvPr>
            <p:ph type="body" idx="1"/>
          </p:nvPr>
        </p:nvSpPr>
        <p:spPr>
          <a:xfrm>
            <a:off x="762000" y="3048000"/>
            <a:ext cx="7772400" cy="1338262"/>
          </a:xfrm>
        </p:spPr>
        <p:txBody>
          <a:bodyPr>
            <a:noAutofit/>
          </a:bodyPr>
          <a:lstStyle/>
          <a:p>
            <a:pPr marL="342900" indent="-342900">
              <a:buFont typeface="Wingdings" pitchFamily="2" charset="2"/>
              <a:buChar char="§"/>
            </a:pPr>
            <a:r>
              <a:rPr lang="en-US" dirty="0"/>
              <a:t>Now 5 options available all with benefits and risks</a:t>
            </a:r>
          </a:p>
          <a:p>
            <a:pPr marL="342900" indent="-342900">
              <a:buFont typeface="Wingdings" pitchFamily="2" charset="2"/>
              <a:buChar char="§"/>
            </a:pPr>
            <a:endParaRPr lang="en-US" dirty="0"/>
          </a:p>
          <a:p>
            <a:pPr marL="342900" indent="-342900">
              <a:buFont typeface="Wingdings" pitchFamily="2" charset="2"/>
              <a:buChar char="§"/>
            </a:pPr>
            <a:r>
              <a:rPr lang="en-US" dirty="0"/>
              <a:t>There are additional agents currently undergoing investigation</a:t>
            </a:r>
          </a:p>
          <a:p>
            <a:pPr marL="342900" indent="-342900">
              <a:buFont typeface="Wingdings" pitchFamily="2" charset="2"/>
              <a:buChar char="§"/>
            </a:pPr>
            <a:endParaRPr lang="en-US" dirty="0"/>
          </a:p>
          <a:p>
            <a:pPr marL="342900" indent="-342900">
              <a:buFont typeface="Wingdings" pitchFamily="2" charset="2"/>
              <a:buChar char="§"/>
            </a:pPr>
            <a:r>
              <a:rPr lang="en-US" dirty="0"/>
              <a:t>What does the practicing clinician do day to day???</a:t>
            </a:r>
          </a:p>
        </p:txBody>
      </p:sp>
    </p:spTree>
    <p:extLst>
      <p:ext uri="{BB962C8B-B14F-4D97-AF65-F5344CB8AC3E}">
        <p14:creationId xmlns:p14="http://schemas.microsoft.com/office/powerpoint/2010/main" val="147136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weinberg\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32462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08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362075"/>
          </a:xfrm>
        </p:spPr>
        <p:txBody>
          <a:bodyPr/>
          <a:lstStyle/>
          <a:p>
            <a:pPr algn="ctr"/>
            <a:r>
              <a:rPr lang="en-US" dirty="0"/>
              <a:t>Overview of Mechanisms of Action of Novel Anticoagulants</a:t>
            </a:r>
          </a:p>
        </p:txBody>
      </p:sp>
      <p:pic>
        <p:nvPicPr>
          <p:cNvPr id="13314" name="Picture 2" descr="C:\Users\aweinberg\Desktop\808338-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57400"/>
            <a:ext cx="381132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60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712"/>
            <a:ext cx="9372600" cy="1362075"/>
          </a:xfrm>
        </p:spPr>
        <p:txBody>
          <a:bodyPr/>
          <a:lstStyle/>
          <a:p>
            <a:pPr algn="ctr"/>
            <a:r>
              <a:rPr lang="en-US" dirty="0"/>
              <a:t>Indications for Long-term Anticoagulation</a:t>
            </a:r>
          </a:p>
        </p:txBody>
      </p:sp>
      <p:sp>
        <p:nvSpPr>
          <p:cNvPr id="3" name="Text Placeholder 2"/>
          <p:cNvSpPr>
            <a:spLocks noGrp="1"/>
          </p:cNvSpPr>
          <p:nvPr>
            <p:ph type="body" idx="1"/>
          </p:nvPr>
        </p:nvSpPr>
        <p:spPr>
          <a:xfrm>
            <a:off x="685800" y="2743200"/>
            <a:ext cx="8153400" cy="3962400"/>
          </a:xfrm>
        </p:spPr>
        <p:txBody>
          <a:bodyPr>
            <a:normAutofit fontScale="92500" lnSpcReduction="10000"/>
          </a:bodyPr>
          <a:lstStyle/>
          <a:p>
            <a:pPr marL="342900" indent="-342900">
              <a:buFont typeface="Wingdings" pitchFamily="2" charset="2"/>
              <a:buChar char="§"/>
            </a:pPr>
            <a:r>
              <a:rPr lang="en-US" dirty="0"/>
              <a:t>Atrial fibrillation </a:t>
            </a:r>
          </a:p>
          <a:p>
            <a:pPr marL="342900" indent="-342900">
              <a:buFont typeface="Wingdings" pitchFamily="2" charset="2"/>
              <a:buChar char="§"/>
            </a:pPr>
            <a:endParaRPr lang="en-US" dirty="0"/>
          </a:p>
          <a:p>
            <a:pPr marL="342900" indent="-342900">
              <a:buFont typeface="Wingdings" pitchFamily="2" charset="2"/>
              <a:buChar char="§"/>
            </a:pPr>
            <a:r>
              <a:rPr lang="en-US" dirty="0"/>
              <a:t>Mechanical heart valve or valves</a:t>
            </a:r>
          </a:p>
          <a:p>
            <a:pPr marL="342900" indent="-342900">
              <a:buFont typeface="Wingdings" pitchFamily="2" charset="2"/>
              <a:buChar char="§"/>
            </a:pPr>
            <a:endParaRPr lang="en-US" dirty="0"/>
          </a:p>
          <a:p>
            <a:pPr marL="342900" indent="-342900">
              <a:buFont typeface="Wingdings" pitchFamily="2" charset="2"/>
              <a:buChar char="§"/>
            </a:pPr>
            <a:r>
              <a:rPr lang="en-US" dirty="0"/>
              <a:t>Stroke or TIA due to a known patent foramen </a:t>
            </a:r>
            <a:r>
              <a:rPr lang="en-US" dirty="0" err="1"/>
              <a:t>ovale</a:t>
            </a:r>
            <a:endParaRPr lang="en-US" dirty="0"/>
          </a:p>
          <a:p>
            <a:pPr marL="342900" indent="-342900">
              <a:buFont typeface="Wingdings" pitchFamily="2" charset="2"/>
              <a:buChar char="§"/>
            </a:pPr>
            <a:endParaRPr lang="en-US" dirty="0"/>
          </a:p>
          <a:p>
            <a:pPr marL="342900" indent="-342900">
              <a:buFont typeface="Wingdings" pitchFamily="2" charset="2"/>
              <a:buChar char="§"/>
            </a:pPr>
            <a:r>
              <a:rPr lang="en-US" dirty="0"/>
              <a:t>Prior history of DVT/PE with a known </a:t>
            </a:r>
            <a:r>
              <a:rPr lang="en-US" dirty="0" err="1"/>
              <a:t>hypercoagulable</a:t>
            </a:r>
            <a:r>
              <a:rPr lang="en-US" dirty="0"/>
              <a:t> state </a:t>
            </a:r>
          </a:p>
          <a:p>
            <a:r>
              <a:rPr lang="en-US" dirty="0"/>
              <a:t>    (</a:t>
            </a:r>
            <a:r>
              <a:rPr lang="en-US" dirty="0" err="1"/>
              <a:t>ie</a:t>
            </a:r>
            <a:r>
              <a:rPr lang="en-US" dirty="0"/>
              <a:t>  Factor V Leiden, Protein C/S deficiency, PT gene mutation</a:t>
            </a:r>
          </a:p>
          <a:p>
            <a:r>
              <a:rPr lang="en-US" dirty="0"/>
              <a:t>     AT III  or antiphospholipid antibody syndrome) or recurrent unprovoked</a:t>
            </a:r>
          </a:p>
          <a:p>
            <a:r>
              <a:rPr lang="en-US" dirty="0"/>
              <a:t>     DVT/PE                      </a:t>
            </a:r>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1089293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weinberg\Desktop\practical-application-of-anticoagulation-therapy-af-and-vte-april-12-71-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392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6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pPr algn="ctr"/>
            <a:r>
              <a:rPr lang="en-US" dirty="0"/>
              <a:t>Summary</a:t>
            </a:r>
          </a:p>
        </p:txBody>
      </p:sp>
      <p:sp>
        <p:nvSpPr>
          <p:cNvPr id="3" name="Text Placeholder 2"/>
          <p:cNvSpPr>
            <a:spLocks noGrp="1"/>
          </p:cNvSpPr>
          <p:nvPr>
            <p:ph type="body" idx="1"/>
          </p:nvPr>
        </p:nvSpPr>
        <p:spPr>
          <a:xfrm>
            <a:off x="685800" y="2819400"/>
            <a:ext cx="7772400" cy="3352800"/>
          </a:xfrm>
        </p:spPr>
        <p:txBody>
          <a:bodyPr/>
          <a:lstStyle/>
          <a:p>
            <a:pPr marL="342900" indent="-342900">
              <a:buFont typeface="Wingdings" pitchFamily="2" charset="2"/>
              <a:buChar char="§"/>
            </a:pPr>
            <a:r>
              <a:rPr lang="en-US" dirty="0"/>
              <a:t>We now have many options to proceed in regarding to stroke reduction in non-</a:t>
            </a:r>
            <a:r>
              <a:rPr lang="en-US" dirty="0" err="1"/>
              <a:t>valvular</a:t>
            </a:r>
            <a:r>
              <a:rPr lang="en-US" dirty="0"/>
              <a:t> atrial fibrillation and there will be more!</a:t>
            </a:r>
          </a:p>
          <a:p>
            <a:endParaRPr lang="en-US" dirty="0"/>
          </a:p>
          <a:p>
            <a:pPr marL="342900" indent="-342900">
              <a:buFont typeface="Wingdings" pitchFamily="2" charset="2"/>
              <a:buChar char="§"/>
            </a:pPr>
            <a:r>
              <a:rPr lang="en-US" dirty="0"/>
              <a:t>There are many different considerations </a:t>
            </a:r>
          </a:p>
          <a:p>
            <a:pPr marL="342900" indent="-342900">
              <a:buFont typeface="Wingdings" pitchFamily="2" charset="2"/>
              <a:buChar char="§"/>
            </a:pPr>
            <a:endParaRPr lang="en-US" dirty="0"/>
          </a:p>
          <a:p>
            <a:pPr marL="342900" indent="-342900">
              <a:buFont typeface="Wingdings" pitchFamily="2" charset="2"/>
              <a:buChar char="§"/>
            </a:pPr>
            <a:r>
              <a:rPr lang="en-US" dirty="0"/>
              <a:t>The choice of anticoagulant, novel or not, must be an individual decision and made on a case by case basis </a:t>
            </a:r>
          </a:p>
        </p:txBody>
      </p:sp>
    </p:spTree>
    <p:extLst>
      <p:ext uri="{BB962C8B-B14F-4D97-AF65-F5344CB8AC3E}">
        <p14:creationId xmlns:p14="http://schemas.microsoft.com/office/powerpoint/2010/main" val="2171021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pPr algn="ctr"/>
            <a:r>
              <a:rPr lang="en-US" dirty="0"/>
              <a:t>Anticoagulation in the Real World</a:t>
            </a:r>
          </a:p>
        </p:txBody>
      </p:sp>
      <p:sp>
        <p:nvSpPr>
          <p:cNvPr id="3" name="Text Placeholder 2"/>
          <p:cNvSpPr>
            <a:spLocks noGrp="1"/>
          </p:cNvSpPr>
          <p:nvPr>
            <p:ph type="body" idx="1"/>
          </p:nvPr>
        </p:nvSpPr>
        <p:spPr>
          <a:xfrm>
            <a:off x="685800" y="2819400"/>
            <a:ext cx="7772400" cy="3352800"/>
          </a:xfrm>
        </p:spPr>
        <p:txBody>
          <a:bodyPr>
            <a:normAutofit/>
          </a:bodyPr>
          <a:lstStyle/>
          <a:p>
            <a:pPr marL="342900" indent="-342900">
              <a:buFont typeface="Wingdings" pitchFamily="2" charset="2"/>
              <a:buChar char="§"/>
            </a:pPr>
            <a:r>
              <a:rPr lang="en-US" dirty="0"/>
              <a:t>Outpatient </a:t>
            </a:r>
          </a:p>
          <a:p>
            <a:pPr marL="891540" lvl="1" indent="-342900">
              <a:buFont typeface="Wingdings" pitchFamily="2" charset="2"/>
              <a:buChar char="§"/>
            </a:pPr>
            <a:r>
              <a:rPr lang="en-US" sz="2400" dirty="0"/>
              <a:t>Asymptomatic versus symptomatic</a:t>
            </a:r>
          </a:p>
          <a:p>
            <a:pPr marL="891540" lvl="1" indent="-342900">
              <a:buFont typeface="Wingdings" pitchFamily="2" charset="2"/>
              <a:buChar char="§"/>
            </a:pPr>
            <a:endParaRPr lang="en-US" sz="2400" dirty="0"/>
          </a:p>
          <a:p>
            <a:pPr marL="891540" lvl="1" indent="-342900">
              <a:buFont typeface="Wingdings" pitchFamily="2" charset="2"/>
              <a:buChar char="§"/>
            </a:pPr>
            <a:r>
              <a:rPr lang="en-US" sz="2400" dirty="0"/>
              <a:t>Post procedure</a:t>
            </a:r>
          </a:p>
          <a:p>
            <a:pPr marL="342900" indent="-342900">
              <a:buFont typeface="Wingdings" pitchFamily="2" charset="2"/>
              <a:buChar char="§"/>
            </a:pPr>
            <a:endParaRPr lang="en-US" dirty="0"/>
          </a:p>
          <a:p>
            <a:pPr marL="342900" indent="-342900">
              <a:buFont typeface="Wingdings" pitchFamily="2" charset="2"/>
              <a:buChar char="§"/>
            </a:pPr>
            <a:r>
              <a:rPr lang="en-US" dirty="0"/>
              <a:t>Inpatient </a:t>
            </a:r>
          </a:p>
          <a:p>
            <a:pPr marL="891540" lvl="1" indent="-342900">
              <a:buFont typeface="Wingdings" pitchFamily="2" charset="2"/>
              <a:buChar char="§"/>
            </a:pPr>
            <a:r>
              <a:rPr lang="en-US" sz="2400" dirty="0"/>
              <a:t>Post illness /stressor</a:t>
            </a:r>
          </a:p>
          <a:p>
            <a:pPr lvl="1" indent="0"/>
            <a:endParaRPr lang="en-US" dirty="0"/>
          </a:p>
          <a:p>
            <a:endParaRPr lang="en-US" dirty="0"/>
          </a:p>
        </p:txBody>
      </p:sp>
    </p:spTree>
    <p:extLst>
      <p:ext uri="{BB962C8B-B14F-4D97-AF65-F5344CB8AC3E}">
        <p14:creationId xmlns:p14="http://schemas.microsoft.com/office/powerpoint/2010/main" val="4056916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pPr algn="ctr"/>
            <a:r>
              <a:rPr lang="en-US" dirty="0"/>
              <a:t>Case # 1 </a:t>
            </a:r>
          </a:p>
        </p:txBody>
      </p:sp>
      <p:sp>
        <p:nvSpPr>
          <p:cNvPr id="3" name="Text Placeholder 2"/>
          <p:cNvSpPr>
            <a:spLocks noGrp="1"/>
          </p:cNvSpPr>
          <p:nvPr>
            <p:ph type="body" idx="1"/>
          </p:nvPr>
        </p:nvSpPr>
        <p:spPr>
          <a:xfrm>
            <a:off x="685800" y="2819400"/>
            <a:ext cx="7772400" cy="3352800"/>
          </a:xfrm>
        </p:spPr>
        <p:txBody>
          <a:bodyPr>
            <a:normAutofit/>
          </a:bodyPr>
          <a:lstStyle/>
          <a:p>
            <a:r>
              <a:rPr lang="en-US" dirty="0"/>
              <a:t>A 50 year old male with no cardiac risk factors presents for a routine physical exam. He is asymptomatic. He exercises at the gym multiple days per week without difficulty. He has never had a stroke or any known vascular disease. </a:t>
            </a:r>
          </a:p>
          <a:p>
            <a:r>
              <a:rPr lang="en-US" dirty="0"/>
              <a:t>Vitals:  BP 120/70   P 90 and irregular </a:t>
            </a:r>
          </a:p>
          <a:p>
            <a:r>
              <a:rPr lang="en-US" dirty="0"/>
              <a:t>Physical exam is normal with the exception of an irregularly irregular pulse</a:t>
            </a:r>
          </a:p>
          <a:p>
            <a:r>
              <a:rPr lang="en-US" dirty="0"/>
              <a:t>An electrocardiogram is obtained</a:t>
            </a:r>
          </a:p>
          <a:p>
            <a:endParaRPr lang="en-US" dirty="0"/>
          </a:p>
        </p:txBody>
      </p:sp>
    </p:spTree>
    <p:extLst>
      <p:ext uri="{BB962C8B-B14F-4D97-AF65-F5344CB8AC3E}">
        <p14:creationId xmlns:p14="http://schemas.microsoft.com/office/powerpoint/2010/main" val="275569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70BEDF-1805-4232-9033-96F9D1E087A2}"/>
              </a:ext>
            </a:extLst>
          </p:cNvPr>
          <p:cNvPicPr>
            <a:picLocks noChangeAspect="1"/>
          </p:cNvPicPr>
          <p:nvPr/>
        </p:nvPicPr>
        <p:blipFill>
          <a:blip r:embed="rId2"/>
          <a:stretch>
            <a:fillRect/>
          </a:stretch>
        </p:blipFill>
        <p:spPr>
          <a:xfrm>
            <a:off x="-533400" y="552450"/>
            <a:ext cx="10535797" cy="5753100"/>
          </a:xfrm>
          <a:prstGeom prst="rect">
            <a:avLst/>
          </a:prstGeom>
        </p:spPr>
      </p:pic>
    </p:spTree>
    <p:extLst>
      <p:ext uri="{BB962C8B-B14F-4D97-AF65-F5344CB8AC3E}">
        <p14:creationId xmlns:p14="http://schemas.microsoft.com/office/powerpoint/2010/main" val="2629359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362075"/>
          </a:xfrm>
        </p:spPr>
        <p:txBody>
          <a:bodyPr/>
          <a:lstStyle/>
          <a:p>
            <a:pPr algn="ctr"/>
            <a:r>
              <a:rPr lang="en-US" dirty="0"/>
              <a:t>What is your anticoagulation strategy? </a:t>
            </a:r>
          </a:p>
        </p:txBody>
      </p:sp>
      <p:sp>
        <p:nvSpPr>
          <p:cNvPr id="3" name="Text Placeholder 2"/>
          <p:cNvSpPr>
            <a:spLocks noGrp="1"/>
          </p:cNvSpPr>
          <p:nvPr>
            <p:ph type="body" idx="1"/>
          </p:nvPr>
        </p:nvSpPr>
        <p:spPr>
          <a:xfrm>
            <a:off x="685800" y="2819400"/>
            <a:ext cx="7772400" cy="3352800"/>
          </a:xfrm>
        </p:spPr>
        <p:txBody>
          <a:bodyPr>
            <a:normAutofit/>
          </a:bodyPr>
          <a:lstStyle/>
          <a:p>
            <a:r>
              <a:rPr lang="en-US" dirty="0"/>
              <a:t>A. No anticoagulation is necessary as he is asymptomatic and has a CHA2DS2-Vasc score of 0 </a:t>
            </a:r>
          </a:p>
          <a:p>
            <a:r>
              <a:rPr lang="en-US" dirty="0"/>
              <a:t>B. Aspirin 81 mg daily for 30 days only </a:t>
            </a:r>
          </a:p>
          <a:p>
            <a:r>
              <a:rPr lang="en-US" dirty="0"/>
              <a:t>C. It depends upon the future treatment plan</a:t>
            </a:r>
          </a:p>
          <a:p>
            <a:r>
              <a:rPr lang="en-US" dirty="0"/>
              <a:t>D. Lifelong Eliquis 5 mg twice daily </a:t>
            </a:r>
          </a:p>
          <a:p>
            <a:r>
              <a:rPr lang="en-US" dirty="0"/>
              <a:t>E. Call your favorite cardiologist and ask him or her </a:t>
            </a:r>
          </a:p>
          <a:p>
            <a:endParaRPr lang="en-US" dirty="0"/>
          </a:p>
        </p:txBody>
      </p:sp>
    </p:spTree>
    <p:extLst>
      <p:ext uri="{BB962C8B-B14F-4D97-AF65-F5344CB8AC3E}">
        <p14:creationId xmlns:p14="http://schemas.microsoft.com/office/powerpoint/2010/main" val="3051740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1143000"/>
          </a:xfrm>
        </p:spPr>
        <p:txBody>
          <a:bodyPr/>
          <a:lstStyle/>
          <a:p>
            <a:pPr algn="ctr"/>
            <a:r>
              <a:rPr lang="en-US" dirty="0"/>
              <a:t>And the answer is… </a:t>
            </a:r>
          </a:p>
        </p:txBody>
      </p:sp>
      <p:sp>
        <p:nvSpPr>
          <p:cNvPr id="3" name="Text Placeholder 2"/>
          <p:cNvSpPr>
            <a:spLocks noGrp="1"/>
          </p:cNvSpPr>
          <p:nvPr>
            <p:ph type="body" idx="1"/>
          </p:nvPr>
        </p:nvSpPr>
        <p:spPr>
          <a:xfrm>
            <a:off x="685800" y="2819400"/>
            <a:ext cx="7772400" cy="3352800"/>
          </a:xfrm>
        </p:spPr>
        <p:txBody>
          <a:bodyPr>
            <a:normAutofit/>
          </a:bodyPr>
          <a:lstStyle/>
          <a:p>
            <a:r>
              <a:rPr lang="en-US" dirty="0"/>
              <a:t>C. It depends upon the future treatment </a:t>
            </a:r>
          </a:p>
          <a:p>
            <a:endParaRPr lang="en-US" dirty="0"/>
          </a:p>
          <a:p>
            <a:r>
              <a:rPr lang="en-US" dirty="0"/>
              <a:t>While answer A is indeed correct, it does not take into account the future treatment plan. If direct current cardioversion or ablation is to be performed in the future, it is recommended that the patient be anticoagulated for a MINIMUM of 30 days pre and post procedure. Long-term anticoagulation decision is typically based upon procedure results and future risk (CHA2DS2-Vasc score)</a:t>
            </a:r>
          </a:p>
        </p:txBody>
      </p:sp>
    </p:spTree>
    <p:extLst>
      <p:ext uri="{BB962C8B-B14F-4D97-AF65-F5344CB8AC3E}">
        <p14:creationId xmlns:p14="http://schemas.microsoft.com/office/powerpoint/2010/main" val="238433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362075"/>
          </a:xfrm>
        </p:spPr>
        <p:txBody>
          <a:bodyPr/>
          <a:lstStyle/>
          <a:p>
            <a:pPr algn="ctr"/>
            <a:r>
              <a:rPr lang="en-US" dirty="0"/>
              <a:t>Pre/post procedure anticoagulation</a:t>
            </a:r>
          </a:p>
        </p:txBody>
      </p:sp>
      <p:sp>
        <p:nvSpPr>
          <p:cNvPr id="3" name="Text Placeholder 2"/>
          <p:cNvSpPr>
            <a:spLocks noGrp="1"/>
          </p:cNvSpPr>
          <p:nvPr>
            <p:ph type="body" idx="1"/>
          </p:nvPr>
        </p:nvSpPr>
        <p:spPr>
          <a:xfrm>
            <a:off x="685800" y="2819400"/>
            <a:ext cx="7772400" cy="3352800"/>
          </a:xfrm>
        </p:spPr>
        <p:txBody>
          <a:bodyPr>
            <a:normAutofit/>
          </a:bodyPr>
          <a:lstStyle/>
          <a:p>
            <a:r>
              <a:rPr lang="en-US" dirty="0"/>
              <a:t>Typically, how long does it take thrombus to form within the heart muscle? </a:t>
            </a:r>
          </a:p>
          <a:p>
            <a:endParaRPr lang="en-US" dirty="0"/>
          </a:p>
          <a:p>
            <a:r>
              <a:rPr lang="en-US" dirty="0"/>
              <a:t>A. 10 minutes </a:t>
            </a:r>
          </a:p>
          <a:p>
            <a:r>
              <a:rPr lang="en-US" dirty="0"/>
              <a:t>B.  48 hours</a:t>
            </a:r>
          </a:p>
          <a:p>
            <a:r>
              <a:rPr lang="en-US" dirty="0"/>
              <a:t>C.  3 days</a:t>
            </a:r>
          </a:p>
          <a:p>
            <a:r>
              <a:rPr lang="en-US" dirty="0"/>
              <a:t>D.  1 week </a:t>
            </a:r>
          </a:p>
        </p:txBody>
      </p:sp>
    </p:spTree>
    <p:extLst>
      <p:ext uri="{BB962C8B-B14F-4D97-AF65-F5344CB8AC3E}">
        <p14:creationId xmlns:p14="http://schemas.microsoft.com/office/powerpoint/2010/main" val="1032578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362075"/>
          </a:xfrm>
        </p:spPr>
        <p:txBody>
          <a:bodyPr/>
          <a:lstStyle/>
          <a:p>
            <a:pPr algn="ctr"/>
            <a:r>
              <a:rPr lang="en-US" dirty="0"/>
              <a:t>Answer</a:t>
            </a:r>
          </a:p>
        </p:txBody>
      </p:sp>
      <p:sp>
        <p:nvSpPr>
          <p:cNvPr id="3" name="Text Placeholder 2"/>
          <p:cNvSpPr>
            <a:spLocks noGrp="1"/>
          </p:cNvSpPr>
          <p:nvPr>
            <p:ph type="body" idx="1"/>
          </p:nvPr>
        </p:nvSpPr>
        <p:spPr>
          <a:xfrm>
            <a:off x="685800" y="2819400"/>
            <a:ext cx="8077200" cy="3733800"/>
          </a:xfrm>
        </p:spPr>
        <p:txBody>
          <a:bodyPr>
            <a:normAutofit fontScale="77500" lnSpcReduction="20000"/>
          </a:bodyPr>
          <a:lstStyle/>
          <a:p>
            <a:r>
              <a:rPr lang="en-US" dirty="0"/>
              <a:t>B. 48 hours. </a:t>
            </a:r>
          </a:p>
          <a:p>
            <a:endParaRPr lang="en-US" dirty="0"/>
          </a:p>
          <a:p>
            <a:r>
              <a:rPr lang="en-US" dirty="0"/>
              <a:t>We typically err on the side of caution and </a:t>
            </a:r>
            <a:r>
              <a:rPr lang="en-US" dirty="0" err="1"/>
              <a:t>anticoagulate</a:t>
            </a:r>
            <a:r>
              <a:rPr lang="en-US" dirty="0"/>
              <a:t> a few weeks before and after to minimize (or hopefully eliminate) the risk of stroke. </a:t>
            </a:r>
          </a:p>
          <a:p>
            <a:endParaRPr lang="en-US" dirty="0"/>
          </a:p>
          <a:p>
            <a:r>
              <a:rPr lang="en-US" dirty="0"/>
              <a:t>If the duration of atrial fibrillation for less than 48 hours, cardioversion without TEE may safely be performed off anticoagulation. </a:t>
            </a:r>
          </a:p>
          <a:p>
            <a:endParaRPr lang="en-US" dirty="0"/>
          </a:p>
          <a:p>
            <a:r>
              <a:rPr lang="en-US" dirty="0"/>
              <a:t>If the duration of atrial fibrillation is longer than 48 hours or unknown, anticoagulation for 30 days followed by cardioversion without TEE is recommended. </a:t>
            </a:r>
          </a:p>
          <a:p>
            <a:endParaRPr lang="en-US" dirty="0"/>
          </a:p>
          <a:p>
            <a:r>
              <a:rPr lang="en-US" dirty="0"/>
              <a:t>If a patient cannot safely be anticoagulated for 30 days prior to a cardioversion or ablation procedure, then TEE must be performed at the time of cardioversion. </a:t>
            </a:r>
          </a:p>
        </p:txBody>
      </p:sp>
    </p:spTree>
    <p:extLst>
      <p:ext uri="{BB962C8B-B14F-4D97-AF65-F5344CB8AC3E}">
        <p14:creationId xmlns:p14="http://schemas.microsoft.com/office/powerpoint/2010/main" val="3316809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1"/>
            <a:ext cx="8077200" cy="1066800"/>
          </a:xfrm>
        </p:spPr>
        <p:txBody>
          <a:bodyPr/>
          <a:lstStyle/>
          <a:p>
            <a:pPr algn="ctr"/>
            <a:r>
              <a:rPr lang="en-US" dirty="0"/>
              <a:t>Case # 2</a:t>
            </a:r>
          </a:p>
        </p:txBody>
      </p:sp>
      <p:sp>
        <p:nvSpPr>
          <p:cNvPr id="3" name="Text Placeholder 2"/>
          <p:cNvSpPr>
            <a:spLocks noGrp="1"/>
          </p:cNvSpPr>
          <p:nvPr>
            <p:ph type="body" idx="1"/>
          </p:nvPr>
        </p:nvSpPr>
        <p:spPr>
          <a:xfrm>
            <a:off x="685800" y="2819400"/>
            <a:ext cx="7772400" cy="3352800"/>
          </a:xfrm>
        </p:spPr>
        <p:txBody>
          <a:bodyPr>
            <a:normAutofit fontScale="85000" lnSpcReduction="10000"/>
          </a:bodyPr>
          <a:lstStyle/>
          <a:p>
            <a:pPr marL="342900" indent="-342900">
              <a:buFont typeface="Wingdings" pitchFamily="2" charset="2"/>
              <a:buChar char="§"/>
            </a:pPr>
            <a:r>
              <a:rPr lang="en-US" dirty="0"/>
              <a:t>A 78 year old female is seen in your office for an acute visit. She has noted exertional dyspnea and lower extremity edema. She is mildly hypotensive (blood pressure 100/60 mm Hg ) and mildly tachycardic in atrial fibrillation at a rate of 120 bpm which is new. She has a history of hypertension and diabetes mellitus. Her cardiologist cannot see her. What is your next course of action?</a:t>
            </a:r>
          </a:p>
          <a:p>
            <a:pPr marL="342900" indent="-342900">
              <a:buFont typeface="Wingdings" pitchFamily="2" charset="2"/>
              <a:buChar char="§"/>
            </a:pPr>
            <a:endParaRPr lang="en-US" dirty="0"/>
          </a:p>
          <a:p>
            <a:pPr marL="891540" lvl="1" indent="-342900">
              <a:buFont typeface="Wingdings" pitchFamily="2" charset="2"/>
              <a:buChar char="§"/>
            </a:pPr>
            <a:r>
              <a:rPr lang="en-US" sz="2600" dirty="0"/>
              <a:t>A. Increase her beta-blocker</a:t>
            </a:r>
          </a:p>
          <a:p>
            <a:pPr marL="891540" lvl="1" indent="-342900">
              <a:buFont typeface="Wingdings" pitchFamily="2" charset="2"/>
              <a:buChar char="§"/>
            </a:pPr>
            <a:r>
              <a:rPr lang="en-US" sz="2600" dirty="0"/>
              <a:t>B.  Add an ACE inhibitor</a:t>
            </a:r>
          </a:p>
          <a:p>
            <a:pPr marL="891540" lvl="1" indent="-342900">
              <a:buFont typeface="Wingdings" pitchFamily="2" charset="2"/>
              <a:buChar char="§"/>
            </a:pPr>
            <a:r>
              <a:rPr lang="en-US" sz="2600" dirty="0"/>
              <a:t>C. Add Aldactone</a:t>
            </a:r>
          </a:p>
          <a:p>
            <a:pPr marL="891540" lvl="1" indent="-342900">
              <a:buFont typeface="Wingdings" pitchFamily="2" charset="2"/>
              <a:buChar char="§"/>
            </a:pPr>
            <a:r>
              <a:rPr lang="en-US" sz="2600" dirty="0"/>
              <a:t>D. Arrange a TEE guided cardioversion </a:t>
            </a:r>
          </a:p>
          <a:p>
            <a:pPr marL="342900" indent="-342900">
              <a:buFont typeface="Wingdings" pitchFamily="2" charset="2"/>
              <a:buChar char="§"/>
            </a:pPr>
            <a:endParaRPr lang="en-US" dirty="0"/>
          </a:p>
          <a:p>
            <a:endParaRPr lang="en-US" dirty="0"/>
          </a:p>
          <a:p>
            <a:endParaRPr lang="en-US" dirty="0"/>
          </a:p>
        </p:txBody>
      </p:sp>
    </p:spTree>
    <p:extLst>
      <p:ext uri="{BB962C8B-B14F-4D97-AF65-F5344CB8AC3E}">
        <p14:creationId xmlns:p14="http://schemas.microsoft.com/office/powerpoint/2010/main" val="287182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weinberg\Desktop\coagulation-1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1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46BB-71D6-4AD7-ADC5-470ADD48EB81}"/>
              </a:ext>
            </a:extLst>
          </p:cNvPr>
          <p:cNvSpPr>
            <a:spLocks noGrp="1"/>
          </p:cNvSpPr>
          <p:nvPr>
            <p:ph type="title"/>
          </p:nvPr>
        </p:nvSpPr>
        <p:spPr>
          <a:xfrm>
            <a:off x="722313" y="533400"/>
            <a:ext cx="7772400" cy="1362075"/>
          </a:xfrm>
        </p:spPr>
        <p:txBody>
          <a:bodyPr/>
          <a:lstStyle/>
          <a:p>
            <a:pPr algn="ctr"/>
            <a:r>
              <a:rPr lang="en-US" dirty="0"/>
              <a:t>And the answer is….</a:t>
            </a:r>
          </a:p>
        </p:txBody>
      </p:sp>
      <p:sp>
        <p:nvSpPr>
          <p:cNvPr id="3" name="Text Placeholder 2">
            <a:extLst>
              <a:ext uri="{FF2B5EF4-FFF2-40B4-BE49-F238E27FC236}">
                <a16:creationId xmlns:a16="http://schemas.microsoft.com/office/drawing/2014/main" id="{DFC797E1-7C28-4AF1-883E-0A069EDC1B4B}"/>
              </a:ext>
            </a:extLst>
          </p:cNvPr>
          <p:cNvSpPr>
            <a:spLocks noGrp="1"/>
          </p:cNvSpPr>
          <p:nvPr>
            <p:ph type="body" idx="1"/>
          </p:nvPr>
        </p:nvSpPr>
        <p:spPr>
          <a:xfrm>
            <a:off x="722313" y="2547938"/>
            <a:ext cx="7772400" cy="3929062"/>
          </a:xfrm>
        </p:spPr>
        <p:txBody>
          <a:bodyPr>
            <a:normAutofit/>
          </a:bodyPr>
          <a:lstStyle/>
          <a:p>
            <a:endParaRPr lang="en-US" dirty="0"/>
          </a:p>
          <a:p>
            <a:r>
              <a:rPr lang="en-US" dirty="0"/>
              <a:t>D. Arrange a TEE guided cardioversion </a:t>
            </a:r>
          </a:p>
          <a:p>
            <a:endParaRPr lang="en-US" dirty="0"/>
          </a:p>
          <a:p>
            <a:r>
              <a:rPr lang="en-US" dirty="0"/>
              <a:t>Prompt return to sinus rhythm will not only result in improved hemodynamics but improved perfusion and reduce the patient’s likelihood of developing heart failure. None of the other options will definitively result in restoration of sinus rhythm as much as TEE guided cardioversion. </a:t>
            </a:r>
          </a:p>
        </p:txBody>
      </p:sp>
    </p:spTree>
    <p:extLst>
      <p:ext uri="{BB962C8B-B14F-4D97-AF65-F5344CB8AC3E}">
        <p14:creationId xmlns:p14="http://schemas.microsoft.com/office/powerpoint/2010/main" val="515029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46BB-71D6-4AD7-ADC5-470ADD48EB81}"/>
              </a:ext>
            </a:extLst>
          </p:cNvPr>
          <p:cNvSpPr>
            <a:spLocks noGrp="1"/>
          </p:cNvSpPr>
          <p:nvPr>
            <p:ph type="title"/>
          </p:nvPr>
        </p:nvSpPr>
        <p:spPr>
          <a:xfrm>
            <a:off x="722313" y="533401"/>
            <a:ext cx="7772400" cy="990600"/>
          </a:xfrm>
        </p:spPr>
        <p:txBody>
          <a:bodyPr/>
          <a:lstStyle/>
          <a:p>
            <a:pPr algn="ctr"/>
            <a:r>
              <a:rPr lang="en-US" dirty="0"/>
              <a:t>Case #3 </a:t>
            </a:r>
          </a:p>
        </p:txBody>
      </p:sp>
      <p:sp>
        <p:nvSpPr>
          <p:cNvPr id="3" name="Text Placeholder 2">
            <a:extLst>
              <a:ext uri="{FF2B5EF4-FFF2-40B4-BE49-F238E27FC236}">
                <a16:creationId xmlns:a16="http://schemas.microsoft.com/office/drawing/2014/main" id="{DFC797E1-7C28-4AF1-883E-0A069EDC1B4B}"/>
              </a:ext>
            </a:extLst>
          </p:cNvPr>
          <p:cNvSpPr>
            <a:spLocks noGrp="1"/>
          </p:cNvSpPr>
          <p:nvPr>
            <p:ph type="body" idx="1"/>
          </p:nvPr>
        </p:nvSpPr>
        <p:spPr>
          <a:xfrm>
            <a:off x="722313" y="2547938"/>
            <a:ext cx="7772400" cy="3929062"/>
          </a:xfrm>
        </p:spPr>
        <p:txBody>
          <a:bodyPr>
            <a:normAutofit lnSpcReduction="10000"/>
          </a:bodyPr>
          <a:lstStyle/>
          <a:p>
            <a:r>
              <a:rPr lang="en-US" dirty="0"/>
              <a:t>A 58 year old male undergoes an elective laparoscopic cholecystectomy. Postoperatively, he develops atrial fibrillation with rapid ventricular response. His heart rate is controlled and he is able to start anticoagulation per the surgeon. </a:t>
            </a:r>
          </a:p>
          <a:p>
            <a:endParaRPr lang="en-US" dirty="0"/>
          </a:p>
          <a:p>
            <a:r>
              <a:rPr lang="en-US" dirty="0"/>
              <a:t>He sees you in the office after surgery. He is mildly sore but otherwise feels well and denies cardiac complaints. </a:t>
            </a:r>
          </a:p>
          <a:p>
            <a:endParaRPr lang="en-US" dirty="0"/>
          </a:p>
          <a:p>
            <a:r>
              <a:rPr lang="en-US" dirty="0"/>
              <a:t>He has a history of hypertension well controlled on Hydrochlorothiazide only. </a:t>
            </a:r>
          </a:p>
        </p:txBody>
      </p:sp>
    </p:spTree>
    <p:extLst>
      <p:ext uri="{BB962C8B-B14F-4D97-AF65-F5344CB8AC3E}">
        <p14:creationId xmlns:p14="http://schemas.microsoft.com/office/powerpoint/2010/main" val="3846209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C797E1-7C28-4AF1-883E-0A069EDC1B4B}"/>
              </a:ext>
            </a:extLst>
          </p:cNvPr>
          <p:cNvSpPr>
            <a:spLocks noGrp="1"/>
          </p:cNvSpPr>
          <p:nvPr>
            <p:ph type="body" idx="1"/>
          </p:nvPr>
        </p:nvSpPr>
        <p:spPr>
          <a:xfrm>
            <a:off x="722313" y="2547938"/>
            <a:ext cx="7772400" cy="3929062"/>
          </a:xfrm>
        </p:spPr>
        <p:txBody>
          <a:bodyPr>
            <a:normAutofit/>
          </a:bodyPr>
          <a:lstStyle/>
          <a:p>
            <a:r>
              <a:rPr lang="en-US" dirty="0"/>
              <a:t>How would you manage his anticoagulation? </a:t>
            </a:r>
          </a:p>
          <a:p>
            <a:endParaRPr lang="en-US" dirty="0"/>
          </a:p>
          <a:p>
            <a:pPr marL="457200" indent="-457200">
              <a:buAutoNum type="alphaUcPeriod"/>
            </a:pPr>
            <a:r>
              <a:rPr lang="en-US" dirty="0"/>
              <a:t>Continue anticoagulation indefinitely </a:t>
            </a:r>
          </a:p>
          <a:p>
            <a:pPr marL="457200" indent="-457200">
              <a:buAutoNum type="alphaUcPeriod"/>
            </a:pPr>
            <a:r>
              <a:rPr lang="en-US" dirty="0"/>
              <a:t>Stop anticoagulation now</a:t>
            </a:r>
          </a:p>
          <a:p>
            <a:pPr marL="457200" indent="-457200">
              <a:buAutoNum type="alphaUcPeriod"/>
            </a:pPr>
            <a:r>
              <a:rPr lang="en-US" dirty="0"/>
              <a:t>Stop anticoagulation and start Aspirin 81 mg daily </a:t>
            </a:r>
          </a:p>
          <a:p>
            <a:pPr marL="457200" indent="-457200">
              <a:buAutoNum type="alphaUcPeriod"/>
            </a:pPr>
            <a:r>
              <a:rPr lang="en-US" dirty="0"/>
              <a:t>Continue anticoagulation for 30 days and arrange for direct current cardioversion</a:t>
            </a:r>
          </a:p>
          <a:p>
            <a:pPr marL="457200" indent="-457200">
              <a:buAutoNum type="alphaUcPeriod"/>
            </a:pPr>
            <a:r>
              <a:rPr lang="en-US" dirty="0"/>
              <a:t>Start Aspirin 81 mg daily in addition to anticoagulation</a:t>
            </a:r>
          </a:p>
        </p:txBody>
      </p:sp>
    </p:spTree>
    <p:extLst>
      <p:ext uri="{BB962C8B-B14F-4D97-AF65-F5344CB8AC3E}">
        <p14:creationId xmlns:p14="http://schemas.microsoft.com/office/powerpoint/2010/main" val="762618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3993-137A-4BAD-9707-892BF4127399}"/>
              </a:ext>
            </a:extLst>
          </p:cNvPr>
          <p:cNvSpPr>
            <a:spLocks noGrp="1"/>
          </p:cNvSpPr>
          <p:nvPr>
            <p:ph type="title"/>
          </p:nvPr>
        </p:nvSpPr>
        <p:spPr>
          <a:xfrm>
            <a:off x="722313" y="952501"/>
            <a:ext cx="7772400" cy="1028700"/>
          </a:xfrm>
        </p:spPr>
        <p:txBody>
          <a:bodyPr/>
          <a:lstStyle/>
          <a:p>
            <a:pPr algn="ctr"/>
            <a:r>
              <a:rPr lang="en-US" dirty="0"/>
              <a:t>And the answer is…</a:t>
            </a:r>
          </a:p>
        </p:txBody>
      </p:sp>
      <p:sp>
        <p:nvSpPr>
          <p:cNvPr id="3" name="Text Placeholder 2">
            <a:extLst>
              <a:ext uri="{FF2B5EF4-FFF2-40B4-BE49-F238E27FC236}">
                <a16:creationId xmlns:a16="http://schemas.microsoft.com/office/drawing/2014/main" id="{073961AC-AAC3-4AA2-BEB1-747E2BE2EEAC}"/>
              </a:ext>
            </a:extLst>
          </p:cNvPr>
          <p:cNvSpPr>
            <a:spLocks noGrp="1"/>
          </p:cNvSpPr>
          <p:nvPr>
            <p:ph type="body" idx="1"/>
          </p:nvPr>
        </p:nvSpPr>
        <p:spPr>
          <a:xfrm>
            <a:off x="990599" y="2547938"/>
            <a:ext cx="7504113" cy="3548062"/>
          </a:xfrm>
        </p:spPr>
        <p:txBody>
          <a:bodyPr>
            <a:normAutofit lnSpcReduction="10000"/>
          </a:bodyPr>
          <a:lstStyle/>
          <a:p>
            <a:r>
              <a:rPr lang="en-US" dirty="0"/>
              <a:t>D.   Continue anticoagulation for 30 days and arrange for direct current cardioversion. </a:t>
            </a:r>
          </a:p>
          <a:p>
            <a:endParaRPr lang="en-US" sz="2800" dirty="0"/>
          </a:p>
          <a:p>
            <a:r>
              <a:rPr lang="en-US" dirty="0"/>
              <a:t>This is typically the easiest approach. Typically, the first 30 days after surgery is considered the “vulnerable period.”  Therefore, protecting the patient against stroke during this time is reasonable. </a:t>
            </a:r>
          </a:p>
          <a:p>
            <a:r>
              <a:rPr lang="en-US" dirty="0"/>
              <a:t>Typically, direct current cardioversion is highly successful in this lower risk population. The duration of anticoagulation remains low and less long-term medical therapy for atrial fibrillation is needed. </a:t>
            </a:r>
          </a:p>
        </p:txBody>
      </p:sp>
    </p:spTree>
    <p:extLst>
      <p:ext uri="{BB962C8B-B14F-4D97-AF65-F5344CB8AC3E}">
        <p14:creationId xmlns:p14="http://schemas.microsoft.com/office/powerpoint/2010/main" val="20894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pPr algn="ctr"/>
            <a:r>
              <a:rPr lang="en-US" dirty="0"/>
              <a:t>Left Atrial Appendage Occlusion (LAAO) Devices</a:t>
            </a:r>
          </a:p>
        </p:txBody>
      </p:sp>
      <p:sp>
        <p:nvSpPr>
          <p:cNvPr id="3" name="Text Placeholder 2"/>
          <p:cNvSpPr>
            <a:spLocks noGrp="1"/>
          </p:cNvSpPr>
          <p:nvPr>
            <p:ph type="body" idx="1"/>
          </p:nvPr>
        </p:nvSpPr>
        <p:spPr>
          <a:xfrm>
            <a:off x="304800" y="2667000"/>
            <a:ext cx="8458200" cy="3886200"/>
          </a:xfrm>
        </p:spPr>
        <p:txBody>
          <a:bodyPr>
            <a:normAutofit fontScale="55000" lnSpcReduction="20000"/>
          </a:bodyPr>
          <a:lstStyle/>
          <a:p>
            <a:pPr marL="342900" indent="-342900">
              <a:buFont typeface="Wingdings" pitchFamily="2" charset="2"/>
              <a:buChar char="§"/>
            </a:pPr>
            <a:r>
              <a:rPr lang="en-US" sz="3600" dirty="0"/>
              <a:t>Typically indicated in patients who are deemed unsafe to take anticoagulation (bleeding, fall risk, dementia, noncompliance) </a:t>
            </a:r>
          </a:p>
          <a:p>
            <a:endParaRPr lang="en-US" sz="3600" dirty="0"/>
          </a:p>
          <a:p>
            <a:pPr marL="342900" indent="-342900">
              <a:buFont typeface="Wingdings" pitchFamily="2" charset="2"/>
              <a:buChar char="§"/>
            </a:pPr>
            <a:r>
              <a:rPr lang="en-US" sz="3600" dirty="0"/>
              <a:t>An elective outpatient procedure performed under TEE guidance</a:t>
            </a:r>
          </a:p>
          <a:p>
            <a:pPr marL="342900" indent="-342900">
              <a:buFont typeface="Wingdings" pitchFamily="2" charset="2"/>
              <a:buChar char="§"/>
            </a:pPr>
            <a:endParaRPr lang="en-US" sz="3600" dirty="0"/>
          </a:p>
          <a:p>
            <a:pPr marL="342900" indent="-342900">
              <a:buFont typeface="Wingdings" pitchFamily="2" charset="2"/>
              <a:buChar char="§"/>
            </a:pPr>
            <a:r>
              <a:rPr lang="en-US" sz="3600" dirty="0"/>
              <a:t>Watchman and Amulet are the two percutaneous options (can also be done surgically)</a:t>
            </a:r>
          </a:p>
          <a:p>
            <a:pPr marL="342900" indent="-342900">
              <a:buFont typeface="Wingdings" pitchFamily="2" charset="2"/>
              <a:buChar char="§"/>
            </a:pPr>
            <a:endParaRPr lang="en-US" sz="3600" dirty="0"/>
          </a:p>
          <a:p>
            <a:pPr marL="342900" indent="-342900">
              <a:buFont typeface="Wingdings" pitchFamily="2" charset="2"/>
              <a:buChar char="§"/>
            </a:pPr>
            <a:r>
              <a:rPr lang="en-US" sz="3600" dirty="0"/>
              <a:t>Anticoagulation versus dual antiplatelet therapy is recommended 6 months post procedure</a:t>
            </a:r>
          </a:p>
          <a:p>
            <a:pPr marL="342900" indent="-342900">
              <a:buFont typeface="Wingdings" pitchFamily="2" charset="2"/>
              <a:buChar char="§"/>
            </a:pPr>
            <a:endParaRPr lang="en-US" sz="3600" dirty="0"/>
          </a:p>
          <a:p>
            <a:pPr marL="342900" indent="-342900">
              <a:buFont typeface="Wingdings" pitchFamily="2" charset="2"/>
              <a:buChar char="§"/>
            </a:pPr>
            <a:r>
              <a:rPr lang="en-US" sz="3600" dirty="0"/>
              <a:t>TEE performed at 45 and 90 days post procedure to evaluate for device related leak/thrombus</a:t>
            </a:r>
          </a:p>
          <a:p>
            <a:r>
              <a:rPr lang="en-US" dirty="0"/>
              <a:t> </a:t>
            </a:r>
          </a:p>
        </p:txBody>
      </p:sp>
    </p:spTree>
    <p:extLst>
      <p:ext uri="{BB962C8B-B14F-4D97-AF65-F5344CB8AC3E}">
        <p14:creationId xmlns:p14="http://schemas.microsoft.com/office/powerpoint/2010/main" val="47722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0C58FB-C335-4E72-8CD6-F3F12197226A}"/>
              </a:ext>
            </a:extLst>
          </p:cNvPr>
          <p:cNvPicPr>
            <a:picLocks noChangeAspect="1"/>
          </p:cNvPicPr>
          <p:nvPr/>
        </p:nvPicPr>
        <p:blipFill>
          <a:blip r:embed="rId2"/>
          <a:stretch>
            <a:fillRect/>
          </a:stretch>
        </p:blipFill>
        <p:spPr>
          <a:xfrm>
            <a:off x="0" y="38100"/>
            <a:ext cx="9144000" cy="6858000"/>
          </a:xfrm>
          <a:prstGeom prst="rect">
            <a:avLst/>
          </a:prstGeom>
        </p:spPr>
      </p:pic>
    </p:spTree>
    <p:extLst>
      <p:ext uri="{BB962C8B-B14F-4D97-AF65-F5344CB8AC3E}">
        <p14:creationId xmlns:p14="http://schemas.microsoft.com/office/powerpoint/2010/main" val="2704267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0FF2C-5516-44B5-A235-4BB4C68D7964}"/>
              </a:ext>
            </a:extLst>
          </p:cNvPr>
          <p:cNvPicPr>
            <a:picLocks noChangeAspect="1"/>
          </p:cNvPicPr>
          <p:nvPr/>
        </p:nvPicPr>
        <p:blipFill>
          <a:blip r:embed="rId2"/>
          <a:stretch>
            <a:fillRect/>
          </a:stretch>
        </p:blipFill>
        <p:spPr>
          <a:xfrm>
            <a:off x="1605" y="0"/>
            <a:ext cx="9345559" cy="7010400"/>
          </a:xfrm>
          <a:prstGeom prst="rect">
            <a:avLst/>
          </a:prstGeom>
        </p:spPr>
      </p:pic>
    </p:spTree>
    <p:extLst>
      <p:ext uri="{BB962C8B-B14F-4D97-AF65-F5344CB8AC3E}">
        <p14:creationId xmlns:p14="http://schemas.microsoft.com/office/powerpoint/2010/main" val="418904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pPr algn="ctr"/>
            <a:r>
              <a:rPr lang="en-US" dirty="0"/>
              <a:t>Where We Were…</a:t>
            </a:r>
          </a:p>
        </p:txBody>
      </p:sp>
      <p:sp>
        <p:nvSpPr>
          <p:cNvPr id="3" name="Text Placeholder 2"/>
          <p:cNvSpPr>
            <a:spLocks noGrp="1"/>
          </p:cNvSpPr>
          <p:nvPr>
            <p:ph type="body" idx="1"/>
          </p:nvPr>
        </p:nvSpPr>
        <p:spPr>
          <a:xfrm>
            <a:off x="685800" y="2743200"/>
            <a:ext cx="7772400" cy="3733800"/>
          </a:xfrm>
        </p:spPr>
        <p:txBody>
          <a:bodyPr>
            <a:normAutofit fontScale="92500" lnSpcReduction="10000"/>
          </a:bodyPr>
          <a:lstStyle/>
          <a:p>
            <a:pPr marL="342900" indent="-342900">
              <a:buFont typeface="Wingdings" pitchFamily="2" charset="2"/>
              <a:buChar char="§"/>
            </a:pPr>
            <a:r>
              <a:rPr lang="en-US" sz="2200" dirty="0"/>
              <a:t>Vitamin K antagonism was the mainstay of treatment for many years </a:t>
            </a:r>
          </a:p>
          <a:p>
            <a:pPr marL="891540" lvl="1" indent="-342900">
              <a:buFont typeface="Wingdings" pitchFamily="2" charset="2"/>
              <a:buChar char="§"/>
            </a:pPr>
            <a:r>
              <a:rPr lang="en-US" sz="2200" dirty="0"/>
              <a:t>Warfarin/Coumadin for long-term use</a:t>
            </a:r>
          </a:p>
          <a:p>
            <a:pPr marL="891540" lvl="1" indent="-342900">
              <a:buFont typeface="Wingdings" pitchFamily="2" charset="2"/>
              <a:buChar char="§"/>
            </a:pPr>
            <a:r>
              <a:rPr lang="en-US" sz="2200" dirty="0"/>
              <a:t> Once daily dosing despite dose adjustments</a:t>
            </a:r>
          </a:p>
          <a:p>
            <a:pPr marL="891540" lvl="1" indent="-342900">
              <a:buFont typeface="Wingdings" pitchFamily="2" charset="2"/>
              <a:buChar char="§"/>
            </a:pPr>
            <a:r>
              <a:rPr lang="en-US" sz="2200" dirty="0"/>
              <a:t> Easy reversibility in the setting of urgent surgery/bleeding</a:t>
            </a:r>
          </a:p>
          <a:p>
            <a:pPr marL="891540" lvl="1" indent="-342900">
              <a:buFont typeface="Wingdings" pitchFamily="2" charset="2"/>
              <a:buChar char="§"/>
            </a:pPr>
            <a:endParaRPr lang="en-US" dirty="0"/>
          </a:p>
          <a:p>
            <a:pPr marL="342900" indent="-342900">
              <a:buFont typeface="Wingdings" pitchFamily="2" charset="2"/>
              <a:buChar char="§"/>
            </a:pPr>
            <a:r>
              <a:rPr lang="en-US" dirty="0"/>
              <a:t>For appropriate patients, adjusted dose Warfarin reduced stroke by 64% compared to placebo without a major increase in bleeding (early AF trials) </a:t>
            </a:r>
          </a:p>
          <a:p>
            <a:pPr marL="891540" lvl="1" indent="-342900">
              <a:buFont typeface="Wingdings" pitchFamily="2" charset="2"/>
              <a:buChar char="§"/>
            </a:pPr>
            <a:r>
              <a:rPr lang="en-US" sz="2400" dirty="0"/>
              <a:t>Compared to 22% stroke reduction for antiplatelet therapy</a:t>
            </a:r>
          </a:p>
          <a:p>
            <a:endParaRPr lang="en-US" dirty="0"/>
          </a:p>
          <a:p>
            <a:pPr marL="342900" indent="-342900">
              <a:buFont typeface="Wingdings" pitchFamily="2" charset="2"/>
              <a:buChar char="§"/>
            </a:pPr>
            <a:r>
              <a:rPr lang="en-US" dirty="0"/>
              <a:t>Based upon the above, the Coumadin clinic concept was born </a:t>
            </a:r>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322183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weinberg\Desktop\new-oral-anticoagulants-breakthrough-or-just-another-bleeding-mess-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46" y="304800"/>
            <a:ext cx="8145446"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0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Warrants Anticoagulation with Atrial Fibrillation? </a:t>
            </a:r>
          </a:p>
        </p:txBody>
      </p:sp>
      <p:sp>
        <p:nvSpPr>
          <p:cNvPr id="3" name="Text Placeholder 2"/>
          <p:cNvSpPr>
            <a:spLocks noGrp="1"/>
          </p:cNvSpPr>
          <p:nvPr>
            <p:ph type="body" idx="1"/>
          </p:nvPr>
        </p:nvSpPr>
        <p:spPr>
          <a:xfrm>
            <a:off x="685800" y="2971800"/>
            <a:ext cx="7772400" cy="3505200"/>
          </a:xfrm>
        </p:spPr>
        <p:txBody>
          <a:bodyPr/>
          <a:lstStyle/>
          <a:p>
            <a:pPr marL="342900" indent="-342900">
              <a:buFont typeface="Wingdings" pitchFamily="2" charset="2"/>
              <a:buChar char="§"/>
            </a:pPr>
            <a:r>
              <a:rPr lang="en-US" dirty="0"/>
              <a:t>It is not always beneficial to </a:t>
            </a:r>
            <a:r>
              <a:rPr lang="en-US" dirty="0" err="1"/>
              <a:t>anticoagulate</a:t>
            </a:r>
            <a:r>
              <a:rPr lang="en-US" dirty="0"/>
              <a:t> ALL patients with atrial fibrillation as the benefit of long-term anticoagulation may be outweighed by the risk of bleeding</a:t>
            </a:r>
          </a:p>
          <a:p>
            <a:pPr marL="342900" indent="-342900">
              <a:buFont typeface="Wingdings" pitchFamily="2" charset="2"/>
              <a:buChar char="§"/>
            </a:pPr>
            <a:endParaRPr lang="en-US" dirty="0"/>
          </a:p>
          <a:p>
            <a:pPr marL="342900" indent="-342900">
              <a:buFont typeface="Wingdings" pitchFamily="2" charset="2"/>
              <a:buChar char="§"/>
            </a:pPr>
            <a:r>
              <a:rPr lang="en-US" dirty="0"/>
              <a:t>Certain risk factors increase the risk of stroke with AF…</a:t>
            </a:r>
          </a:p>
          <a:p>
            <a:pPr marL="891540" lvl="1" indent="-342900">
              <a:buFont typeface="Wingdings" pitchFamily="2" charset="2"/>
              <a:buChar char="§"/>
            </a:pPr>
            <a:r>
              <a:rPr lang="en-US" sz="2400" dirty="0"/>
              <a:t>CHADS2</a:t>
            </a:r>
          </a:p>
          <a:p>
            <a:pPr marL="891540" lvl="1" indent="-342900">
              <a:buFont typeface="Wingdings" pitchFamily="2" charset="2"/>
              <a:buChar char="§"/>
            </a:pPr>
            <a:r>
              <a:rPr lang="en-US" sz="2400" dirty="0"/>
              <a:t>CHA2DS2-VASc </a:t>
            </a:r>
          </a:p>
          <a:p>
            <a:pPr marL="342900" indent="-342900">
              <a:buFont typeface="Wingdings" pitchFamily="2" charset="2"/>
              <a:buChar char="§"/>
            </a:pPr>
            <a:endParaRPr lang="en-US" dirty="0"/>
          </a:p>
        </p:txBody>
      </p:sp>
    </p:spTree>
    <p:extLst>
      <p:ext uri="{BB962C8B-B14F-4D97-AF65-F5344CB8AC3E}">
        <p14:creationId xmlns:p14="http://schemas.microsoft.com/office/powerpoint/2010/main" val="200522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CHADS Scoring System </a:t>
            </a:r>
          </a:p>
        </p:txBody>
      </p:sp>
      <p:pic>
        <p:nvPicPr>
          <p:cNvPr id="2050" name="Picture 2" descr="C:\Users\aweinberg\Desktop\id_tab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29320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55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09600"/>
            <a:ext cx="7772400" cy="1362075"/>
          </a:xfrm>
        </p:spPr>
        <p:txBody>
          <a:bodyPr/>
          <a:lstStyle/>
          <a:p>
            <a:pPr algn="ctr"/>
            <a:r>
              <a:rPr lang="en-US" dirty="0"/>
              <a:t> CHADS2 score </a:t>
            </a:r>
          </a:p>
        </p:txBody>
      </p:sp>
      <p:sp>
        <p:nvSpPr>
          <p:cNvPr id="4" name="Text Placeholder 3"/>
          <p:cNvSpPr>
            <a:spLocks noGrp="1"/>
          </p:cNvSpPr>
          <p:nvPr>
            <p:ph type="body" idx="1"/>
          </p:nvPr>
        </p:nvSpPr>
        <p:spPr>
          <a:xfrm>
            <a:off x="762000" y="3048000"/>
            <a:ext cx="7772400" cy="2971800"/>
          </a:xfrm>
        </p:spPr>
        <p:txBody>
          <a:bodyPr/>
          <a:lstStyle/>
          <a:p>
            <a:pPr marL="342900" indent="-342900">
              <a:buFont typeface="Wingdings" pitchFamily="2" charset="2"/>
              <a:buChar char="§"/>
            </a:pPr>
            <a:r>
              <a:rPr lang="en-US" dirty="0"/>
              <a:t>Appears to acknowledge many appropriate risk factors but are we missing certain populations? Ages? Genders? </a:t>
            </a:r>
          </a:p>
          <a:p>
            <a:pPr marL="342900" indent="-342900">
              <a:buFont typeface="Wingdings" pitchFamily="2" charset="2"/>
              <a:buChar char="§"/>
            </a:pPr>
            <a:endParaRPr lang="en-US" dirty="0"/>
          </a:p>
          <a:p>
            <a:pPr marL="342900" indent="-342900">
              <a:buFont typeface="Wingdings" pitchFamily="2" charset="2"/>
              <a:buChar char="§"/>
            </a:pPr>
            <a:r>
              <a:rPr lang="en-US" dirty="0"/>
              <a:t>In an effort to broaden the scope of stroke reduction, the CHADS2 </a:t>
            </a:r>
            <a:r>
              <a:rPr lang="en-US" dirty="0" err="1"/>
              <a:t>Vasc</a:t>
            </a:r>
            <a:r>
              <a:rPr lang="en-US" dirty="0"/>
              <a:t> score is created and now widely used in the inpatient/outpatient settings</a:t>
            </a:r>
          </a:p>
          <a:p>
            <a:pPr marL="342900" indent="-342900">
              <a:buFont typeface="Wingdings" pitchFamily="2" charset="2"/>
              <a:buChar char="§"/>
            </a:pPr>
            <a:endParaRPr lang="en-US" dirty="0"/>
          </a:p>
          <a:p>
            <a:pPr marL="342900" indent="-342900">
              <a:buFont typeface="Wingdings" pitchFamily="2" charset="2"/>
              <a:buChar char="§"/>
            </a:pPr>
            <a:endParaRPr lang="en-US" dirty="0"/>
          </a:p>
        </p:txBody>
      </p:sp>
    </p:spTree>
    <p:extLst>
      <p:ext uri="{BB962C8B-B14F-4D97-AF65-F5344CB8AC3E}">
        <p14:creationId xmlns:p14="http://schemas.microsoft.com/office/powerpoint/2010/main" val="3482549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670</TotalTime>
  <Words>1767</Words>
  <Application>Microsoft Office PowerPoint</Application>
  <PresentationFormat>On-screen Show (4:3)</PresentationFormat>
  <Paragraphs>228</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Franklin Gothic Book</vt:lpstr>
      <vt:lpstr>Perpetua</vt:lpstr>
      <vt:lpstr>Wingdings</vt:lpstr>
      <vt:lpstr>Wingdings 2</vt:lpstr>
      <vt:lpstr>Equity</vt:lpstr>
      <vt:lpstr>Cardiac Utilization of the Novel Oral Anticoagulants &amp; Real World Applications</vt:lpstr>
      <vt:lpstr>Introduction</vt:lpstr>
      <vt:lpstr>Indications for Long-term Anticoagulation</vt:lpstr>
      <vt:lpstr>PowerPoint Presentation</vt:lpstr>
      <vt:lpstr>Where We Were…</vt:lpstr>
      <vt:lpstr>PowerPoint Presentation</vt:lpstr>
      <vt:lpstr>Who Warrants Anticoagulation with Atrial Fibrillation? </vt:lpstr>
      <vt:lpstr>CHADS Scoring System </vt:lpstr>
      <vt:lpstr> CHADS2 score </vt:lpstr>
      <vt:lpstr>CHA2DS2-VASc Scoring System</vt:lpstr>
      <vt:lpstr>So what do we do in clinical practice? </vt:lpstr>
      <vt:lpstr>Why we needed a change…</vt:lpstr>
      <vt:lpstr>The Novel Anticoagulants Are Born! </vt:lpstr>
      <vt:lpstr>Dabigatran (Pradaxa)</vt:lpstr>
      <vt:lpstr>PowerPoint Presentation</vt:lpstr>
      <vt:lpstr>There is a Reversal Agent!!!!</vt:lpstr>
      <vt:lpstr>Rivaroxaban (Xarelto)</vt:lpstr>
      <vt:lpstr>PowerPoint Presentation</vt:lpstr>
      <vt:lpstr>Dabigtran vs. Rivaroxaban</vt:lpstr>
      <vt:lpstr>Apixaban (Eliquis)</vt:lpstr>
      <vt:lpstr>PowerPoint Presentation</vt:lpstr>
      <vt:lpstr>PowerPoint Presentation</vt:lpstr>
      <vt:lpstr>3 on the market…which to choose?</vt:lpstr>
      <vt:lpstr>Edoxaban  (Sayvasa)</vt:lpstr>
      <vt:lpstr>PowerPoint Presentation</vt:lpstr>
      <vt:lpstr>PowerPoint Presentation</vt:lpstr>
      <vt:lpstr>So, where to next ???</vt:lpstr>
      <vt:lpstr>PowerPoint Presentation</vt:lpstr>
      <vt:lpstr>Overview of Mechanisms of Action of Novel Anticoagulants</vt:lpstr>
      <vt:lpstr>PowerPoint Presentation</vt:lpstr>
      <vt:lpstr>Summary</vt:lpstr>
      <vt:lpstr>Anticoagulation in the Real World</vt:lpstr>
      <vt:lpstr>Case # 1 </vt:lpstr>
      <vt:lpstr>PowerPoint Presentation</vt:lpstr>
      <vt:lpstr>What is your anticoagulation strategy? </vt:lpstr>
      <vt:lpstr>And the answer is… </vt:lpstr>
      <vt:lpstr>Pre/post procedure anticoagulation</vt:lpstr>
      <vt:lpstr>Answer</vt:lpstr>
      <vt:lpstr>Case # 2</vt:lpstr>
      <vt:lpstr>And the answer is….</vt:lpstr>
      <vt:lpstr>Case #3 </vt:lpstr>
      <vt:lpstr>PowerPoint Presentation</vt:lpstr>
      <vt:lpstr>And the answer is…</vt:lpstr>
      <vt:lpstr>Left Atrial Appendage Occlusion (LAAO) Devices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Utilization of the Novel Oral Anticoagulants</dc:title>
  <dc:creator>Andrew Weinberg</dc:creator>
  <cp:lastModifiedBy>Andrew M. Weinberg</cp:lastModifiedBy>
  <cp:revision>40</cp:revision>
  <dcterms:created xsi:type="dcterms:W3CDTF">2016-05-23T01:04:16Z</dcterms:created>
  <dcterms:modified xsi:type="dcterms:W3CDTF">2024-03-04T02:32:36Z</dcterms:modified>
</cp:coreProperties>
</file>