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6"/>
  </p:notesMasterIdLst>
  <p:sldIdLst>
    <p:sldId id="357" r:id="rId2"/>
    <p:sldId id="389" r:id="rId3"/>
    <p:sldId id="435" r:id="rId4"/>
    <p:sldId id="440" r:id="rId5"/>
    <p:sldId id="443" r:id="rId6"/>
    <p:sldId id="444" r:id="rId7"/>
    <p:sldId id="370" r:id="rId8"/>
    <p:sldId id="463" r:id="rId9"/>
    <p:sldId id="358" r:id="rId10"/>
    <p:sldId id="462" r:id="rId11"/>
    <p:sldId id="385" r:id="rId12"/>
    <p:sldId id="384" r:id="rId13"/>
    <p:sldId id="387" r:id="rId14"/>
    <p:sldId id="362" r:id="rId15"/>
    <p:sldId id="364" r:id="rId16"/>
    <p:sldId id="365" r:id="rId17"/>
    <p:sldId id="381" r:id="rId18"/>
    <p:sldId id="382" r:id="rId19"/>
    <p:sldId id="458" r:id="rId20"/>
    <p:sldId id="459" r:id="rId21"/>
    <p:sldId id="460" r:id="rId22"/>
    <p:sldId id="461" r:id="rId23"/>
    <p:sldId id="453" r:id="rId24"/>
    <p:sldId id="441" r:id="rId25"/>
    <p:sldId id="378" r:id="rId26"/>
    <p:sldId id="423" r:id="rId27"/>
    <p:sldId id="371" r:id="rId28"/>
    <p:sldId id="393" r:id="rId29"/>
    <p:sldId id="395" r:id="rId30"/>
    <p:sldId id="457" r:id="rId31"/>
    <p:sldId id="366" r:id="rId32"/>
    <p:sldId id="398" r:id="rId33"/>
    <p:sldId id="436" r:id="rId34"/>
    <p:sldId id="449" r:id="rId35"/>
    <p:sldId id="403" r:id="rId36"/>
    <p:sldId id="407" r:id="rId37"/>
    <p:sldId id="417" r:id="rId38"/>
    <p:sldId id="437" r:id="rId39"/>
    <p:sldId id="412" r:id="rId40"/>
    <p:sldId id="416" r:id="rId41"/>
    <p:sldId id="446" r:id="rId42"/>
    <p:sldId id="447" r:id="rId43"/>
    <p:sldId id="414" r:id="rId44"/>
    <p:sldId id="415" r:id="rId45"/>
    <p:sldId id="408" r:id="rId46"/>
    <p:sldId id="420" r:id="rId47"/>
    <p:sldId id="409" r:id="rId48"/>
    <p:sldId id="404" r:id="rId49"/>
    <p:sldId id="405" r:id="rId50"/>
    <p:sldId id="406" r:id="rId51"/>
    <p:sldId id="424" r:id="rId52"/>
    <p:sldId id="418" r:id="rId53"/>
    <p:sldId id="431" r:id="rId54"/>
    <p:sldId id="421" r:id="rId55"/>
    <p:sldId id="426" r:id="rId56"/>
    <p:sldId id="432" r:id="rId57"/>
    <p:sldId id="316" r:id="rId58"/>
    <p:sldId id="445" r:id="rId59"/>
    <p:sldId id="397" r:id="rId60"/>
    <p:sldId id="442" r:id="rId61"/>
    <p:sldId id="413" r:id="rId62"/>
    <p:sldId id="448" r:id="rId63"/>
    <p:sldId id="411" r:id="rId64"/>
    <p:sldId id="399" r:id="rId65"/>
    <p:sldId id="400" r:id="rId66"/>
    <p:sldId id="401" r:id="rId67"/>
    <p:sldId id="263" r:id="rId68"/>
    <p:sldId id="450" r:id="rId69"/>
    <p:sldId id="386" r:id="rId70"/>
    <p:sldId id="451" r:id="rId71"/>
    <p:sldId id="430" r:id="rId72"/>
    <p:sldId id="285" r:id="rId73"/>
    <p:sldId id="281" r:id="rId74"/>
    <p:sldId id="301" r:id="rId75"/>
    <p:sldId id="302" r:id="rId76"/>
    <p:sldId id="303" r:id="rId77"/>
    <p:sldId id="396" r:id="rId78"/>
    <p:sldId id="394" r:id="rId79"/>
    <p:sldId id="438" r:id="rId80"/>
    <p:sldId id="428" r:id="rId81"/>
    <p:sldId id="439" r:id="rId82"/>
    <p:sldId id="452" r:id="rId83"/>
    <p:sldId id="377" r:id="rId84"/>
    <p:sldId id="454"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CCECFF"/>
    <a:srgbClr val="B994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371" autoAdjust="0"/>
  </p:normalViewPr>
  <p:slideViewPr>
    <p:cSldViewPr snapToGrid="0">
      <p:cViewPr varScale="1">
        <p:scale>
          <a:sx n="96" d="100"/>
          <a:sy n="96" d="100"/>
        </p:scale>
        <p:origin x="54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3BC3B-8CEB-4146-A0AA-4D976ABCCB35}" type="datetimeFigureOut">
              <a:rPr lang="en-US" smtClean="0"/>
              <a:t>3/5/2024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448839-33BD-46B3-993F-0F424DFA4D18}" type="slidenum">
              <a:rPr lang="en-US" smtClean="0"/>
              <a:t>‹#›</a:t>
            </a:fld>
            <a:endParaRPr lang="en-US"/>
          </a:p>
        </p:txBody>
      </p:sp>
    </p:spTree>
    <p:extLst>
      <p:ext uri="{BB962C8B-B14F-4D97-AF65-F5344CB8AC3E}">
        <p14:creationId xmlns:p14="http://schemas.microsoft.com/office/powerpoint/2010/main" val="1048806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thanks to Medical student Meredith McCue who  contributed several slides to this presentation regarding “what’s new in asthma treatment”</a:t>
            </a:r>
          </a:p>
          <a:p>
            <a:endParaRPr lang="en-US" dirty="0"/>
          </a:p>
        </p:txBody>
      </p:sp>
      <p:sp>
        <p:nvSpPr>
          <p:cNvPr id="4" name="Slide Number Placeholder 3"/>
          <p:cNvSpPr>
            <a:spLocks noGrp="1"/>
          </p:cNvSpPr>
          <p:nvPr>
            <p:ph type="sldNum" sz="quarter" idx="5"/>
          </p:nvPr>
        </p:nvSpPr>
        <p:spPr/>
        <p:txBody>
          <a:bodyPr/>
          <a:lstStyle/>
          <a:p>
            <a:fld id="{8C448839-33BD-46B3-993F-0F424DFA4D18}" type="slidenum">
              <a:rPr lang="en-US" smtClean="0"/>
              <a:t>2</a:t>
            </a:fld>
            <a:endParaRPr lang="en-US"/>
          </a:p>
        </p:txBody>
      </p:sp>
    </p:spTree>
    <p:extLst>
      <p:ext uri="{BB962C8B-B14F-4D97-AF65-F5344CB8AC3E}">
        <p14:creationId xmlns:p14="http://schemas.microsoft.com/office/powerpoint/2010/main" val="2382220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https://www.uptodate.com/contents/asthma-in-children-younger-than-12-years-initial-evaluation-and-diagnosis?topicRef=547&amp;source=see_link</a:t>
            </a:r>
          </a:p>
        </p:txBody>
      </p:sp>
      <p:sp>
        <p:nvSpPr>
          <p:cNvPr id="4" name="Slide Number Placeholder 3"/>
          <p:cNvSpPr>
            <a:spLocks noGrp="1"/>
          </p:cNvSpPr>
          <p:nvPr>
            <p:ph type="sldNum" sz="quarter" idx="5"/>
          </p:nvPr>
        </p:nvSpPr>
        <p:spPr/>
        <p:txBody>
          <a:bodyPr/>
          <a:lstStyle/>
          <a:p>
            <a:fld id="{8C448839-33BD-46B3-993F-0F424DFA4D18}" type="slidenum">
              <a:rPr lang="en-US" smtClean="0"/>
              <a:t>18</a:t>
            </a:fld>
            <a:endParaRPr lang="en-US"/>
          </a:p>
        </p:txBody>
      </p:sp>
    </p:spTree>
    <p:extLst>
      <p:ext uri="{BB962C8B-B14F-4D97-AF65-F5344CB8AC3E}">
        <p14:creationId xmlns:p14="http://schemas.microsoft.com/office/powerpoint/2010/main" val="2954460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https://ginasthma.org/wp-content/uploads/2023/07/GINA-2023-Full-report-23_07_06-WMS.pdf</a:t>
            </a:r>
          </a:p>
          <a:p>
            <a:r>
              <a:rPr lang="en-US" dirty="0"/>
              <a:t>P 50 </a:t>
            </a:r>
          </a:p>
        </p:txBody>
      </p:sp>
      <p:sp>
        <p:nvSpPr>
          <p:cNvPr id="4" name="Slide Number Placeholder 3"/>
          <p:cNvSpPr>
            <a:spLocks noGrp="1"/>
          </p:cNvSpPr>
          <p:nvPr>
            <p:ph type="sldNum" sz="quarter" idx="5"/>
          </p:nvPr>
        </p:nvSpPr>
        <p:spPr/>
        <p:txBody>
          <a:bodyPr/>
          <a:lstStyle/>
          <a:p>
            <a:fld id="{8C448839-33BD-46B3-993F-0F424DFA4D18}" type="slidenum">
              <a:rPr lang="en-US" smtClean="0"/>
              <a:t>27</a:t>
            </a:fld>
            <a:endParaRPr lang="en-US"/>
          </a:p>
        </p:txBody>
      </p:sp>
    </p:spTree>
    <p:extLst>
      <p:ext uri="{BB962C8B-B14F-4D97-AF65-F5344CB8AC3E}">
        <p14:creationId xmlns:p14="http://schemas.microsoft.com/office/powerpoint/2010/main" val="3877775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https://www.nhlbi.nih.gov/sites/default/files/media/docs/12-5075.pdfAsthma control focuses on two domains: (1) reducing impairment—the frequency and intensity of symptoms and functional limitations currently or recently experienced by a patient; and (2) reducing risk—the likelihood of future asthma attacks, progressive decline in lung function (or, for children, reduced lung growth), or medication side effects.</a:t>
            </a:r>
          </a:p>
        </p:txBody>
      </p:sp>
      <p:sp>
        <p:nvSpPr>
          <p:cNvPr id="4" name="Slide Number Placeholder 3"/>
          <p:cNvSpPr>
            <a:spLocks noGrp="1"/>
          </p:cNvSpPr>
          <p:nvPr>
            <p:ph type="sldNum" sz="quarter" idx="5"/>
          </p:nvPr>
        </p:nvSpPr>
        <p:spPr/>
        <p:txBody>
          <a:bodyPr/>
          <a:lstStyle/>
          <a:p>
            <a:fld id="{8C448839-33BD-46B3-993F-0F424DFA4D18}" type="slidenum">
              <a:rPr lang="en-US" smtClean="0"/>
              <a:t>28</a:t>
            </a:fld>
            <a:endParaRPr lang="en-US"/>
          </a:p>
        </p:txBody>
      </p:sp>
    </p:spTree>
    <p:extLst>
      <p:ext uri="{BB962C8B-B14F-4D97-AF65-F5344CB8AC3E}">
        <p14:creationId xmlns:p14="http://schemas.microsoft.com/office/powerpoint/2010/main" val="2098409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https://www.nhlbi.nih.gov/sites/default/files/media/docs/12-5075.pdf</a:t>
            </a:r>
          </a:p>
          <a:p>
            <a:br>
              <a:rPr lang="en-US" dirty="0"/>
            </a:br>
            <a:r>
              <a:rPr lang="en-US" dirty="0"/>
              <a:t>Abbreviations: EIB, exercise-induced </a:t>
            </a:r>
            <a:r>
              <a:rPr lang="en-US" dirty="0" err="1"/>
              <a:t>bronchospam</a:t>
            </a:r>
            <a:r>
              <a:rPr lang="en-US" dirty="0"/>
              <a:t>; FEV1, forced expiratory volume in 1 second; FVC, forced vital capacity; ICS, inhaled corticosteroid; SABA, short-acting beta2-agonist. † Normal FEV1 /FVC by age: 8–19 years, 85%; 20–39 years, 80%; 40–59 years, 75%; 60–80 years, 70%. ‡ Data are insufficient to link frequencies of exacerbations with different levels of asthma severity. Generally, more frequent and intense exacerbations (e.g., requiring urgent care, hospital or intensive care admission, and/or oral corticosteroids) indicate greater underlying disease severity. For treatment purposes, patients with ≥2 exacerbations may be considered to have persistent asthma, even in the absence of impairment levels consistent with persistent asthma.</a:t>
            </a:r>
          </a:p>
        </p:txBody>
      </p:sp>
      <p:sp>
        <p:nvSpPr>
          <p:cNvPr id="4" name="Slide Number Placeholder 3"/>
          <p:cNvSpPr>
            <a:spLocks noGrp="1"/>
          </p:cNvSpPr>
          <p:nvPr>
            <p:ph type="sldNum" sz="quarter" idx="5"/>
          </p:nvPr>
        </p:nvSpPr>
        <p:spPr/>
        <p:txBody>
          <a:bodyPr/>
          <a:lstStyle/>
          <a:p>
            <a:fld id="{8C448839-33BD-46B3-993F-0F424DFA4D18}" type="slidenum">
              <a:rPr lang="en-US" smtClean="0"/>
              <a:t>29</a:t>
            </a:fld>
            <a:endParaRPr lang="en-US"/>
          </a:p>
        </p:txBody>
      </p:sp>
    </p:spTree>
    <p:extLst>
      <p:ext uri="{BB962C8B-B14F-4D97-AF65-F5344CB8AC3E}">
        <p14:creationId xmlns:p14="http://schemas.microsoft.com/office/powerpoint/2010/main" val="2535889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https://www.nhlbi.nih.gov/sites/default/files/media/docs/12-5075.pdf</a:t>
            </a:r>
          </a:p>
          <a:p>
            <a:br>
              <a:rPr lang="en-US" dirty="0"/>
            </a:br>
            <a:r>
              <a:rPr lang="en-US" dirty="0"/>
              <a:t>Abbreviations: EIB, exercise-induced </a:t>
            </a:r>
            <a:r>
              <a:rPr lang="en-US" dirty="0" err="1"/>
              <a:t>bronchospam</a:t>
            </a:r>
            <a:r>
              <a:rPr lang="en-US" dirty="0"/>
              <a:t>; FEV1, forced expiratory volume in 1 second; FVC, forced vital capacity; ICS, inhaled corticosteroid; SABA, short-acting beta2-agonist. † Normal FEV1 /FVC by age: 8–19 years, 85%; 20–39 years, 80%; 40–59 years, 75%; 60–80 years, 70%. ‡ Data are insufficient to link frequencies of exacerbations with different levels of asthma severity. Generally, more frequent and intense exacerbations (e.g., requiring urgent care, hospital or intensive care admission, and/or oral corticosteroids) indicate greater underlying disease severity. For treatment purposes, patients with ≥2 exacerbations may be considered to have persistent asthma, even in the absence of impairment levels consistent with persistent asthma.</a:t>
            </a:r>
          </a:p>
        </p:txBody>
      </p:sp>
      <p:sp>
        <p:nvSpPr>
          <p:cNvPr id="4" name="Slide Number Placeholder 3"/>
          <p:cNvSpPr>
            <a:spLocks noGrp="1"/>
          </p:cNvSpPr>
          <p:nvPr>
            <p:ph type="sldNum" sz="quarter" idx="5"/>
          </p:nvPr>
        </p:nvSpPr>
        <p:spPr/>
        <p:txBody>
          <a:bodyPr/>
          <a:lstStyle/>
          <a:p>
            <a:fld id="{8C448839-33BD-46B3-993F-0F424DFA4D18}" type="slidenum">
              <a:rPr lang="en-US" smtClean="0"/>
              <a:t>30</a:t>
            </a:fld>
            <a:endParaRPr lang="en-US"/>
          </a:p>
        </p:txBody>
      </p:sp>
    </p:spTree>
    <p:extLst>
      <p:ext uri="{BB962C8B-B14F-4D97-AF65-F5344CB8AC3E}">
        <p14:creationId xmlns:p14="http://schemas.microsoft.com/office/powerpoint/2010/main" val="3103352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https://www.fda.gov/drugs/drug-safety-and-availability/fda-requires-boxed-warning-about-serious-mental-health-side-effects-asthma-and-allergy-drug#:~:text=Common%20side%20effects%20of%20montelukast,runny%20nose%2C%20and%20sinus%20infection.</a:t>
            </a:r>
          </a:p>
        </p:txBody>
      </p:sp>
      <p:sp>
        <p:nvSpPr>
          <p:cNvPr id="4" name="Slide Number Placeholder 3"/>
          <p:cNvSpPr>
            <a:spLocks noGrp="1"/>
          </p:cNvSpPr>
          <p:nvPr>
            <p:ph type="sldNum" sz="quarter" idx="5"/>
          </p:nvPr>
        </p:nvSpPr>
        <p:spPr/>
        <p:txBody>
          <a:bodyPr/>
          <a:lstStyle/>
          <a:p>
            <a:fld id="{8C448839-33BD-46B3-993F-0F424DFA4D18}" type="slidenum">
              <a:rPr lang="en-US" smtClean="0"/>
              <a:t>48</a:t>
            </a:fld>
            <a:endParaRPr lang="en-US"/>
          </a:p>
        </p:txBody>
      </p:sp>
    </p:spTree>
    <p:extLst>
      <p:ext uri="{BB962C8B-B14F-4D97-AF65-F5344CB8AC3E}">
        <p14:creationId xmlns:p14="http://schemas.microsoft.com/office/powerpoint/2010/main" val="636345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https://www.fda.gov/drugs/drug-safety-and-availability/fda-requires-boxed-warning-about-serious-mental-health-side-effects-asthma-and-allergy-drug#:~:text=Common%20side%20effects%20of%20montelukast,runny%20nose%2C%20and%20sinus%20infection.</a:t>
            </a:r>
          </a:p>
        </p:txBody>
      </p:sp>
      <p:sp>
        <p:nvSpPr>
          <p:cNvPr id="4" name="Slide Number Placeholder 3"/>
          <p:cNvSpPr>
            <a:spLocks noGrp="1"/>
          </p:cNvSpPr>
          <p:nvPr>
            <p:ph type="sldNum" sz="quarter" idx="5"/>
          </p:nvPr>
        </p:nvSpPr>
        <p:spPr/>
        <p:txBody>
          <a:bodyPr/>
          <a:lstStyle/>
          <a:p>
            <a:fld id="{8C448839-33BD-46B3-993F-0F424DFA4D18}" type="slidenum">
              <a:rPr lang="en-US" smtClean="0"/>
              <a:t>49</a:t>
            </a:fld>
            <a:endParaRPr lang="en-US"/>
          </a:p>
        </p:txBody>
      </p:sp>
    </p:spTree>
    <p:extLst>
      <p:ext uri="{BB962C8B-B14F-4D97-AF65-F5344CB8AC3E}">
        <p14:creationId xmlns:p14="http://schemas.microsoft.com/office/powerpoint/2010/main" val="2603822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https://www.fda.gov/drugs/drug-safety-and-availability/fda-requires-boxed-warning-about-serious-mental-health-side-effects-asthma-and-allergy-drug#:~:text=Common%20side%20effects%20of%20montelukast,runny%20nose%2C%20and%20sinus%20infection.</a:t>
            </a:r>
          </a:p>
        </p:txBody>
      </p:sp>
      <p:sp>
        <p:nvSpPr>
          <p:cNvPr id="4" name="Slide Number Placeholder 3"/>
          <p:cNvSpPr>
            <a:spLocks noGrp="1"/>
          </p:cNvSpPr>
          <p:nvPr>
            <p:ph type="sldNum" sz="quarter" idx="5"/>
          </p:nvPr>
        </p:nvSpPr>
        <p:spPr/>
        <p:txBody>
          <a:bodyPr/>
          <a:lstStyle/>
          <a:p>
            <a:fld id="{8C448839-33BD-46B3-993F-0F424DFA4D18}" type="slidenum">
              <a:rPr lang="en-US" smtClean="0"/>
              <a:t>50</a:t>
            </a:fld>
            <a:endParaRPr lang="en-US"/>
          </a:p>
        </p:txBody>
      </p:sp>
    </p:spTree>
    <p:extLst>
      <p:ext uri="{BB962C8B-B14F-4D97-AF65-F5344CB8AC3E}">
        <p14:creationId xmlns:p14="http://schemas.microsoft.com/office/powerpoint/2010/main" val="1150531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https://pubmed.ncbi.nlm.nih.gov/16696585/#:~:text=Antihistamines%20have%20also%20been%20shown,in%20the%20management%20of%20asthma.</a:t>
            </a:r>
          </a:p>
        </p:txBody>
      </p:sp>
      <p:sp>
        <p:nvSpPr>
          <p:cNvPr id="4" name="Slide Number Placeholder 3"/>
          <p:cNvSpPr>
            <a:spLocks noGrp="1"/>
          </p:cNvSpPr>
          <p:nvPr>
            <p:ph type="sldNum" sz="quarter" idx="5"/>
          </p:nvPr>
        </p:nvSpPr>
        <p:spPr/>
        <p:txBody>
          <a:bodyPr/>
          <a:lstStyle/>
          <a:p>
            <a:fld id="{8C448839-33BD-46B3-993F-0F424DFA4D18}" type="slidenum">
              <a:rPr lang="en-US" smtClean="0"/>
              <a:t>51</a:t>
            </a:fld>
            <a:endParaRPr lang="en-US"/>
          </a:p>
        </p:txBody>
      </p:sp>
    </p:spTree>
    <p:extLst>
      <p:ext uri="{BB962C8B-B14F-4D97-AF65-F5344CB8AC3E}">
        <p14:creationId xmlns:p14="http://schemas.microsoft.com/office/powerpoint/2010/main" val="2023123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Open Sans" panose="020B0606030504020204" pitchFamily="34" charset="0"/>
              </a:rPr>
              <a:t>The 2023 GINA strategy divides treatment for adults and adolescents into two ‘Tracks’ for simplicity: in Track 1, the reliever is as-needed combination low-dose ICS-formoterol; this is the preferred treatment option; Track 2 uses SABA as the reliever along with a separate preventer inhaler, and is an alternative treatment approach.</a:t>
            </a:r>
          </a:p>
          <a:p>
            <a:endParaRPr lang="en-US" dirty="0"/>
          </a:p>
        </p:txBody>
      </p:sp>
      <p:sp>
        <p:nvSpPr>
          <p:cNvPr id="4" name="Slide Number Placeholder 3"/>
          <p:cNvSpPr>
            <a:spLocks noGrp="1"/>
          </p:cNvSpPr>
          <p:nvPr>
            <p:ph type="sldNum" sz="quarter" idx="5"/>
          </p:nvPr>
        </p:nvSpPr>
        <p:spPr/>
        <p:txBody>
          <a:bodyPr/>
          <a:lstStyle/>
          <a:p>
            <a:fld id="{8C448839-33BD-46B3-993F-0F424DFA4D18}" type="slidenum">
              <a:rPr lang="en-US" smtClean="0"/>
              <a:t>59</a:t>
            </a:fld>
            <a:endParaRPr lang="en-US"/>
          </a:p>
        </p:txBody>
      </p:sp>
    </p:spTree>
    <p:extLst>
      <p:ext uri="{BB962C8B-B14F-4D97-AF65-F5344CB8AC3E}">
        <p14:creationId xmlns:p14="http://schemas.microsoft.com/office/powerpoint/2010/main" val="354451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https://ginasthma.org/wp-content/uploads/2023/07/GINA-2023-Full-report-23_07_06-WMS.pdf</a:t>
            </a:r>
          </a:p>
        </p:txBody>
      </p:sp>
      <p:sp>
        <p:nvSpPr>
          <p:cNvPr id="4" name="Slide Number Placeholder 3"/>
          <p:cNvSpPr>
            <a:spLocks noGrp="1"/>
          </p:cNvSpPr>
          <p:nvPr>
            <p:ph type="sldNum" sz="quarter" idx="5"/>
          </p:nvPr>
        </p:nvSpPr>
        <p:spPr/>
        <p:txBody>
          <a:bodyPr/>
          <a:lstStyle/>
          <a:p>
            <a:fld id="{8C448839-33BD-46B3-993F-0F424DFA4D18}" type="slidenum">
              <a:rPr lang="en-US" smtClean="0"/>
              <a:t>7</a:t>
            </a:fld>
            <a:endParaRPr lang="en-US"/>
          </a:p>
        </p:txBody>
      </p:sp>
    </p:spTree>
    <p:extLst>
      <p:ext uri="{BB962C8B-B14F-4D97-AF65-F5344CB8AC3E}">
        <p14:creationId xmlns:p14="http://schemas.microsoft.com/office/powerpoint/2010/main" val="1043700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Open Sans" panose="020B0606030504020204" pitchFamily="34" charset="0"/>
              </a:rPr>
              <a:t>The 2023 GINA strategy divides treatment for adults and adolescents into two ‘Tracks’ for simplicity: in Track 1, the reliever is as-needed combination low-dose ICS-formoterol; this is the preferred treatment option; Track 2 uses SABA as the reliever along with a separate preventer inhaler, and is an alternative treatment approach.</a:t>
            </a:r>
          </a:p>
          <a:p>
            <a:endParaRPr lang="en-US" dirty="0"/>
          </a:p>
        </p:txBody>
      </p:sp>
      <p:sp>
        <p:nvSpPr>
          <p:cNvPr id="4" name="Slide Number Placeholder 3"/>
          <p:cNvSpPr>
            <a:spLocks noGrp="1"/>
          </p:cNvSpPr>
          <p:nvPr>
            <p:ph type="sldNum" sz="quarter" idx="5"/>
          </p:nvPr>
        </p:nvSpPr>
        <p:spPr/>
        <p:txBody>
          <a:bodyPr/>
          <a:lstStyle/>
          <a:p>
            <a:fld id="{8C448839-33BD-46B3-993F-0F424DFA4D18}" type="slidenum">
              <a:rPr lang="en-US" smtClean="0"/>
              <a:t>60</a:t>
            </a:fld>
            <a:endParaRPr lang="en-US"/>
          </a:p>
        </p:txBody>
      </p:sp>
    </p:spTree>
    <p:extLst>
      <p:ext uri="{BB962C8B-B14F-4D97-AF65-F5344CB8AC3E}">
        <p14:creationId xmlns:p14="http://schemas.microsoft.com/office/powerpoint/2010/main" val="1045291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Open Sans" panose="020B0606030504020204" pitchFamily="34" charset="0"/>
              </a:rPr>
              <a:t>The 2023 GINA strategy divides treatment for adults and adolescents into two ‘Tracks’ for simplicity: in Track 1, the reliever is as-needed combination low-dose ICS-formoterol; this is the preferred treatment option; Track 2 uses SABA as the reliever along with a separate preventer inhaler, and is an alternative treatment approach.</a:t>
            </a:r>
          </a:p>
          <a:p>
            <a:endParaRPr lang="en-US" dirty="0"/>
          </a:p>
        </p:txBody>
      </p:sp>
      <p:sp>
        <p:nvSpPr>
          <p:cNvPr id="4" name="Slide Number Placeholder 3"/>
          <p:cNvSpPr>
            <a:spLocks noGrp="1"/>
          </p:cNvSpPr>
          <p:nvPr>
            <p:ph type="sldNum" sz="quarter" idx="5"/>
          </p:nvPr>
        </p:nvSpPr>
        <p:spPr/>
        <p:txBody>
          <a:bodyPr/>
          <a:lstStyle/>
          <a:p>
            <a:fld id="{8C448839-33BD-46B3-993F-0F424DFA4D18}" type="slidenum">
              <a:rPr lang="en-US" smtClean="0"/>
              <a:t>61</a:t>
            </a:fld>
            <a:endParaRPr lang="en-US"/>
          </a:p>
        </p:txBody>
      </p:sp>
    </p:spTree>
    <p:extLst>
      <p:ext uri="{BB962C8B-B14F-4D97-AF65-F5344CB8AC3E}">
        <p14:creationId xmlns:p14="http://schemas.microsoft.com/office/powerpoint/2010/main" val="4124419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SPEAKERS</a:t>
            </a:r>
            <a:r>
              <a:rPr lang="en-GB" dirty="0"/>
              <a:t>: Changes in GINA 2023 for adults and adolescents :</a:t>
            </a:r>
          </a:p>
          <a:p>
            <a:pPr marL="228600" indent="-228600">
              <a:buAutoNum type="arabicPeriod"/>
            </a:pPr>
            <a:r>
              <a:rPr lang="en-AU" dirty="0"/>
              <a:t>Year added at top left, to avoid use of out-of-date versions of GINA figures</a:t>
            </a:r>
          </a:p>
          <a:p>
            <a:pPr marL="228600" indent="-228600">
              <a:buAutoNum type="arabicPeriod"/>
            </a:pPr>
            <a:r>
              <a:rPr lang="en-AU" dirty="0"/>
              <a:t>Rationale for Track 1 being the preferred regimen has been updated (see details on later slides)</a:t>
            </a:r>
          </a:p>
          <a:p>
            <a:pPr marL="228600" indent="-228600">
              <a:buAutoNum type="arabicPeriod"/>
            </a:pPr>
            <a:r>
              <a:rPr lang="en-AU" dirty="0"/>
              <a:t>As-needed ICS-SABA (if available) has been added as a reliever option in Track 2 for Steps 3–5, with most of the benefit seen in Step 3</a:t>
            </a:r>
          </a:p>
          <a:p>
            <a:pPr marL="228600" indent="-228600">
              <a:buAutoNum type="arabicPeriod"/>
            </a:pPr>
            <a:r>
              <a:rPr lang="en-AU" dirty="0"/>
              <a:t>Anti-inflammatory relievers have been identified with an asterisk (see next 2 slides for details) </a:t>
            </a:r>
          </a:p>
          <a:p>
            <a:pPr marL="0" indent="0">
              <a:buNone/>
            </a:pPr>
            <a:r>
              <a:rPr lang="en-AU" dirty="0"/>
              <a:t>NOTE: in Step 5, ‘add-on LAMA’ can be combination (triple) or separate inhalers. If a patient is prescribed triple therapy with a non-formoterol LABA, the reliever should be SABA or ICS-SABA (not ICS-formoterol). </a:t>
            </a:r>
          </a:p>
        </p:txBody>
      </p:sp>
      <p:sp>
        <p:nvSpPr>
          <p:cNvPr id="4" name="Slide Number Placeholder 3"/>
          <p:cNvSpPr>
            <a:spLocks noGrp="1"/>
          </p:cNvSpPr>
          <p:nvPr>
            <p:ph type="sldNum" sz="quarter" idx="5"/>
          </p:nvPr>
        </p:nvSpPr>
        <p:spPr/>
        <p:txBody>
          <a:bodyPr/>
          <a:lstStyle/>
          <a:p>
            <a:fld id="{FC6FB2A4-7317-754A-B25E-A7A39D509672}" type="slidenum">
              <a:rPr lang="en-US" smtClean="0"/>
              <a:t>64</a:t>
            </a:fld>
            <a:endParaRPr lang="en-US"/>
          </a:p>
        </p:txBody>
      </p:sp>
    </p:spTree>
    <p:extLst>
      <p:ext uri="{BB962C8B-B14F-4D97-AF65-F5344CB8AC3E}">
        <p14:creationId xmlns:p14="http://schemas.microsoft.com/office/powerpoint/2010/main" val="221095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SPEAKERS</a:t>
            </a:r>
            <a:r>
              <a:rPr lang="en-AU"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MART was originally called SMART, with the ‘S’ coming from the </a:t>
            </a:r>
            <a:r>
              <a:rPr lang="en-AU" dirty="0" err="1"/>
              <a:t>brandname</a:t>
            </a:r>
            <a:r>
              <a:rPr lang="en-AU" dirty="0"/>
              <a:t> of the medication used in most of the studies. The ‘S’ can now stand for ‘single inhaler’, but this may cause confusion because patients may have two ICS-formoterol inhalers, one at home for their maintenance treatment, and one in their bag/pocket for as-needed doses when they are away from home.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Step 5: The dotted line for MART is to indicate that there is no evidence, in a patient taking Step 5 treatment, for switching from a SABA reliever to an ICS-formoterol reliever. However, if a patient already prescribed MART is stepped up from Step 4 to Step 5, e.g. with addition of biologic therapy, there is no need to </a:t>
            </a:r>
            <a:r>
              <a:rPr lang="en-AU" dirty="0" err="1"/>
              <a:t>swjtch</a:t>
            </a:r>
            <a:r>
              <a:rPr lang="en-AU" dirty="0"/>
              <a:t> their reliever from ICS-formoterol to SABA.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In Step 5, ‘add-on LAMA’ can be combination (triple) or separate inhalers. If a patient is prescribed triple therapy with a non-formoterol LABA, the reliever should be SABA or ICS-SABA (not ICS-formoterol). </a:t>
            </a:r>
          </a:p>
        </p:txBody>
      </p:sp>
      <p:sp>
        <p:nvSpPr>
          <p:cNvPr id="4" name="Slide Number Placeholder 3"/>
          <p:cNvSpPr>
            <a:spLocks noGrp="1"/>
          </p:cNvSpPr>
          <p:nvPr>
            <p:ph type="sldNum" sz="quarter" idx="5"/>
          </p:nvPr>
        </p:nvSpPr>
        <p:spPr/>
        <p:txBody>
          <a:bodyPr/>
          <a:lstStyle/>
          <a:p>
            <a:fld id="{FC6FB2A4-7317-754A-B25E-A7A39D509672}" type="slidenum">
              <a:rPr lang="en-US" smtClean="0"/>
              <a:t>65</a:t>
            </a:fld>
            <a:endParaRPr lang="en-US"/>
          </a:p>
        </p:txBody>
      </p:sp>
    </p:spTree>
    <p:extLst>
      <p:ext uri="{BB962C8B-B14F-4D97-AF65-F5344CB8AC3E}">
        <p14:creationId xmlns:p14="http://schemas.microsoft.com/office/powerpoint/2010/main" val="3184586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SPEAKERS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The main benefit of using budesonide-salbutamol (ICS-SABA) as a reliever has been seen in Step 3. There is no evidence yet for safety and efficacy of budesonide-salbutamol in Steps 1–2.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Track 2 requires two inhalers. Check inhaler technique carefully if the patient’s maintenance treatment and reliever treatment are in different inhaler devices.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In Step 5, ‘add-on LAMA’ can be combination (triple) or separate inhalers. </a:t>
            </a:r>
          </a:p>
        </p:txBody>
      </p:sp>
      <p:sp>
        <p:nvSpPr>
          <p:cNvPr id="4" name="Slide Number Placeholder 3"/>
          <p:cNvSpPr>
            <a:spLocks noGrp="1"/>
          </p:cNvSpPr>
          <p:nvPr>
            <p:ph type="sldNum" sz="quarter" idx="5"/>
          </p:nvPr>
        </p:nvSpPr>
        <p:spPr/>
        <p:txBody>
          <a:bodyPr/>
          <a:lstStyle/>
          <a:p>
            <a:fld id="{FC6FB2A4-7317-754A-B25E-A7A39D509672}" type="slidenum">
              <a:rPr lang="en-US" smtClean="0"/>
              <a:t>66</a:t>
            </a:fld>
            <a:endParaRPr lang="en-US"/>
          </a:p>
        </p:txBody>
      </p:sp>
    </p:spTree>
    <p:extLst>
      <p:ext uri="{BB962C8B-B14F-4D97-AF65-F5344CB8AC3E}">
        <p14:creationId xmlns:p14="http://schemas.microsoft.com/office/powerpoint/2010/main" val="3486452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https://www.ncbi.nlm.nih.gov/books/NBK551579/#:~:text=There%20are%20two%20phases%20of,the%20risk%20factors%20listed%20above.</a:t>
            </a:r>
          </a:p>
        </p:txBody>
      </p:sp>
      <p:sp>
        <p:nvSpPr>
          <p:cNvPr id="4" name="Slide Number Placeholder 3"/>
          <p:cNvSpPr>
            <a:spLocks noGrp="1"/>
          </p:cNvSpPr>
          <p:nvPr>
            <p:ph type="sldNum" sz="quarter" idx="5"/>
          </p:nvPr>
        </p:nvSpPr>
        <p:spPr/>
        <p:txBody>
          <a:bodyPr/>
          <a:lstStyle/>
          <a:p>
            <a:fld id="{8C448839-33BD-46B3-993F-0F424DFA4D18}" type="slidenum">
              <a:rPr lang="en-US" smtClean="0"/>
              <a:t>69</a:t>
            </a:fld>
            <a:endParaRPr lang="en-US"/>
          </a:p>
        </p:txBody>
      </p:sp>
    </p:spTree>
    <p:extLst>
      <p:ext uri="{BB962C8B-B14F-4D97-AF65-F5344CB8AC3E}">
        <p14:creationId xmlns:p14="http://schemas.microsoft.com/office/powerpoint/2010/main" val="1459472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https://www.ncbi.nlm.nih.gov/books/NBK551579/#:~:text=There%20are%20two%20phases%20of,the%20risk%20factors%20listed%20above.</a:t>
            </a:r>
          </a:p>
        </p:txBody>
      </p:sp>
      <p:sp>
        <p:nvSpPr>
          <p:cNvPr id="4" name="Slide Number Placeholder 3"/>
          <p:cNvSpPr>
            <a:spLocks noGrp="1"/>
          </p:cNvSpPr>
          <p:nvPr>
            <p:ph type="sldNum" sz="quarter" idx="5"/>
          </p:nvPr>
        </p:nvSpPr>
        <p:spPr/>
        <p:txBody>
          <a:bodyPr/>
          <a:lstStyle/>
          <a:p>
            <a:fld id="{8C448839-33BD-46B3-993F-0F424DFA4D18}" type="slidenum">
              <a:rPr lang="en-US" smtClean="0"/>
              <a:t>70</a:t>
            </a:fld>
            <a:endParaRPr lang="en-US"/>
          </a:p>
        </p:txBody>
      </p:sp>
    </p:spTree>
    <p:extLst>
      <p:ext uri="{BB962C8B-B14F-4D97-AF65-F5344CB8AC3E}">
        <p14:creationId xmlns:p14="http://schemas.microsoft.com/office/powerpoint/2010/main" val="810923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https://www.ncbi.nlm.nih.gov/books/NBK551579/#:~:text=There%20are%20two%20phases%20of,the%20risk%20factors%20listed%20above.</a:t>
            </a:r>
          </a:p>
        </p:txBody>
      </p:sp>
      <p:sp>
        <p:nvSpPr>
          <p:cNvPr id="4" name="Slide Number Placeholder 3"/>
          <p:cNvSpPr>
            <a:spLocks noGrp="1"/>
          </p:cNvSpPr>
          <p:nvPr>
            <p:ph type="sldNum" sz="quarter" idx="5"/>
          </p:nvPr>
        </p:nvSpPr>
        <p:spPr/>
        <p:txBody>
          <a:bodyPr/>
          <a:lstStyle/>
          <a:p>
            <a:fld id="{8C448839-33BD-46B3-993F-0F424DFA4D18}" type="slidenum">
              <a:rPr lang="en-US" smtClean="0"/>
              <a:t>71</a:t>
            </a:fld>
            <a:endParaRPr lang="en-US"/>
          </a:p>
        </p:txBody>
      </p:sp>
    </p:spTree>
    <p:extLst>
      <p:ext uri="{BB962C8B-B14F-4D97-AF65-F5344CB8AC3E}">
        <p14:creationId xmlns:p14="http://schemas.microsoft.com/office/powerpoint/2010/main" val="225515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https://www.nhlbi.nih.gov/sites/default/files/media/docs/12-5075.pdf</a:t>
            </a:r>
          </a:p>
          <a:p>
            <a:br>
              <a:rPr lang="en-US" dirty="0"/>
            </a:br>
            <a:r>
              <a:rPr lang="en-US" dirty="0"/>
              <a:t>Abbreviations: EIB, exercise-induced </a:t>
            </a:r>
            <a:r>
              <a:rPr lang="en-US" dirty="0" err="1"/>
              <a:t>bronchospam</a:t>
            </a:r>
            <a:r>
              <a:rPr lang="en-US" dirty="0"/>
              <a:t>; FEV1, forced expiratory volume in 1 second; FVC, forced vital capacity; ICS, inhaled corticosteroid; SABA, short-acting beta2-agonist. † Normal FEV1 /FVC by age: 8–19 years, 85%; 20–39 years, 80%; 40–59 years, 75%; 60–80 years, 70%. ‡ Data are insufficient to link frequencies of exacerbations with different levels of asthma severity. Generally, more frequent and intense exacerbations (e.g., requiring urgent care, hospital or intensive care admission, and/or oral corticosteroids) indicate greater underlying disease severity. For treatment purposes, patients with ≥2 exacerbations may be considered to have persistent asthma, even in the absence of impairment levels consistent with persistent asthma.</a:t>
            </a:r>
          </a:p>
        </p:txBody>
      </p:sp>
      <p:sp>
        <p:nvSpPr>
          <p:cNvPr id="4" name="Slide Number Placeholder 3"/>
          <p:cNvSpPr>
            <a:spLocks noGrp="1"/>
          </p:cNvSpPr>
          <p:nvPr>
            <p:ph type="sldNum" sz="quarter" idx="5"/>
          </p:nvPr>
        </p:nvSpPr>
        <p:spPr/>
        <p:txBody>
          <a:bodyPr/>
          <a:lstStyle/>
          <a:p>
            <a:fld id="{8C448839-33BD-46B3-993F-0F424DFA4D18}" type="slidenum">
              <a:rPr lang="en-US" smtClean="0"/>
              <a:t>77</a:t>
            </a:fld>
            <a:endParaRPr lang="en-US"/>
          </a:p>
        </p:txBody>
      </p:sp>
    </p:spTree>
    <p:extLst>
      <p:ext uri="{BB962C8B-B14F-4D97-AF65-F5344CB8AC3E}">
        <p14:creationId xmlns:p14="http://schemas.microsoft.com/office/powerpoint/2010/main" val="2634215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file:///C:/Users/mar16911/Downloads/Asthma-Action-Plan-2020_rev_508.pdf</a:t>
            </a:r>
          </a:p>
        </p:txBody>
      </p:sp>
      <p:sp>
        <p:nvSpPr>
          <p:cNvPr id="4" name="Slide Number Placeholder 3"/>
          <p:cNvSpPr>
            <a:spLocks noGrp="1"/>
          </p:cNvSpPr>
          <p:nvPr>
            <p:ph type="sldNum" sz="quarter" idx="5"/>
          </p:nvPr>
        </p:nvSpPr>
        <p:spPr/>
        <p:txBody>
          <a:bodyPr/>
          <a:lstStyle/>
          <a:p>
            <a:fld id="{8C448839-33BD-46B3-993F-0F424DFA4D18}" type="slidenum">
              <a:rPr lang="en-US" smtClean="0"/>
              <a:t>79</a:t>
            </a:fld>
            <a:endParaRPr lang="en-US"/>
          </a:p>
        </p:txBody>
      </p:sp>
    </p:spTree>
    <p:extLst>
      <p:ext uri="{BB962C8B-B14F-4D97-AF65-F5344CB8AC3E}">
        <p14:creationId xmlns:p14="http://schemas.microsoft.com/office/powerpoint/2010/main" val="3474560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https://ginasthma.org/wp-content/uploads/2023/07/GINA-2023-Full-report-23_07_06-WMS.pdf</a:t>
            </a:r>
          </a:p>
        </p:txBody>
      </p:sp>
      <p:sp>
        <p:nvSpPr>
          <p:cNvPr id="4" name="Slide Number Placeholder 3"/>
          <p:cNvSpPr>
            <a:spLocks noGrp="1"/>
          </p:cNvSpPr>
          <p:nvPr>
            <p:ph type="sldNum" sz="quarter" idx="5"/>
          </p:nvPr>
        </p:nvSpPr>
        <p:spPr/>
        <p:txBody>
          <a:bodyPr/>
          <a:lstStyle/>
          <a:p>
            <a:fld id="{8C448839-33BD-46B3-993F-0F424DFA4D18}" type="slidenum">
              <a:rPr lang="en-US" smtClean="0"/>
              <a:t>8</a:t>
            </a:fld>
            <a:endParaRPr lang="en-US"/>
          </a:p>
        </p:txBody>
      </p:sp>
    </p:spTree>
    <p:extLst>
      <p:ext uri="{BB962C8B-B14F-4D97-AF65-F5344CB8AC3E}">
        <p14:creationId xmlns:p14="http://schemas.microsoft.com/office/powerpoint/2010/main" val="674738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https://wrnmmc.libguides.com/ld.php?content_id=64813959</a:t>
            </a:r>
          </a:p>
        </p:txBody>
      </p:sp>
      <p:sp>
        <p:nvSpPr>
          <p:cNvPr id="4" name="Slide Number Placeholder 3"/>
          <p:cNvSpPr>
            <a:spLocks noGrp="1"/>
          </p:cNvSpPr>
          <p:nvPr>
            <p:ph type="sldNum" sz="quarter" idx="5"/>
          </p:nvPr>
        </p:nvSpPr>
        <p:spPr/>
        <p:txBody>
          <a:bodyPr/>
          <a:lstStyle/>
          <a:p>
            <a:fld id="{8C448839-33BD-46B3-993F-0F424DFA4D18}" type="slidenum">
              <a:rPr lang="en-US" smtClean="0"/>
              <a:t>81</a:t>
            </a:fld>
            <a:endParaRPr lang="en-US"/>
          </a:p>
        </p:txBody>
      </p:sp>
    </p:spTree>
    <p:extLst>
      <p:ext uri="{BB962C8B-B14F-4D97-AF65-F5344CB8AC3E}">
        <p14:creationId xmlns:p14="http://schemas.microsoft.com/office/powerpoint/2010/main" val="4283487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32323"/>
                </a:solidFill>
                <a:effectLst/>
                <a:latin typeface="Noto Sans" panose="020B0502040504020204" pitchFamily="34" charset="0"/>
              </a:rPr>
              <a:t>Time to improvement</a:t>
            </a:r>
            <a:r>
              <a:rPr lang="en-US" b="0" i="0" dirty="0">
                <a:solidFill>
                  <a:srgbClr val="232323"/>
                </a:solidFill>
                <a:effectLst/>
                <a:latin typeface="Noto Sans" panose="020B0502040504020204" pitchFamily="34" charset="0"/>
              </a:rPr>
              <a:t> – A reduction in asthma symptoms may occur rapidly, and reduced inflammation is seen within hours. Lung function continues to improve over four weeks and then plateaus. It may take as long as three months to reach a plateau in response, and any changes in dose should be made at intervals of three months or more </a:t>
            </a:r>
            <a:endParaRPr lang="en-US" dirty="0"/>
          </a:p>
        </p:txBody>
      </p:sp>
      <p:sp>
        <p:nvSpPr>
          <p:cNvPr id="4" name="Slide Number Placeholder 3"/>
          <p:cNvSpPr>
            <a:spLocks noGrp="1"/>
          </p:cNvSpPr>
          <p:nvPr>
            <p:ph type="sldNum" sz="quarter" idx="5"/>
          </p:nvPr>
        </p:nvSpPr>
        <p:spPr/>
        <p:txBody>
          <a:bodyPr/>
          <a:lstStyle/>
          <a:p>
            <a:fld id="{8C448839-33BD-46B3-993F-0F424DFA4D18}" type="slidenum">
              <a:rPr lang="en-US" smtClean="0"/>
              <a:t>83</a:t>
            </a:fld>
            <a:endParaRPr lang="en-US"/>
          </a:p>
        </p:txBody>
      </p:sp>
    </p:spTree>
    <p:extLst>
      <p:ext uri="{BB962C8B-B14F-4D97-AF65-F5344CB8AC3E}">
        <p14:creationId xmlns:p14="http://schemas.microsoft.com/office/powerpoint/2010/main" val="406228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https://acaai.org/asthma/asthma-101/facts-stats/</a:t>
            </a:r>
          </a:p>
          <a:p>
            <a:r>
              <a:rPr lang="en-US" dirty="0"/>
              <a:t>https://www.uptodate.com/contents/asthma-in-children-younger-than-12-years-initial-evaluation-and-diagnosis?topicRef=547&amp;source=see_link</a:t>
            </a:r>
          </a:p>
          <a:p>
            <a:r>
              <a:rPr lang="en-US" dirty="0"/>
              <a:t>https://www.nhlbi.nih.gov/health/asthma</a:t>
            </a:r>
          </a:p>
        </p:txBody>
      </p:sp>
      <p:sp>
        <p:nvSpPr>
          <p:cNvPr id="4" name="Slide Number Placeholder 3"/>
          <p:cNvSpPr>
            <a:spLocks noGrp="1"/>
          </p:cNvSpPr>
          <p:nvPr>
            <p:ph type="sldNum" sz="quarter" idx="5"/>
          </p:nvPr>
        </p:nvSpPr>
        <p:spPr/>
        <p:txBody>
          <a:bodyPr/>
          <a:lstStyle/>
          <a:p>
            <a:fld id="{8C448839-33BD-46B3-993F-0F424DFA4D18}" type="slidenum">
              <a:rPr lang="en-US" smtClean="0"/>
              <a:t>9</a:t>
            </a:fld>
            <a:endParaRPr lang="en-US"/>
          </a:p>
        </p:txBody>
      </p:sp>
    </p:spTree>
    <p:extLst>
      <p:ext uri="{BB962C8B-B14F-4D97-AF65-F5344CB8AC3E}">
        <p14:creationId xmlns:p14="http://schemas.microsoft.com/office/powerpoint/2010/main" val="2433624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https://www.ncbi.nlm.nih.gov/pmc/articles/PMC3920287/</a:t>
            </a:r>
          </a:p>
        </p:txBody>
      </p:sp>
      <p:sp>
        <p:nvSpPr>
          <p:cNvPr id="4" name="Slide Number Placeholder 3"/>
          <p:cNvSpPr>
            <a:spLocks noGrp="1"/>
          </p:cNvSpPr>
          <p:nvPr>
            <p:ph type="sldNum" sz="quarter" idx="5"/>
          </p:nvPr>
        </p:nvSpPr>
        <p:spPr/>
        <p:txBody>
          <a:bodyPr/>
          <a:lstStyle/>
          <a:p>
            <a:fld id="{8C448839-33BD-46B3-993F-0F424DFA4D18}" type="slidenum">
              <a:rPr lang="en-US" smtClean="0"/>
              <a:t>10</a:t>
            </a:fld>
            <a:endParaRPr lang="en-US"/>
          </a:p>
        </p:txBody>
      </p:sp>
    </p:spTree>
    <p:extLst>
      <p:ext uri="{BB962C8B-B14F-4D97-AF65-F5344CB8AC3E}">
        <p14:creationId xmlns:p14="http://schemas.microsoft.com/office/powerpoint/2010/main" val="3190431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https://www.ncbi.nlm.nih.gov/books/NBK551579/#:~:text=There%20are%20two%20phases%20of,the%20risk%20factors%20listed%20above.</a:t>
            </a:r>
          </a:p>
        </p:txBody>
      </p:sp>
      <p:sp>
        <p:nvSpPr>
          <p:cNvPr id="4" name="Slide Number Placeholder 3"/>
          <p:cNvSpPr>
            <a:spLocks noGrp="1"/>
          </p:cNvSpPr>
          <p:nvPr>
            <p:ph type="sldNum" sz="quarter" idx="5"/>
          </p:nvPr>
        </p:nvSpPr>
        <p:spPr/>
        <p:txBody>
          <a:bodyPr/>
          <a:lstStyle/>
          <a:p>
            <a:fld id="{8C448839-33BD-46B3-993F-0F424DFA4D18}" type="slidenum">
              <a:rPr lang="en-US" smtClean="0"/>
              <a:t>11</a:t>
            </a:fld>
            <a:endParaRPr lang="en-US"/>
          </a:p>
        </p:txBody>
      </p:sp>
    </p:spTree>
    <p:extLst>
      <p:ext uri="{BB962C8B-B14F-4D97-AF65-F5344CB8AC3E}">
        <p14:creationId xmlns:p14="http://schemas.microsoft.com/office/powerpoint/2010/main" val="1774957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https://www.ncbi.nlm.nih.gov/books/NBK551579/#:~:text=There%20are%20two%20phases%20of,the%20risk%20factors%20listed%20above.</a:t>
            </a:r>
          </a:p>
          <a:p>
            <a:r>
              <a:rPr lang="en-US" dirty="0"/>
              <a:t>https://www.slideshare.net/ChanuKya1/introduction-to-pulmonary-function-tests-250350419</a:t>
            </a:r>
          </a:p>
        </p:txBody>
      </p:sp>
      <p:sp>
        <p:nvSpPr>
          <p:cNvPr id="4" name="Slide Number Placeholder 3"/>
          <p:cNvSpPr>
            <a:spLocks noGrp="1"/>
          </p:cNvSpPr>
          <p:nvPr>
            <p:ph type="sldNum" sz="quarter" idx="5"/>
          </p:nvPr>
        </p:nvSpPr>
        <p:spPr/>
        <p:txBody>
          <a:bodyPr/>
          <a:lstStyle/>
          <a:p>
            <a:fld id="{8C448839-33BD-46B3-993F-0F424DFA4D18}" type="slidenum">
              <a:rPr lang="en-US" smtClean="0"/>
              <a:t>12</a:t>
            </a:fld>
            <a:endParaRPr lang="en-US"/>
          </a:p>
        </p:txBody>
      </p:sp>
    </p:spTree>
    <p:extLst>
      <p:ext uri="{BB962C8B-B14F-4D97-AF65-F5344CB8AC3E}">
        <p14:creationId xmlns:p14="http://schemas.microsoft.com/office/powerpoint/2010/main" val="158630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https://www.ncbi.nlm.nih.gov/books/NBK551579/#:~:text=There%20are%20two%20phases%20of,the%20risk%20factors%20listed%20above.</a:t>
            </a:r>
          </a:p>
          <a:p>
            <a:r>
              <a:rPr lang="en-US" dirty="0"/>
              <a:t>https://www.ncbi.nlm.nih.gov/pmc/articles/PMC4048736/#:~:text=Airway%20Mucosal%20Disease%20and%20Mucus%20Characteristics&amp;text=In%20asthma%2C%20airway%20remodeling%20is,that%20become%20leaky%20during%20inflammation.</a:t>
            </a:r>
          </a:p>
          <a:p>
            <a:endParaRPr lang="en-US" dirty="0"/>
          </a:p>
          <a:p>
            <a:endParaRPr lang="en-US" dirty="0"/>
          </a:p>
        </p:txBody>
      </p:sp>
      <p:sp>
        <p:nvSpPr>
          <p:cNvPr id="4" name="Slide Number Placeholder 3"/>
          <p:cNvSpPr>
            <a:spLocks noGrp="1"/>
          </p:cNvSpPr>
          <p:nvPr>
            <p:ph type="sldNum" sz="quarter" idx="5"/>
          </p:nvPr>
        </p:nvSpPr>
        <p:spPr/>
        <p:txBody>
          <a:bodyPr/>
          <a:lstStyle/>
          <a:p>
            <a:fld id="{8C448839-33BD-46B3-993F-0F424DFA4D18}" type="slidenum">
              <a:rPr lang="en-US" smtClean="0"/>
              <a:t>13</a:t>
            </a:fld>
            <a:endParaRPr lang="en-US"/>
          </a:p>
        </p:txBody>
      </p:sp>
    </p:spTree>
    <p:extLst>
      <p:ext uri="{BB962C8B-B14F-4D97-AF65-F5344CB8AC3E}">
        <p14:creationId xmlns:p14="http://schemas.microsoft.com/office/powerpoint/2010/main" val="1547245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Uptodate</a:t>
            </a:r>
            <a:r>
              <a:rPr lang="en-US" dirty="0"/>
              <a:t> </a:t>
            </a:r>
          </a:p>
        </p:txBody>
      </p:sp>
      <p:sp>
        <p:nvSpPr>
          <p:cNvPr id="4" name="Slide Number Placeholder 3"/>
          <p:cNvSpPr>
            <a:spLocks noGrp="1"/>
          </p:cNvSpPr>
          <p:nvPr>
            <p:ph type="sldNum" sz="quarter" idx="5"/>
          </p:nvPr>
        </p:nvSpPr>
        <p:spPr/>
        <p:txBody>
          <a:bodyPr/>
          <a:lstStyle/>
          <a:p>
            <a:fld id="{8C448839-33BD-46B3-993F-0F424DFA4D18}" type="slidenum">
              <a:rPr lang="en-US" smtClean="0"/>
              <a:t>15</a:t>
            </a:fld>
            <a:endParaRPr lang="en-US"/>
          </a:p>
        </p:txBody>
      </p:sp>
    </p:spTree>
    <p:extLst>
      <p:ext uri="{BB962C8B-B14F-4D97-AF65-F5344CB8AC3E}">
        <p14:creationId xmlns:p14="http://schemas.microsoft.com/office/powerpoint/2010/main" val="3922288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03B29CA8-9F67-49E7-8D56-F644B5112AF0}" type="datetimeFigureOut">
              <a:rPr lang="en-US" smtClean="0"/>
              <a:t>3/5/2024</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E507D91B-201F-4639-A077-85E1B0F0FF90}" type="slidenum">
              <a:rPr lang="en-US" smtClean="0"/>
              <a:t>‹#›</a:t>
            </a:fld>
            <a:endParaRPr lang="en-US"/>
          </a:p>
        </p:txBody>
      </p:sp>
    </p:spTree>
    <p:extLst>
      <p:ext uri="{BB962C8B-B14F-4D97-AF65-F5344CB8AC3E}">
        <p14:creationId xmlns:p14="http://schemas.microsoft.com/office/powerpoint/2010/main" val="1980099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B29CA8-9F67-49E7-8D56-F644B5112AF0}"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507D91B-201F-4639-A077-85E1B0F0FF90}" type="slidenum">
              <a:rPr lang="en-US" smtClean="0"/>
              <a:t>‹#›</a:t>
            </a:fld>
            <a:endParaRPr lang="en-US"/>
          </a:p>
        </p:txBody>
      </p:sp>
    </p:spTree>
    <p:extLst>
      <p:ext uri="{BB962C8B-B14F-4D97-AF65-F5344CB8AC3E}">
        <p14:creationId xmlns:p14="http://schemas.microsoft.com/office/powerpoint/2010/main" val="2601108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3B29CA8-9F67-49E7-8D56-F644B5112AF0}"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507D91B-201F-4639-A077-85E1B0F0FF90}" type="slidenum">
              <a:rPr lang="en-US" smtClean="0"/>
              <a:t>‹#›</a:t>
            </a:fld>
            <a:endParaRPr lang="en-US"/>
          </a:p>
        </p:txBody>
      </p:sp>
    </p:spTree>
    <p:extLst>
      <p:ext uri="{BB962C8B-B14F-4D97-AF65-F5344CB8AC3E}">
        <p14:creationId xmlns:p14="http://schemas.microsoft.com/office/powerpoint/2010/main" val="502368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3B29CA8-9F67-49E7-8D56-F644B5112AF0}"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507D91B-201F-4639-A077-85E1B0F0FF90}" type="slidenum">
              <a:rPr lang="en-US" smtClean="0"/>
              <a:t>‹#›</a:t>
            </a:fld>
            <a:endParaRPr lang="en-US"/>
          </a:p>
        </p:txBody>
      </p:sp>
    </p:spTree>
    <p:extLst>
      <p:ext uri="{BB962C8B-B14F-4D97-AF65-F5344CB8AC3E}">
        <p14:creationId xmlns:p14="http://schemas.microsoft.com/office/powerpoint/2010/main" val="3393964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B29CA8-9F67-49E7-8D56-F644B5112AF0}"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507D91B-201F-4639-A077-85E1B0F0FF90}" type="slidenum">
              <a:rPr lang="en-US" smtClean="0"/>
              <a:t>‹#›</a:t>
            </a:fld>
            <a:endParaRPr lang="en-US"/>
          </a:p>
        </p:txBody>
      </p:sp>
    </p:spTree>
    <p:extLst>
      <p:ext uri="{BB962C8B-B14F-4D97-AF65-F5344CB8AC3E}">
        <p14:creationId xmlns:p14="http://schemas.microsoft.com/office/powerpoint/2010/main" val="2296486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3B29CA8-9F67-49E7-8D56-F644B5112AF0}" type="datetimeFigureOut">
              <a:rPr lang="en-US" smtClean="0"/>
              <a:t>3/5/2024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07D91B-201F-4639-A077-85E1B0F0FF90}" type="slidenum">
              <a:rPr lang="en-US" smtClean="0"/>
              <a:t>‹#›</a:t>
            </a:fld>
            <a:endParaRPr lang="en-US"/>
          </a:p>
        </p:txBody>
      </p:sp>
    </p:spTree>
    <p:extLst>
      <p:ext uri="{BB962C8B-B14F-4D97-AF65-F5344CB8AC3E}">
        <p14:creationId xmlns:p14="http://schemas.microsoft.com/office/powerpoint/2010/main" val="2038507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3B29CA8-9F67-49E7-8D56-F644B5112AF0}" type="datetimeFigureOut">
              <a:rPr lang="en-US" smtClean="0"/>
              <a:t>3/5/2024</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E507D91B-201F-4639-A077-85E1B0F0FF90}" type="slidenum">
              <a:rPr lang="en-US" smtClean="0"/>
              <a:t>‹#›</a:t>
            </a:fld>
            <a:endParaRPr lang="en-US"/>
          </a:p>
        </p:txBody>
      </p:sp>
    </p:spTree>
    <p:extLst>
      <p:ext uri="{BB962C8B-B14F-4D97-AF65-F5344CB8AC3E}">
        <p14:creationId xmlns:p14="http://schemas.microsoft.com/office/powerpoint/2010/main" val="2073310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03B29CA8-9F67-49E7-8D56-F644B5112AF0}"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7D91B-201F-4639-A077-85E1B0F0FF90}" type="slidenum">
              <a:rPr lang="en-US" smtClean="0"/>
              <a:t>‹#›</a:t>
            </a:fld>
            <a:endParaRPr lang="en-US"/>
          </a:p>
        </p:txBody>
      </p:sp>
    </p:spTree>
    <p:extLst>
      <p:ext uri="{BB962C8B-B14F-4D97-AF65-F5344CB8AC3E}">
        <p14:creationId xmlns:p14="http://schemas.microsoft.com/office/powerpoint/2010/main" val="3078734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03B29CA8-9F67-49E7-8D56-F644B5112AF0}"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507D91B-201F-4639-A077-85E1B0F0FF90}" type="slidenum">
              <a:rPr lang="en-US" smtClean="0"/>
              <a:t>‹#›</a:t>
            </a:fld>
            <a:endParaRPr lang="en-US"/>
          </a:p>
        </p:txBody>
      </p:sp>
    </p:spTree>
    <p:extLst>
      <p:ext uri="{BB962C8B-B14F-4D97-AF65-F5344CB8AC3E}">
        <p14:creationId xmlns:p14="http://schemas.microsoft.com/office/powerpoint/2010/main" val="580287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B29CA8-9F67-49E7-8D56-F644B5112AF0}"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7D91B-201F-4639-A077-85E1B0F0FF90}" type="slidenum">
              <a:rPr lang="en-US" smtClean="0"/>
              <a:t>‹#›</a:t>
            </a:fld>
            <a:endParaRPr lang="en-US"/>
          </a:p>
        </p:txBody>
      </p:sp>
    </p:spTree>
    <p:extLst>
      <p:ext uri="{BB962C8B-B14F-4D97-AF65-F5344CB8AC3E}">
        <p14:creationId xmlns:p14="http://schemas.microsoft.com/office/powerpoint/2010/main" val="1964293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B29CA8-9F67-49E7-8D56-F644B5112AF0}"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507D91B-201F-4639-A077-85E1B0F0FF90}" type="slidenum">
              <a:rPr lang="en-US" smtClean="0"/>
              <a:t>‹#›</a:t>
            </a:fld>
            <a:endParaRPr lang="en-US"/>
          </a:p>
        </p:txBody>
      </p:sp>
    </p:spTree>
    <p:extLst>
      <p:ext uri="{BB962C8B-B14F-4D97-AF65-F5344CB8AC3E}">
        <p14:creationId xmlns:p14="http://schemas.microsoft.com/office/powerpoint/2010/main" val="1092945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B29CA8-9F67-49E7-8D56-F644B5112AF0}"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7D91B-201F-4639-A077-85E1B0F0FF90}" type="slidenum">
              <a:rPr lang="en-US" smtClean="0"/>
              <a:t>‹#›</a:t>
            </a:fld>
            <a:endParaRPr lang="en-US"/>
          </a:p>
        </p:txBody>
      </p:sp>
    </p:spTree>
    <p:extLst>
      <p:ext uri="{BB962C8B-B14F-4D97-AF65-F5344CB8AC3E}">
        <p14:creationId xmlns:p14="http://schemas.microsoft.com/office/powerpoint/2010/main" val="2686597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B29CA8-9F67-49E7-8D56-F644B5112AF0}" type="datetimeFigureOut">
              <a:rPr lang="en-US" smtClean="0"/>
              <a:t>3/5/2024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07D91B-201F-4639-A077-85E1B0F0FF90}" type="slidenum">
              <a:rPr lang="en-US" smtClean="0"/>
              <a:t>‹#›</a:t>
            </a:fld>
            <a:endParaRPr lang="en-US"/>
          </a:p>
        </p:txBody>
      </p:sp>
    </p:spTree>
    <p:extLst>
      <p:ext uri="{BB962C8B-B14F-4D97-AF65-F5344CB8AC3E}">
        <p14:creationId xmlns:p14="http://schemas.microsoft.com/office/powerpoint/2010/main" val="1999350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B29CA8-9F67-49E7-8D56-F644B5112AF0}" type="datetimeFigureOut">
              <a:rPr lang="en-US" smtClean="0"/>
              <a:t>3/5/2024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07D91B-201F-4639-A077-85E1B0F0FF90}" type="slidenum">
              <a:rPr lang="en-US" smtClean="0"/>
              <a:t>‹#›</a:t>
            </a:fld>
            <a:endParaRPr lang="en-US"/>
          </a:p>
        </p:txBody>
      </p:sp>
    </p:spTree>
    <p:extLst>
      <p:ext uri="{BB962C8B-B14F-4D97-AF65-F5344CB8AC3E}">
        <p14:creationId xmlns:p14="http://schemas.microsoft.com/office/powerpoint/2010/main" val="2002559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B29CA8-9F67-49E7-8D56-F644B5112AF0}" type="datetimeFigureOut">
              <a:rPr lang="en-US" smtClean="0"/>
              <a:t>3/5/2024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E507D91B-201F-4639-A077-85E1B0F0FF90}" type="slidenum">
              <a:rPr lang="en-US" smtClean="0"/>
              <a:t>‹#›</a:t>
            </a:fld>
            <a:endParaRPr lang="en-US"/>
          </a:p>
        </p:txBody>
      </p:sp>
    </p:spTree>
    <p:extLst>
      <p:ext uri="{BB962C8B-B14F-4D97-AF65-F5344CB8AC3E}">
        <p14:creationId xmlns:p14="http://schemas.microsoft.com/office/powerpoint/2010/main" val="2863749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B29CA8-9F67-49E7-8D56-F644B5112AF0}"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507D91B-201F-4639-A077-85E1B0F0FF90}" type="slidenum">
              <a:rPr lang="en-US" smtClean="0"/>
              <a:t>‹#›</a:t>
            </a:fld>
            <a:endParaRPr lang="en-US"/>
          </a:p>
        </p:txBody>
      </p:sp>
    </p:spTree>
    <p:extLst>
      <p:ext uri="{BB962C8B-B14F-4D97-AF65-F5344CB8AC3E}">
        <p14:creationId xmlns:p14="http://schemas.microsoft.com/office/powerpoint/2010/main" val="866325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B29CA8-9F67-49E7-8D56-F644B5112AF0}"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507D91B-201F-4639-A077-85E1B0F0FF90}" type="slidenum">
              <a:rPr lang="en-US" smtClean="0"/>
              <a:t>‹#›</a:t>
            </a:fld>
            <a:endParaRPr lang="en-US"/>
          </a:p>
        </p:txBody>
      </p:sp>
    </p:spTree>
    <p:extLst>
      <p:ext uri="{BB962C8B-B14F-4D97-AF65-F5344CB8AC3E}">
        <p14:creationId xmlns:p14="http://schemas.microsoft.com/office/powerpoint/2010/main" val="4096392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03B29CA8-9F67-49E7-8D56-F644B5112AF0}" type="datetimeFigureOut">
              <a:rPr lang="en-US" smtClean="0"/>
              <a:t>3/5/2024</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E507D91B-201F-4639-A077-85E1B0F0FF90}" type="slidenum">
              <a:rPr lang="en-US" smtClean="0"/>
              <a:t>‹#›</a:t>
            </a:fld>
            <a:endParaRPr lang="en-US"/>
          </a:p>
        </p:txBody>
      </p:sp>
    </p:spTree>
    <p:extLst>
      <p:ext uri="{BB962C8B-B14F-4D97-AF65-F5344CB8AC3E}">
        <p14:creationId xmlns:p14="http://schemas.microsoft.com/office/powerpoint/2010/main" val="4248169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png"/></Relationships>
</file>

<file path=ppt/slides/_rels/slide3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73.png"/><Relationship Id="rId7" Type="http://schemas.openxmlformats.org/officeDocument/2006/relationships/image" Target="../media/image64.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13.jpeg"/><Relationship Id="rId9" Type="http://schemas.openxmlformats.org/officeDocument/2006/relationships/image" Target="../media/image92.jpe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77.jpeg"/><Relationship Id="rId4" Type="http://schemas.openxmlformats.org/officeDocument/2006/relationships/image" Target="../media/image101.jpeg"/></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77.jpeg"/></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5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7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jpeg"/></Relationships>
</file>

<file path=ppt/slides/_rels/slide8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1">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4" name="Rectangle 13">
            <a:extLst>
              <a:ext uri="{FF2B5EF4-FFF2-40B4-BE49-F238E27FC236}">
                <a16:creationId xmlns:a16="http://schemas.microsoft.com/office/drawing/2014/main" id="{02E8BD2A-4014-4DC6-A228-4ECE6A0AA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3896CA42-3323-41E5-B809-CD790B2AA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EA2FE539-0B6F-4FAE-A391-B46476F46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0" name="Freeform: Shape 19">
            <a:extLst>
              <a:ext uri="{FF2B5EF4-FFF2-40B4-BE49-F238E27FC236}">
                <a16:creationId xmlns:a16="http://schemas.microsoft.com/office/drawing/2014/main" id="{BD5A14FB-50A2-4964-8B07-EE40D1CE0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2" name="Freeform 5">
            <a:extLst>
              <a:ext uri="{FF2B5EF4-FFF2-40B4-BE49-F238E27FC236}">
                <a16:creationId xmlns:a16="http://schemas.microsoft.com/office/drawing/2014/main" id="{FD63331C-DD2E-43D8-9511-B44EC057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C0A0B28D-BAB9-5C7C-A94B-7313707A68F6}"/>
              </a:ext>
            </a:extLst>
          </p:cNvPr>
          <p:cNvSpPr>
            <a:spLocks noGrp="1"/>
          </p:cNvSpPr>
          <p:nvPr>
            <p:ph type="title"/>
          </p:nvPr>
        </p:nvSpPr>
        <p:spPr>
          <a:xfrm>
            <a:off x="5232771" y="437513"/>
            <a:ext cx="6232398" cy="5954325"/>
          </a:xfrm>
        </p:spPr>
        <p:txBody>
          <a:bodyPr vert="horz" lIns="91440" tIns="45720" rIns="91440" bIns="45720" rtlCol="0" anchor="ctr">
            <a:normAutofit/>
          </a:bodyPr>
          <a:lstStyle/>
          <a:p>
            <a:r>
              <a:rPr lang="en-US" sz="6600" dirty="0"/>
              <a:t>Asthma in children </a:t>
            </a:r>
            <a:br>
              <a:rPr lang="en-US" sz="6600" dirty="0"/>
            </a:br>
            <a:br>
              <a:rPr lang="en-US" sz="6600" dirty="0"/>
            </a:br>
            <a:r>
              <a:rPr lang="en-US" sz="2400" dirty="0"/>
              <a:t>Sarah Marsh MD</a:t>
            </a:r>
            <a:br>
              <a:rPr lang="en-US" sz="2400" dirty="0"/>
            </a:br>
            <a:r>
              <a:rPr lang="en-US" sz="2400" dirty="0"/>
              <a:t>March 8, 2024</a:t>
            </a:r>
          </a:p>
        </p:txBody>
      </p:sp>
    </p:spTree>
    <p:extLst>
      <p:ext uri="{BB962C8B-B14F-4D97-AF65-F5344CB8AC3E}">
        <p14:creationId xmlns:p14="http://schemas.microsoft.com/office/powerpoint/2010/main" val="193926069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2DFFD-CBB4-B005-62D4-D0E2D15AA2CE}"/>
              </a:ext>
            </a:extLst>
          </p:cNvPr>
          <p:cNvSpPr>
            <a:spLocks noGrp="1"/>
          </p:cNvSpPr>
          <p:nvPr>
            <p:ph type="title"/>
          </p:nvPr>
        </p:nvSpPr>
        <p:spPr/>
        <p:txBody>
          <a:bodyPr/>
          <a:lstStyle/>
          <a:p>
            <a:r>
              <a:rPr lang="en-US" dirty="0"/>
              <a:t>Diagnosing young children </a:t>
            </a:r>
          </a:p>
        </p:txBody>
      </p:sp>
      <p:sp>
        <p:nvSpPr>
          <p:cNvPr id="3" name="Content Placeholder 2">
            <a:extLst>
              <a:ext uri="{FF2B5EF4-FFF2-40B4-BE49-F238E27FC236}">
                <a16:creationId xmlns:a16="http://schemas.microsoft.com/office/drawing/2014/main" id="{ED73C403-0152-6A69-028C-DA0B1336BC1B}"/>
              </a:ext>
            </a:extLst>
          </p:cNvPr>
          <p:cNvSpPr>
            <a:spLocks noGrp="1"/>
          </p:cNvSpPr>
          <p:nvPr>
            <p:ph idx="1"/>
          </p:nvPr>
        </p:nvSpPr>
        <p:spPr>
          <a:xfrm>
            <a:off x="757389" y="2772465"/>
            <a:ext cx="4118509" cy="3416300"/>
          </a:xfrm>
        </p:spPr>
        <p:txBody>
          <a:bodyPr/>
          <a:lstStyle/>
          <a:p>
            <a:r>
              <a:rPr lang="en-US" b="0" i="0" dirty="0">
                <a:solidFill>
                  <a:srgbClr val="202124"/>
                </a:solidFill>
                <a:effectLst/>
                <a:latin typeface="Google Sans"/>
              </a:rPr>
              <a:t>Although </a:t>
            </a:r>
            <a:r>
              <a:rPr lang="en-US" b="0" i="0" dirty="0">
                <a:solidFill>
                  <a:srgbClr val="040C28"/>
                </a:solidFill>
                <a:effectLst/>
                <a:latin typeface="Google Sans"/>
              </a:rPr>
              <a:t>delayed asthma diagnosis can lead to lung function impairment in children with asthma</a:t>
            </a:r>
            <a:r>
              <a:rPr lang="en-US" b="0" i="0" dirty="0">
                <a:solidFill>
                  <a:srgbClr val="202124"/>
                </a:solidFill>
                <a:effectLst/>
                <a:latin typeface="Google Sans"/>
              </a:rPr>
              <a:t>, lung function can be improved quickly after standardized treatment. Therefore, early asthma diagnosis and standardized treatment are very important. </a:t>
            </a:r>
            <a:endParaRPr lang="en-US" dirty="0"/>
          </a:p>
        </p:txBody>
      </p:sp>
      <p:pic>
        <p:nvPicPr>
          <p:cNvPr id="4" name="Picture 3">
            <a:extLst>
              <a:ext uri="{FF2B5EF4-FFF2-40B4-BE49-F238E27FC236}">
                <a16:creationId xmlns:a16="http://schemas.microsoft.com/office/drawing/2014/main" id="{D1251BFC-5812-96D8-7B85-8415C5DB8A2D}"/>
              </a:ext>
            </a:extLst>
          </p:cNvPr>
          <p:cNvPicPr>
            <a:picLocks noChangeAspect="1"/>
          </p:cNvPicPr>
          <p:nvPr/>
        </p:nvPicPr>
        <p:blipFill>
          <a:blip r:embed="rId3"/>
          <a:stretch>
            <a:fillRect/>
          </a:stretch>
        </p:blipFill>
        <p:spPr>
          <a:xfrm>
            <a:off x="5005107" y="2504660"/>
            <a:ext cx="6992326" cy="4143953"/>
          </a:xfrm>
          <a:prstGeom prst="rect">
            <a:avLst/>
          </a:prstGeom>
        </p:spPr>
      </p:pic>
      <p:pic>
        <p:nvPicPr>
          <p:cNvPr id="6146" name="Picture 2" descr="Infants: Why Tummy Time is Important - The Warren Center | Non-profit  organization in Richardson, Texas">
            <a:extLst>
              <a:ext uri="{FF2B5EF4-FFF2-40B4-BE49-F238E27FC236}">
                <a16:creationId xmlns:a16="http://schemas.microsoft.com/office/drawing/2014/main" id="{E338E9B6-C418-7343-71C4-0D2FEBD4B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8686" y="646043"/>
            <a:ext cx="2782333" cy="1858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97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EED0-6615-458A-3BED-C0173857EB95}"/>
              </a:ext>
            </a:extLst>
          </p:cNvPr>
          <p:cNvSpPr>
            <a:spLocks noGrp="1"/>
          </p:cNvSpPr>
          <p:nvPr>
            <p:ph type="title"/>
          </p:nvPr>
        </p:nvSpPr>
        <p:spPr/>
        <p:txBody>
          <a:bodyPr/>
          <a:lstStyle/>
          <a:p>
            <a:r>
              <a:rPr lang="en-US" dirty="0"/>
              <a:t>Two parts to asthma </a:t>
            </a:r>
          </a:p>
        </p:txBody>
      </p:sp>
      <p:sp>
        <p:nvSpPr>
          <p:cNvPr id="3" name="Content Placeholder 2">
            <a:extLst>
              <a:ext uri="{FF2B5EF4-FFF2-40B4-BE49-F238E27FC236}">
                <a16:creationId xmlns:a16="http://schemas.microsoft.com/office/drawing/2014/main" id="{26C5A225-40D0-D75A-77BA-89CF993EFA76}"/>
              </a:ext>
            </a:extLst>
          </p:cNvPr>
          <p:cNvSpPr>
            <a:spLocks noGrp="1"/>
          </p:cNvSpPr>
          <p:nvPr>
            <p:ph idx="1"/>
          </p:nvPr>
        </p:nvSpPr>
        <p:spPr/>
        <p:txBody>
          <a:bodyPr/>
          <a:lstStyle/>
          <a:p>
            <a:r>
              <a:rPr lang="en-US" dirty="0"/>
              <a:t>Airways like to close </a:t>
            </a:r>
          </a:p>
          <a:p>
            <a:endParaRPr lang="en-US" dirty="0"/>
          </a:p>
          <a:p>
            <a:r>
              <a:rPr lang="en-US" dirty="0"/>
              <a:t>Airways get thick </a:t>
            </a:r>
          </a:p>
          <a:p>
            <a:pPr lvl="1"/>
            <a:r>
              <a:rPr lang="en-US" dirty="0"/>
              <a:t>Mucous lining</a:t>
            </a:r>
          </a:p>
          <a:p>
            <a:pPr lvl="1"/>
            <a:r>
              <a:rPr lang="en-US" dirty="0"/>
              <a:t>Eosinophilic response</a:t>
            </a:r>
          </a:p>
          <a:p>
            <a:pPr lvl="1"/>
            <a:r>
              <a:rPr lang="en-US" dirty="0"/>
              <a:t>Airway remodeling over time </a:t>
            </a:r>
          </a:p>
        </p:txBody>
      </p:sp>
      <p:pic>
        <p:nvPicPr>
          <p:cNvPr id="6146" name="Picture 2" descr="Asthma Pathology">
            <a:extLst>
              <a:ext uri="{FF2B5EF4-FFF2-40B4-BE49-F238E27FC236}">
                <a16:creationId xmlns:a16="http://schemas.microsoft.com/office/drawing/2014/main" id="{52466E69-930F-1009-1EDD-4AD62AE24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671" y="2707411"/>
            <a:ext cx="4524375" cy="30003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341751-B6FC-F346-A9B1-B4BC2CB93405}"/>
              </a:ext>
            </a:extLst>
          </p:cNvPr>
          <p:cNvPicPr>
            <a:picLocks noChangeAspect="1"/>
          </p:cNvPicPr>
          <p:nvPr/>
        </p:nvPicPr>
        <p:blipFill>
          <a:blip r:embed="rId4"/>
          <a:stretch>
            <a:fillRect/>
          </a:stretch>
        </p:blipFill>
        <p:spPr>
          <a:xfrm>
            <a:off x="4650486" y="2491012"/>
            <a:ext cx="1028844" cy="771633"/>
          </a:xfrm>
          <a:prstGeom prst="rect">
            <a:avLst/>
          </a:prstGeom>
          <a:ln>
            <a:solidFill>
              <a:schemeClr val="accent1"/>
            </a:solidFill>
          </a:ln>
        </p:spPr>
      </p:pic>
      <p:pic>
        <p:nvPicPr>
          <p:cNvPr id="6150" name="Picture 6" descr="Young Cute Caucasian Schoolboy Making A Telescope With His Hands Looking  Into The Camera. Youth Concept. Stock Photo, Picture and Royalty Free  Image. Image 12325108.">
            <a:extLst>
              <a:ext uri="{FF2B5EF4-FFF2-40B4-BE49-F238E27FC236}">
                <a16:creationId xmlns:a16="http://schemas.microsoft.com/office/drawing/2014/main" id="{9A0E0781-CA03-0FA9-CF60-F6515FEF19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3788" y="5105687"/>
            <a:ext cx="2112450" cy="140573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45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6150"/>
                                        </p:tgtEl>
                                        <p:attrNameLst>
                                          <p:attrName>style.visibility</p:attrName>
                                        </p:attrNameLst>
                                      </p:cBhvr>
                                      <p:to>
                                        <p:strVal val="visible"/>
                                      </p:to>
                                    </p:set>
                                    <p:animEffect transition="in" filter="fade">
                                      <p:cBhvr>
                                        <p:cTn id="16" dur="500"/>
                                        <p:tgtEl>
                                          <p:spTgt spid="615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1C963-7DAE-69C6-F2A1-646244B3BCD4}"/>
              </a:ext>
            </a:extLst>
          </p:cNvPr>
          <p:cNvSpPr>
            <a:spLocks noGrp="1"/>
          </p:cNvSpPr>
          <p:nvPr>
            <p:ph type="title"/>
          </p:nvPr>
        </p:nvSpPr>
        <p:spPr/>
        <p:txBody>
          <a:bodyPr/>
          <a:lstStyle/>
          <a:p>
            <a:r>
              <a:rPr lang="en-US" dirty="0"/>
              <a:t>Part one: hyperresponsive airways </a:t>
            </a:r>
          </a:p>
        </p:txBody>
      </p:sp>
      <p:sp>
        <p:nvSpPr>
          <p:cNvPr id="3" name="Content Placeholder 2">
            <a:extLst>
              <a:ext uri="{FF2B5EF4-FFF2-40B4-BE49-F238E27FC236}">
                <a16:creationId xmlns:a16="http://schemas.microsoft.com/office/drawing/2014/main" id="{44E91610-F352-3BE8-2FAF-41EA4CC08567}"/>
              </a:ext>
            </a:extLst>
          </p:cNvPr>
          <p:cNvSpPr>
            <a:spLocks noGrp="1"/>
          </p:cNvSpPr>
          <p:nvPr>
            <p:ph idx="1"/>
          </p:nvPr>
        </p:nvSpPr>
        <p:spPr>
          <a:xfrm>
            <a:off x="412004" y="2727325"/>
            <a:ext cx="8617696" cy="3416300"/>
          </a:xfrm>
        </p:spPr>
        <p:txBody>
          <a:bodyPr>
            <a:noAutofit/>
          </a:bodyPr>
          <a:lstStyle/>
          <a:p>
            <a:r>
              <a:rPr lang="en-US" sz="2000" b="0" i="0" dirty="0">
                <a:solidFill>
                  <a:srgbClr val="000000"/>
                </a:solidFill>
                <a:effectLst/>
                <a:latin typeface="Times New Roman" panose="02020603050405020304" pitchFamily="18" charset="0"/>
              </a:rPr>
              <a:t>Airway hyperresponsiveness is a crucial feature of asthma; this is an exaggerated bronchoconstrictor response, usually to different stimuli. There are a variety of mechanisms leading to airway hyperresponsiveness. Some explanations are due to increased </a:t>
            </a:r>
            <a:r>
              <a:rPr lang="en-US" sz="2000" b="1" i="0" dirty="0">
                <a:solidFill>
                  <a:srgbClr val="000000"/>
                </a:solidFill>
                <a:effectLst/>
                <a:latin typeface="Times New Roman" panose="02020603050405020304" pitchFamily="18" charset="0"/>
              </a:rPr>
              <a:t>histamine</a:t>
            </a:r>
            <a:r>
              <a:rPr lang="en-US" sz="2000" b="0" i="0" dirty="0">
                <a:solidFill>
                  <a:srgbClr val="000000"/>
                </a:solidFill>
                <a:effectLst/>
                <a:latin typeface="Times New Roman" panose="02020603050405020304" pitchFamily="18" charset="0"/>
              </a:rPr>
              <a:t> from mast cells or </a:t>
            </a:r>
            <a:r>
              <a:rPr lang="en-US" sz="2000" i="0" dirty="0">
                <a:solidFill>
                  <a:srgbClr val="000000"/>
                </a:solidFill>
                <a:effectLst/>
                <a:latin typeface="Times New Roman" panose="02020603050405020304" pitchFamily="18" charset="0"/>
              </a:rPr>
              <a:t>increase airway smooth muscle mass</a:t>
            </a:r>
            <a:r>
              <a:rPr lang="en-US" sz="2000" b="0" i="0" dirty="0">
                <a:solidFill>
                  <a:srgbClr val="000000"/>
                </a:solidFill>
                <a:effectLst/>
                <a:latin typeface="Times New Roman" panose="02020603050405020304" pitchFamily="18" charset="0"/>
              </a:rPr>
              <a:t>. Also, there is an increased vagal tone and increased </a:t>
            </a:r>
            <a:r>
              <a:rPr lang="en-US" sz="2000" b="1" i="0" dirty="0">
                <a:solidFill>
                  <a:srgbClr val="000000"/>
                </a:solidFill>
                <a:effectLst/>
                <a:latin typeface="Times New Roman" panose="02020603050405020304" pitchFamily="18" charset="0"/>
              </a:rPr>
              <a:t>intracellular free calcium </a:t>
            </a:r>
            <a:r>
              <a:rPr lang="en-US" sz="2000" b="0" i="0" dirty="0">
                <a:solidFill>
                  <a:srgbClr val="000000"/>
                </a:solidFill>
                <a:effectLst/>
                <a:latin typeface="Times New Roman" panose="02020603050405020304" pitchFamily="18" charset="0"/>
              </a:rPr>
              <a:t>that further enhances airway smooth muscle cell contractility.</a:t>
            </a:r>
          </a:p>
          <a:p>
            <a:r>
              <a:rPr lang="en-US" sz="2000" b="0" i="0" dirty="0">
                <a:solidFill>
                  <a:srgbClr val="000000"/>
                </a:solidFill>
                <a:effectLst/>
                <a:latin typeface="Times New Roman" panose="02020603050405020304" pitchFamily="18" charset="0"/>
              </a:rPr>
              <a:t>To assess airway hyperresponsiveness, bronchial provocation tests are used to determine the severity.</a:t>
            </a:r>
            <a:r>
              <a:rPr lang="en-US" sz="2000" b="0" i="0" dirty="0">
                <a:solidFill>
                  <a:srgbClr val="2F4A8B"/>
                </a:solidFill>
                <a:effectLst/>
                <a:latin typeface="Times New Roman" panose="02020603050405020304" pitchFamily="18" charset="0"/>
              </a:rPr>
              <a:t> </a:t>
            </a:r>
            <a:r>
              <a:rPr lang="en-US" sz="2000" b="0" i="0" dirty="0">
                <a:solidFill>
                  <a:srgbClr val="000000"/>
                </a:solidFill>
                <a:effectLst/>
                <a:latin typeface="Times New Roman" panose="02020603050405020304" pitchFamily="18" charset="0"/>
              </a:rPr>
              <a:t>This aspect is clinically significant because the presence of airway hyperresponsiveness is associated with a greater decline in lung function and increased risk for the development and exacerbation of asthma from childhood to adulthood. </a:t>
            </a:r>
            <a:endParaRPr lang="en-US" sz="2000" dirty="0"/>
          </a:p>
        </p:txBody>
      </p:sp>
      <p:sp>
        <p:nvSpPr>
          <p:cNvPr id="5" name="TextBox 4">
            <a:extLst>
              <a:ext uri="{FF2B5EF4-FFF2-40B4-BE49-F238E27FC236}">
                <a16:creationId xmlns:a16="http://schemas.microsoft.com/office/drawing/2014/main" id="{2E95FF40-6E0A-A0A2-4BDD-634033A56B27}"/>
              </a:ext>
            </a:extLst>
          </p:cNvPr>
          <p:cNvSpPr txBox="1"/>
          <p:nvPr/>
        </p:nvSpPr>
        <p:spPr>
          <a:xfrm>
            <a:off x="8744792" y="6143625"/>
            <a:ext cx="3429000" cy="646331"/>
          </a:xfrm>
          <a:prstGeom prst="rect">
            <a:avLst/>
          </a:prstGeom>
          <a:noFill/>
        </p:spPr>
        <p:txBody>
          <a:bodyPr wrap="square">
            <a:spAutoFit/>
          </a:bodyPr>
          <a:lstStyle/>
          <a:p>
            <a:r>
              <a:rPr lang="en-US" sz="1200" dirty="0"/>
              <a:t>https://www.slideshare.net/ChanuKya1/introduction-to-pulmonary-function-tests-250350419</a:t>
            </a:r>
          </a:p>
        </p:txBody>
      </p:sp>
      <p:pic>
        <p:nvPicPr>
          <p:cNvPr id="7" name="Picture 6">
            <a:extLst>
              <a:ext uri="{FF2B5EF4-FFF2-40B4-BE49-F238E27FC236}">
                <a16:creationId xmlns:a16="http://schemas.microsoft.com/office/drawing/2014/main" id="{88F3CDAB-C364-ACEB-6257-DFF3D3D2E8CB}"/>
              </a:ext>
            </a:extLst>
          </p:cNvPr>
          <p:cNvPicPr>
            <a:picLocks noChangeAspect="1"/>
          </p:cNvPicPr>
          <p:nvPr/>
        </p:nvPicPr>
        <p:blipFill>
          <a:blip r:embed="rId3"/>
          <a:stretch>
            <a:fillRect/>
          </a:stretch>
        </p:blipFill>
        <p:spPr>
          <a:xfrm>
            <a:off x="9029700" y="4311650"/>
            <a:ext cx="2643875" cy="1558226"/>
          </a:xfrm>
          <a:prstGeom prst="rect">
            <a:avLst/>
          </a:prstGeom>
          <a:ln>
            <a:solidFill>
              <a:schemeClr val="accent1"/>
            </a:solidFill>
          </a:ln>
        </p:spPr>
      </p:pic>
      <p:sp>
        <p:nvSpPr>
          <p:cNvPr id="8" name="Speech Bubble: Rectangle 7">
            <a:extLst>
              <a:ext uri="{FF2B5EF4-FFF2-40B4-BE49-F238E27FC236}">
                <a16:creationId xmlns:a16="http://schemas.microsoft.com/office/drawing/2014/main" id="{CED323EA-4565-5E6D-CEE9-43ADF2FE7CCE}"/>
              </a:ext>
            </a:extLst>
          </p:cNvPr>
          <p:cNvSpPr/>
          <p:nvPr/>
        </p:nvSpPr>
        <p:spPr>
          <a:xfrm>
            <a:off x="9628632" y="1680632"/>
            <a:ext cx="2249424" cy="1208872"/>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90C93D8-EA69-DB80-0D6A-D3FE5DDF18A4}"/>
              </a:ext>
            </a:extLst>
          </p:cNvPr>
          <p:cNvSpPr txBox="1"/>
          <p:nvPr/>
        </p:nvSpPr>
        <p:spPr>
          <a:xfrm flipH="1">
            <a:off x="9916367" y="1954381"/>
            <a:ext cx="1834632" cy="646331"/>
          </a:xfrm>
          <a:prstGeom prst="rect">
            <a:avLst/>
          </a:prstGeom>
          <a:noFill/>
        </p:spPr>
        <p:txBody>
          <a:bodyPr wrap="square" rtlCol="0">
            <a:spAutoFit/>
          </a:bodyPr>
          <a:lstStyle/>
          <a:p>
            <a:r>
              <a:rPr lang="en-US" dirty="0"/>
              <a:t>The airways like to close </a:t>
            </a:r>
          </a:p>
        </p:txBody>
      </p:sp>
      <p:pic>
        <p:nvPicPr>
          <p:cNvPr id="10" name="Picture 9">
            <a:extLst>
              <a:ext uri="{FF2B5EF4-FFF2-40B4-BE49-F238E27FC236}">
                <a16:creationId xmlns:a16="http://schemas.microsoft.com/office/drawing/2014/main" id="{4EB750E0-AE1F-D307-782C-BFE406C43FBF}"/>
              </a:ext>
            </a:extLst>
          </p:cNvPr>
          <p:cNvPicPr>
            <a:picLocks noChangeAspect="1"/>
          </p:cNvPicPr>
          <p:nvPr/>
        </p:nvPicPr>
        <p:blipFill>
          <a:blip r:embed="rId4"/>
          <a:stretch>
            <a:fillRect/>
          </a:stretch>
        </p:blipFill>
        <p:spPr>
          <a:xfrm>
            <a:off x="10722155" y="3115383"/>
            <a:ext cx="1028844" cy="771633"/>
          </a:xfrm>
          <a:prstGeom prst="rect">
            <a:avLst/>
          </a:prstGeom>
          <a:ln>
            <a:solidFill>
              <a:schemeClr val="accent1"/>
            </a:solidFill>
          </a:ln>
        </p:spPr>
      </p:pic>
    </p:spTree>
    <p:extLst>
      <p:ext uri="{BB962C8B-B14F-4D97-AF65-F5344CB8AC3E}">
        <p14:creationId xmlns:p14="http://schemas.microsoft.com/office/powerpoint/2010/main" val="17232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1C963-7DAE-69C6-F2A1-646244B3BCD4}"/>
              </a:ext>
            </a:extLst>
          </p:cNvPr>
          <p:cNvSpPr>
            <a:spLocks noGrp="1"/>
          </p:cNvSpPr>
          <p:nvPr>
            <p:ph type="title"/>
          </p:nvPr>
        </p:nvSpPr>
        <p:spPr/>
        <p:txBody>
          <a:bodyPr/>
          <a:lstStyle/>
          <a:p>
            <a:r>
              <a:rPr lang="en-US" dirty="0"/>
              <a:t>Part two: airway obstruction</a:t>
            </a:r>
          </a:p>
        </p:txBody>
      </p:sp>
      <p:sp>
        <p:nvSpPr>
          <p:cNvPr id="3" name="Content Placeholder 2">
            <a:extLst>
              <a:ext uri="{FF2B5EF4-FFF2-40B4-BE49-F238E27FC236}">
                <a16:creationId xmlns:a16="http://schemas.microsoft.com/office/drawing/2014/main" id="{44E91610-F352-3BE8-2FAF-41EA4CC08567}"/>
              </a:ext>
            </a:extLst>
          </p:cNvPr>
          <p:cNvSpPr>
            <a:spLocks noGrp="1"/>
          </p:cNvSpPr>
          <p:nvPr>
            <p:ph idx="1"/>
          </p:nvPr>
        </p:nvSpPr>
        <p:spPr>
          <a:xfrm>
            <a:off x="4019550" y="2618589"/>
            <a:ext cx="3133725" cy="3416300"/>
          </a:xfrm>
        </p:spPr>
        <p:txBody>
          <a:bodyPr/>
          <a:lstStyle/>
          <a:p>
            <a:r>
              <a:rPr lang="en-US" b="0" i="0" dirty="0">
                <a:solidFill>
                  <a:srgbClr val="202124"/>
                </a:solidFill>
                <a:effectLst/>
                <a:latin typeface="Google Sans"/>
              </a:rPr>
              <a:t>In asthma, airway remodeling is characterized by increases in epithelial mucin stores because of surface epithelial mucous metaplasia with modest hyperplasia and increased numbers of subepithelial bronchial </a:t>
            </a:r>
            <a:r>
              <a:rPr lang="en-US" b="0" i="0" dirty="0" err="1">
                <a:solidFill>
                  <a:srgbClr val="202124"/>
                </a:solidFill>
                <a:effectLst/>
                <a:latin typeface="Google Sans"/>
              </a:rPr>
              <a:t>microvessels</a:t>
            </a:r>
            <a:r>
              <a:rPr lang="en-US" b="0" i="0" dirty="0">
                <a:solidFill>
                  <a:srgbClr val="202124"/>
                </a:solidFill>
                <a:effectLst/>
                <a:latin typeface="Google Sans"/>
              </a:rPr>
              <a:t> that become leaky during inflammation.</a:t>
            </a:r>
            <a:endParaRPr lang="en-US" dirty="0"/>
          </a:p>
        </p:txBody>
      </p:sp>
      <p:pic>
        <p:nvPicPr>
          <p:cNvPr id="7170" name="Picture 2">
            <a:extLst>
              <a:ext uri="{FF2B5EF4-FFF2-40B4-BE49-F238E27FC236}">
                <a16:creationId xmlns:a16="http://schemas.microsoft.com/office/drawing/2014/main" id="{B5BA4993-F13A-46CE-887A-8B6AE348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2149" y="2958421"/>
            <a:ext cx="4267672" cy="254397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E2BF5D3-9DD4-8863-8E01-6B81F0E5A304}"/>
              </a:ext>
            </a:extLst>
          </p:cNvPr>
          <p:cNvPicPr>
            <a:picLocks noChangeAspect="1"/>
          </p:cNvPicPr>
          <p:nvPr/>
        </p:nvPicPr>
        <p:blipFill>
          <a:blip r:embed="rId4"/>
          <a:stretch>
            <a:fillRect/>
          </a:stretch>
        </p:blipFill>
        <p:spPr>
          <a:xfrm>
            <a:off x="332179" y="2383461"/>
            <a:ext cx="3479764" cy="4191356"/>
          </a:xfrm>
          <a:prstGeom prst="rect">
            <a:avLst/>
          </a:prstGeom>
          <a:ln>
            <a:solidFill>
              <a:schemeClr val="accent1"/>
            </a:solidFill>
          </a:ln>
        </p:spPr>
      </p:pic>
      <p:sp>
        <p:nvSpPr>
          <p:cNvPr id="6" name="Speech Bubble: Rectangle 5">
            <a:extLst>
              <a:ext uri="{FF2B5EF4-FFF2-40B4-BE49-F238E27FC236}">
                <a16:creationId xmlns:a16="http://schemas.microsoft.com/office/drawing/2014/main" id="{92D13153-3C1B-E551-7987-03A2201DAFC0}"/>
              </a:ext>
            </a:extLst>
          </p:cNvPr>
          <p:cNvSpPr/>
          <p:nvPr/>
        </p:nvSpPr>
        <p:spPr>
          <a:xfrm>
            <a:off x="8668512" y="1316736"/>
            <a:ext cx="2368534" cy="1179576"/>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20DF0CC-1D18-F8A3-9791-85B5ADA9A01B}"/>
              </a:ext>
            </a:extLst>
          </p:cNvPr>
          <p:cNvSpPr txBox="1"/>
          <p:nvPr/>
        </p:nvSpPr>
        <p:spPr>
          <a:xfrm>
            <a:off x="8869680" y="1583358"/>
            <a:ext cx="1947672" cy="646331"/>
          </a:xfrm>
          <a:prstGeom prst="rect">
            <a:avLst/>
          </a:prstGeom>
          <a:noFill/>
        </p:spPr>
        <p:txBody>
          <a:bodyPr wrap="square" rtlCol="0">
            <a:spAutoFit/>
          </a:bodyPr>
          <a:lstStyle/>
          <a:p>
            <a:r>
              <a:rPr lang="en-US" dirty="0"/>
              <a:t>The airways get really thick</a:t>
            </a:r>
          </a:p>
        </p:txBody>
      </p:sp>
    </p:spTree>
    <p:extLst>
      <p:ext uri="{BB962C8B-B14F-4D97-AF65-F5344CB8AC3E}">
        <p14:creationId xmlns:p14="http://schemas.microsoft.com/office/powerpoint/2010/main" val="178956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EDCED-47EF-E696-DAD1-96A5367BD764}"/>
              </a:ext>
            </a:extLst>
          </p:cNvPr>
          <p:cNvSpPr>
            <a:spLocks noGrp="1"/>
          </p:cNvSpPr>
          <p:nvPr>
            <p:ph type="title"/>
          </p:nvPr>
        </p:nvSpPr>
        <p:spPr/>
        <p:txBody>
          <a:bodyPr/>
          <a:lstStyle/>
          <a:p>
            <a:r>
              <a:rPr lang="en-US" dirty="0"/>
              <a:t>Causes of Wheezing in children </a:t>
            </a:r>
          </a:p>
        </p:txBody>
      </p:sp>
      <p:graphicFrame>
        <p:nvGraphicFramePr>
          <p:cNvPr id="4" name="Table 4">
            <a:extLst>
              <a:ext uri="{FF2B5EF4-FFF2-40B4-BE49-F238E27FC236}">
                <a16:creationId xmlns:a16="http://schemas.microsoft.com/office/drawing/2014/main" id="{6CEA5619-4EE5-DCE4-D16F-F8ED1AC88086}"/>
              </a:ext>
            </a:extLst>
          </p:cNvPr>
          <p:cNvGraphicFramePr>
            <a:graphicFrameLocks noGrp="1"/>
          </p:cNvGraphicFramePr>
          <p:nvPr>
            <p:extLst>
              <p:ext uri="{D42A27DB-BD31-4B8C-83A1-F6EECF244321}">
                <p14:modId xmlns:p14="http://schemas.microsoft.com/office/powerpoint/2010/main" val="1198547954"/>
              </p:ext>
            </p:extLst>
          </p:nvPr>
        </p:nvGraphicFramePr>
        <p:xfrm>
          <a:off x="390206" y="2594798"/>
          <a:ext cx="11411587" cy="3754120"/>
        </p:xfrm>
        <a:graphic>
          <a:graphicData uri="http://schemas.openxmlformats.org/drawingml/2006/table">
            <a:tbl>
              <a:tblPr firstRow="1" bandRow="1">
                <a:tableStyleId>{5C22544A-7EE6-4342-B048-85BDC9FD1C3A}</a:tableStyleId>
              </a:tblPr>
              <a:tblGrid>
                <a:gridCol w="3272521">
                  <a:extLst>
                    <a:ext uri="{9D8B030D-6E8A-4147-A177-3AD203B41FA5}">
                      <a16:colId xmlns:a16="http://schemas.microsoft.com/office/drawing/2014/main" val="3926182702"/>
                    </a:ext>
                  </a:extLst>
                </a:gridCol>
                <a:gridCol w="4069533">
                  <a:extLst>
                    <a:ext uri="{9D8B030D-6E8A-4147-A177-3AD203B41FA5}">
                      <a16:colId xmlns:a16="http://schemas.microsoft.com/office/drawing/2014/main" val="1013594897"/>
                    </a:ext>
                  </a:extLst>
                </a:gridCol>
                <a:gridCol w="4069533">
                  <a:extLst>
                    <a:ext uri="{9D8B030D-6E8A-4147-A177-3AD203B41FA5}">
                      <a16:colId xmlns:a16="http://schemas.microsoft.com/office/drawing/2014/main" val="2767789145"/>
                    </a:ext>
                  </a:extLst>
                </a:gridCol>
              </a:tblGrid>
              <a:tr h="370840">
                <a:tc>
                  <a:txBody>
                    <a:bodyPr/>
                    <a:lstStyle/>
                    <a:p>
                      <a:r>
                        <a:rPr lang="en-US" dirty="0"/>
                        <a:t>Acute </a:t>
                      </a:r>
                    </a:p>
                  </a:txBody>
                  <a:tcPr/>
                </a:tc>
                <a:tc gridSpan="2">
                  <a:txBody>
                    <a:bodyPr/>
                    <a:lstStyle/>
                    <a:p>
                      <a:r>
                        <a:rPr lang="en-US" dirty="0"/>
                        <a:t>Chronic or recurrent </a:t>
                      </a:r>
                    </a:p>
                  </a:txBody>
                  <a:tcPr/>
                </a:tc>
                <a:tc hMerge="1">
                  <a:txBody>
                    <a:bodyPr/>
                    <a:lstStyle/>
                    <a:p>
                      <a:endParaRPr lang="en-US"/>
                    </a:p>
                  </a:txBody>
                  <a:tcPr/>
                </a:tc>
                <a:extLst>
                  <a:ext uri="{0D108BD9-81ED-4DB2-BD59-A6C34878D82A}">
                    <a16:rowId xmlns:a16="http://schemas.microsoft.com/office/drawing/2014/main" val="3914578210"/>
                  </a:ext>
                </a:extLst>
              </a:tr>
              <a:tr h="370840">
                <a:tc>
                  <a:txBody>
                    <a:bodyPr/>
                    <a:lstStyle/>
                    <a:p>
                      <a:r>
                        <a:rPr lang="en-US" dirty="0"/>
                        <a:t>Asthma </a:t>
                      </a:r>
                    </a:p>
                    <a:p>
                      <a:r>
                        <a:rPr lang="en-US" dirty="0"/>
                        <a:t>Bronchiolitis </a:t>
                      </a:r>
                    </a:p>
                    <a:p>
                      <a:r>
                        <a:rPr lang="en-US" dirty="0"/>
                        <a:t>Laryngotracheobronchitis (Croup)</a:t>
                      </a:r>
                    </a:p>
                    <a:p>
                      <a:r>
                        <a:rPr lang="en-US" dirty="0"/>
                        <a:t>Atypical infections </a:t>
                      </a:r>
                    </a:p>
                    <a:p>
                      <a:r>
                        <a:rPr lang="en-US" dirty="0"/>
                        <a:t>Bacterial tracheitis</a:t>
                      </a:r>
                    </a:p>
                    <a:p>
                      <a:r>
                        <a:rPr lang="en-US" dirty="0"/>
                        <a:t>Foreign body aspiration </a:t>
                      </a:r>
                    </a:p>
                    <a:p>
                      <a:endParaRPr lang="en-US" dirty="0"/>
                    </a:p>
                  </a:txBody>
                  <a:tcPr/>
                </a:tc>
                <a:tc>
                  <a:txBody>
                    <a:bodyPr/>
                    <a:lstStyle/>
                    <a:p>
                      <a:r>
                        <a:rPr lang="en-US" dirty="0" err="1"/>
                        <a:t>Tracheobronchomalacia</a:t>
                      </a:r>
                      <a:endParaRPr lang="en-US" dirty="0"/>
                    </a:p>
                    <a:p>
                      <a:r>
                        <a:rPr lang="en-US" dirty="0"/>
                        <a:t>Vascular compression/rings</a:t>
                      </a:r>
                    </a:p>
                    <a:p>
                      <a:r>
                        <a:rPr lang="en-US" dirty="0"/>
                        <a:t>Tracheal stenosis/webs</a:t>
                      </a:r>
                    </a:p>
                    <a:p>
                      <a:r>
                        <a:rPr lang="en-US" dirty="0"/>
                        <a:t>Cystic lesions/masses</a:t>
                      </a:r>
                    </a:p>
                    <a:p>
                      <a:r>
                        <a:rPr lang="en-US" dirty="0"/>
                        <a:t>Tumor/lymphadenopathy</a:t>
                      </a:r>
                    </a:p>
                    <a:p>
                      <a:r>
                        <a:rPr lang="en-US" dirty="0"/>
                        <a:t>Cardiomegaly</a:t>
                      </a:r>
                    </a:p>
                    <a:p>
                      <a:r>
                        <a:rPr lang="en-US" dirty="0"/>
                        <a:t>Asthma</a:t>
                      </a:r>
                    </a:p>
                    <a:p>
                      <a:r>
                        <a:rPr lang="en-US" dirty="0"/>
                        <a:t>Gastro esophageal reflux</a:t>
                      </a:r>
                    </a:p>
                    <a:p>
                      <a:r>
                        <a:rPr lang="en-US" dirty="0"/>
                        <a:t>Recurrent aspiration</a:t>
                      </a:r>
                    </a:p>
                    <a:p>
                      <a:r>
                        <a:rPr lang="en-US" dirty="0"/>
                        <a:t>Cystic fibrosis</a:t>
                      </a:r>
                    </a:p>
                    <a:p>
                      <a:r>
                        <a:rPr lang="en-US" dirty="0"/>
                        <a:t>Immunodeficiency</a:t>
                      </a:r>
                    </a:p>
                    <a:p>
                      <a:r>
                        <a:rPr lang="en-US" dirty="0"/>
                        <a:t>Primary ciliary dyskinesia</a:t>
                      </a:r>
                    </a:p>
                  </a:txBody>
                  <a:tcPr/>
                </a:tc>
                <a:tc>
                  <a:txBody>
                    <a:bodyPr/>
                    <a:lstStyle/>
                    <a:p>
                      <a:r>
                        <a:rPr lang="en-US" dirty="0"/>
                        <a:t>Bronchopulmonary dysplasia</a:t>
                      </a:r>
                    </a:p>
                    <a:p>
                      <a:r>
                        <a:rPr lang="en-US" dirty="0"/>
                        <a:t>Retained foreign body</a:t>
                      </a:r>
                    </a:p>
                    <a:p>
                      <a:r>
                        <a:rPr lang="en-US" dirty="0"/>
                        <a:t>Bronchiolitis obliterans</a:t>
                      </a:r>
                    </a:p>
                    <a:p>
                      <a:r>
                        <a:rPr lang="en-US" dirty="0"/>
                        <a:t>Pulmonary edema</a:t>
                      </a:r>
                    </a:p>
                    <a:p>
                      <a:r>
                        <a:rPr lang="en-US" dirty="0"/>
                        <a:t>Interstitial lung disease</a:t>
                      </a:r>
                    </a:p>
                    <a:p>
                      <a:r>
                        <a:rPr lang="en-US" dirty="0"/>
                        <a:t>Inducible laryngeal obstruction (vocal cord dysfunction)</a:t>
                      </a:r>
                    </a:p>
                    <a:p>
                      <a:endParaRPr lang="en-US" dirty="0"/>
                    </a:p>
                  </a:txBody>
                  <a:tcPr/>
                </a:tc>
                <a:extLst>
                  <a:ext uri="{0D108BD9-81ED-4DB2-BD59-A6C34878D82A}">
                    <a16:rowId xmlns:a16="http://schemas.microsoft.com/office/drawing/2014/main" val="650162236"/>
                  </a:ext>
                </a:extLst>
              </a:tr>
            </a:tbl>
          </a:graphicData>
        </a:graphic>
      </p:graphicFrame>
      <p:sp>
        <p:nvSpPr>
          <p:cNvPr id="3" name="Speech Bubble: Rectangle 2">
            <a:extLst>
              <a:ext uri="{FF2B5EF4-FFF2-40B4-BE49-F238E27FC236}">
                <a16:creationId xmlns:a16="http://schemas.microsoft.com/office/drawing/2014/main" id="{BF910AC7-9B77-0985-9146-10FA270575A7}"/>
              </a:ext>
            </a:extLst>
          </p:cNvPr>
          <p:cNvSpPr/>
          <p:nvPr/>
        </p:nvSpPr>
        <p:spPr>
          <a:xfrm>
            <a:off x="8629650" y="640293"/>
            <a:ext cx="2981325" cy="1550457"/>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F972A1-EFD0-3146-EB99-A3118AC69966}"/>
              </a:ext>
            </a:extLst>
          </p:cNvPr>
          <p:cNvSpPr txBox="1"/>
          <p:nvPr/>
        </p:nvSpPr>
        <p:spPr>
          <a:xfrm>
            <a:off x="9001125" y="762000"/>
            <a:ext cx="2228850" cy="646331"/>
          </a:xfrm>
          <a:prstGeom prst="rect">
            <a:avLst/>
          </a:prstGeom>
          <a:noFill/>
        </p:spPr>
        <p:txBody>
          <a:bodyPr wrap="square" rtlCol="0">
            <a:spAutoFit/>
          </a:bodyPr>
          <a:lstStyle/>
          <a:p>
            <a:r>
              <a:rPr lang="en-US" dirty="0"/>
              <a:t>“All that wheezes is not asthma”</a:t>
            </a:r>
          </a:p>
        </p:txBody>
      </p:sp>
      <p:pic>
        <p:nvPicPr>
          <p:cNvPr id="39938" name="Picture 2" descr="Boston EMS (Emergency Medical Services) | Boston MA">
            <a:extLst>
              <a:ext uri="{FF2B5EF4-FFF2-40B4-BE49-F238E27FC236}">
                <a16:creationId xmlns:a16="http://schemas.microsoft.com/office/drawing/2014/main" id="{F6C717AE-1809-FFC7-5755-F182C0E3F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1144" y="1342377"/>
            <a:ext cx="791803" cy="79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58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6F657-2EDE-62DF-5E48-10BD65834639}"/>
              </a:ext>
            </a:extLst>
          </p:cNvPr>
          <p:cNvSpPr>
            <a:spLocks noGrp="1"/>
          </p:cNvSpPr>
          <p:nvPr>
            <p:ph type="title"/>
          </p:nvPr>
        </p:nvSpPr>
        <p:spPr>
          <a:xfrm>
            <a:off x="1154954" y="973668"/>
            <a:ext cx="9649895" cy="706964"/>
          </a:xfrm>
        </p:spPr>
        <p:txBody>
          <a:bodyPr/>
          <a:lstStyle/>
          <a:p>
            <a:r>
              <a:rPr lang="en-US" dirty="0"/>
              <a:t>Diagnosis - chronic or recurrent wheeze </a:t>
            </a:r>
          </a:p>
        </p:txBody>
      </p:sp>
      <p:pic>
        <p:nvPicPr>
          <p:cNvPr id="5" name="Picture 4">
            <a:extLst>
              <a:ext uri="{FF2B5EF4-FFF2-40B4-BE49-F238E27FC236}">
                <a16:creationId xmlns:a16="http://schemas.microsoft.com/office/drawing/2014/main" id="{66FF8963-9CF8-1807-E0A8-D9668CD4E958}"/>
              </a:ext>
            </a:extLst>
          </p:cNvPr>
          <p:cNvPicPr>
            <a:picLocks noChangeAspect="1"/>
          </p:cNvPicPr>
          <p:nvPr/>
        </p:nvPicPr>
        <p:blipFill>
          <a:blip r:embed="rId3"/>
          <a:stretch>
            <a:fillRect/>
          </a:stretch>
        </p:blipFill>
        <p:spPr>
          <a:xfrm>
            <a:off x="1229715" y="1957784"/>
            <a:ext cx="9877426" cy="4354397"/>
          </a:xfrm>
          <a:prstGeom prst="rect">
            <a:avLst/>
          </a:prstGeom>
        </p:spPr>
      </p:pic>
    </p:spTree>
    <p:extLst>
      <p:ext uri="{BB962C8B-B14F-4D97-AF65-F5344CB8AC3E}">
        <p14:creationId xmlns:p14="http://schemas.microsoft.com/office/powerpoint/2010/main" val="3508434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6F657-2EDE-62DF-5E48-10BD65834639}"/>
              </a:ext>
            </a:extLst>
          </p:cNvPr>
          <p:cNvSpPr>
            <a:spLocks noGrp="1"/>
          </p:cNvSpPr>
          <p:nvPr>
            <p:ph type="title"/>
          </p:nvPr>
        </p:nvSpPr>
        <p:spPr>
          <a:xfrm>
            <a:off x="1154954" y="973668"/>
            <a:ext cx="9649895" cy="706964"/>
          </a:xfrm>
        </p:spPr>
        <p:txBody>
          <a:bodyPr/>
          <a:lstStyle/>
          <a:p>
            <a:r>
              <a:rPr lang="en-US" dirty="0"/>
              <a:t>Diagnosis - chronic or recurrent wheeze </a:t>
            </a:r>
          </a:p>
        </p:txBody>
      </p:sp>
      <p:pic>
        <p:nvPicPr>
          <p:cNvPr id="6" name="Picture 5">
            <a:extLst>
              <a:ext uri="{FF2B5EF4-FFF2-40B4-BE49-F238E27FC236}">
                <a16:creationId xmlns:a16="http://schemas.microsoft.com/office/drawing/2014/main" id="{0D31A401-8166-6A48-A5F9-8ED53F392301}"/>
              </a:ext>
            </a:extLst>
          </p:cNvPr>
          <p:cNvPicPr>
            <a:picLocks noChangeAspect="1"/>
          </p:cNvPicPr>
          <p:nvPr/>
        </p:nvPicPr>
        <p:blipFill>
          <a:blip r:embed="rId2"/>
          <a:stretch>
            <a:fillRect/>
          </a:stretch>
        </p:blipFill>
        <p:spPr>
          <a:xfrm>
            <a:off x="1260263" y="1945892"/>
            <a:ext cx="9439275" cy="4712856"/>
          </a:xfrm>
          <a:prstGeom prst="rect">
            <a:avLst/>
          </a:prstGeom>
        </p:spPr>
      </p:pic>
    </p:spTree>
    <p:extLst>
      <p:ext uri="{BB962C8B-B14F-4D97-AF65-F5344CB8AC3E}">
        <p14:creationId xmlns:p14="http://schemas.microsoft.com/office/powerpoint/2010/main" val="4180471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E4D7-7613-E5EB-D301-3D7688B0386D}"/>
              </a:ext>
            </a:extLst>
          </p:cNvPr>
          <p:cNvSpPr>
            <a:spLocks noGrp="1"/>
          </p:cNvSpPr>
          <p:nvPr>
            <p:ph type="title"/>
          </p:nvPr>
        </p:nvSpPr>
        <p:spPr>
          <a:xfrm>
            <a:off x="1154953" y="1901483"/>
            <a:ext cx="8761413" cy="706964"/>
          </a:xfrm>
        </p:spPr>
        <p:txBody>
          <a:bodyPr/>
          <a:lstStyle/>
          <a:p>
            <a:endParaRPr lang="en-US" dirty="0"/>
          </a:p>
        </p:txBody>
      </p:sp>
      <p:sp>
        <p:nvSpPr>
          <p:cNvPr id="3" name="Content Placeholder 2">
            <a:extLst>
              <a:ext uri="{FF2B5EF4-FFF2-40B4-BE49-F238E27FC236}">
                <a16:creationId xmlns:a16="http://schemas.microsoft.com/office/drawing/2014/main" id="{8D53C987-73C5-1B37-0A06-51F9F4AE6A1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4CF2401-C81B-E0F3-1227-3E16C39CBFFF}"/>
              </a:ext>
            </a:extLst>
          </p:cNvPr>
          <p:cNvPicPr>
            <a:picLocks noChangeAspect="1"/>
          </p:cNvPicPr>
          <p:nvPr/>
        </p:nvPicPr>
        <p:blipFill>
          <a:blip r:embed="rId2"/>
          <a:stretch>
            <a:fillRect/>
          </a:stretch>
        </p:blipFill>
        <p:spPr>
          <a:xfrm>
            <a:off x="557212" y="1118920"/>
            <a:ext cx="11077575" cy="5118711"/>
          </a:xfrm>
          <a:prstGeom prst="rect">
            <a:avLst/>
          </a:prstGeom>
        </p:spPr>
      </p:pic>
      <p:sp>
        <p:nvSpPr>
          <p:cNvPr id="6" name="Rectangle 5">
            <a:extLst>
              <a:ext uri="{FF2B5EF4-FFF2-40B4-BE49-F238E27FC236}">
                <a16:creationId xmlns:a16="http://schemas.microsoft.com/office/drawing/2014/main" id="{733A5AAA-E8F6-3598-C5C6-D2691D9C59DE}"/>
              </a:ext>
            </a:extLst>
          </p:cNvPr>
          <p:cNvSpPr/>
          <p:nvPr/>
        </p:nvSpPr>
        <p:spPr>
          <a:xfrm>
            <a:off x="600075" y="1680632"/>
            <a:ext cx="438150" cy="10435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832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E0478-4BBA-3844-5B63-11DE0D820BEE}"/>
              </a:ext>
            </a:extLst>
          </p:cNvPr>
          <p:cNvSpPr>
            <a:spLocks noGrp="1"/>
          </p:cNvSpPr>
          <p:nvPr>
            <p:ph type="title"/>
          </p:nvPr>
        </p:nvSpPr>
        <p:spPr/>
        <p:txBody>
          <a:bodyPr/>
          <a:lstStyle/>
          <a:p>
            <a:r>
              <a:rPr lang="en-US" dirty="0"/>
              <a:t>Provisional diagnosis of asthma made  </a:t>
            </a:r>
          </a:p>
        </p:txBody>
      </p:sp>
      <p:pic>
        <p:nvPicPr>
          <p:cNvPr id="5" name="Picture 4">
            <a:extLst>
              <a:ext uri="{FF2B5EF4-FFF2-40B4-BE49-F238E27FC236}">
                <a16:creationId xmlns:a16="http://schemas.microsoft.com/office/drawing/2014/main" id="{DF88B28A-3874-7749-EA69-F27C9660E255}"/>
              </a:ext>
            </a:extLst>
          </p:cNvPr>
          <p:cNvPicPr>
            <a:picLocks noChangeAspect="1"/>
          </p:cNvPicPr>
          <p:nvPr/>
        </p:nvPicPr>
        <p:blipFill>
          <a:blip r:embed="rId3"/>
          <a:stretch>
            <a:fillRect/>
          </a:stretch>
        </p:blipFill>
        <p:spPr>
          <a:xfrm>
            <a:off x="514350" y="3429000"/>
            <a:ext cx="11334750" cy="2036467"/>
          </a:xfrm>
          <a:prstGeom prst="rect">
            <a:avLst/>
          </a:prstGeom>
        </p:spPr>
      </p:pic>
    </p:spTree>
    <p:extLst>
      <p:ext uri="{BB962C8B-B14F-4D97-AF65-F5344CB8AC3E}">
        <p14:creationId xmlns:p14="http://schemas.microsoft.com/office/powerpoint/2010/main" val="3177616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08380-F5EA-0DA9-BA53-793C279955E9}"/>
              </a:ext>
            </a:extLst>
          </p:cNvPr>
          <p:cNvSpPr>
            <a:spLocks noGrp="1"/>
          </p:cNvSpPr>
          <p:nvPr>
            <p:ph type="title"/>
          </p:nvPr>
        </p:nvSpPr>
        <p:spPr>
          <a:xfrm>
            <a:off x="782854" y="634369"/>
            <a:ext cx="7248729" cy="584827"/>
          </a:xfrm>
        </p:spPr>
        <p:txBody>
          <a:bodyPr/>
          <a:lstStyle/>
          <a:p>
            <a:r>
              <a:rPr lang="en-US" dirty="0"/>
              <a:t>Old way / New way</a:t>
            </a:r>
          </a:p>
        </p:txBody>
      </p:sp>
      <p:sp>
        <p:nvSpPr>
          <p:cNvPr id="3" name="TextBox 2">
            <a:extLst>
              <a:ext uri="{FF2B5EF4-FFF2-40B4-BE49-F238E27FC236}">
                <a16:creationId xmlns:a16="http://schemas.microsoft.com/office/drawing/2014/main" id="{0FFD9197-EEEA-E66B-B434-0BC76C3A4180}"/>
              </a:ext>
            </a:extLst>
          </p:cNvPr>
          <p:cNvSpPr txBox="1"/>
          <p:nvPr/>
        </p:nvSpPr>
        <p:spPr>
          <a:xfrm>
            <a:off x="173678" y="3136748"/>
            <a:ext cx="4184583" cy="2862322"/>
          </a:xfrm>
          <a:prstGeom prst="rect">
            <a:avLst/>
          </a:prstGeom>
          <a:noFill/>
        </p:spPr>
        <p:txBody>
          <a:bodyPr wrap="square" rtlCol="0">
            <a:spAutoFit/>
          </a:bodyPr>
          <a:lstStyle/>
          <a:p>
            <a:r>
              <a:rPr lang="en-US" dirty="0"/>
              <a:t>Old way</a:t>
            </a:r>
          </a:p>
          <a:p>
            <a:endParaRPr lang="en-US" dirty="0"/>
          </a:p>
          <a:p>
            <a:pPr marL="342900" indent="-342900">
              <a:buAutoNum type="arabicPeriod"/>
            </a:pPr>
            <a:r>
              <a:rPr lang="en-US" dirty="0"/>
              <a:t>SABA PRN</a:t>
            </a:r>
          </a:p>
          <a:p>
            <a:pPr marL="342900" indent="-342900">
              <a:buAutoNum type="arabicPeriod"/>
            </a:pPr>
            <a:r>
              <a:rPr lang="en-US" dirty="0"/>
              <a:t>SABA PRN + low ICS daily</a:t>
            </a:r>
          </a:p>
          <a:p>
            <a:pPr marL="342900" indent="-342900">
              <a:buAutoNum type="arabicPeriod"/>
            </a:pPr>
            <a:r>
              <a:rPr lang="en-US" dirty="0"/>
              <a:t>SABA PRN + med ICS daily</a:t>
            </a:r>
          </a:p>
          <a:p>
            <a:pPr marL="342900" indent="-342900">
              <a:buAutoNum type="arabicPeriod"/>
            </a:pPr>
            <a:r>
              <a:rPr lang="en-US" dirty="0"/>
              <a:t>SABA PRN + med ICS + LRTA      or LABA daily</a:t>
            </a:r>
          </a:p>
          <a:p>
            <a:pPr marL="342900" indent="-342900">
              <a:buAutoNum type="arabicPeriod"/>
            </a:pPr>
            <a:r>
              <a:rPr lang="en-US" dirty="0"/>
              <a:t>SABA PRN + high ICS + LRTA or LABA daily </a:t>
            </a:r>
          </a:p>
          <a:p>
            <a:endParaRPr lang="en-US" dirty="0"/>
          </a:p>
        </p:txBody>
      </p:sp>
      <p:pic>
        <p:nvPicPr>
          <p:cNvPr id="2050" name="Picture 2" descr="3-Year-Old Milestones and Development | Pampers">
            <a:extLst>
              <a:ext uri="{FF2B5EF4-FFF2-40B4-BE49-F238E27FC236}">
                <a16:creationId xmlns:a16="http://schemas.microsoft.com/office/drawing/2014/main" id="{7B45C751-3C86-303E-1820-4608A7117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5882" y="885968"/>
            <a:ext cx="2762250" cy="16573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859997-3CEA-B681-604D-07463FC68F91}"/>
              </a:ext>
            </a:extLst>
          </p:cNvPr>
          <p:cNvSpPr txBox="1"/>
          <p:nvPr/>
        </p:nvSpPr>
        <p:spPr>
          <a:xfrm>
            <a:off x="6870245" y="1094620"/>
            <a:ext cx="1231273" cy="369332"/>
          </a:xfrm>
          <a:prstGeom prst="rect">
            <a:avLst/>
          </a:prstGeom>
          <a:solidFill>
            <a:srgbClr val="FFFF00"/>
          </a:solidFill>
          <a:ln>
            <a:solidFill>
              <a:schemeClr val="accent1"/>
            </a:solidFill>
          </a:ln>
        </p:spPr>
        <p:txBody>
          <a:bodyPr wrap="square" rtlCol="0">
            <a:spAutoFit/>
          </a:bodyPr>
          <a:lstStyle/>
          <a:p>
            <a:r>
              <a:rPr lang="en-US" dirty="0"/>
              <a:t>0-4 years</a:t>
            </a:r>
          </a:p>
        </p:txBody>
      </p:sp>
      <p:pic>
        <p:nvPicPr>
          <p:cNvPr id="2052" name="Picture 4" descr="The Old Doctor (Short 1915) - IMDb">
            <a:extLst>
              <a:ext uri="{FF2B5EF4-FFF2-40B4-BE49-F238E27FC236}">
                <a16:creationId xmlns:a16="http://schemas.microsoft.com/office/drawing/2014/main" id="{8B4F7620-82CB-EFDB-5808-B4B33B101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564" y="2924706"/>
            <a:ext cx="2077681" cy="3112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92C5B0C-724E-04F2-C669-C6BF6C0AD11B}"/>
              </a:ext>
            </a:extLst>
          </p:cNvPr>
          <p:cNvSpPr txBox="1"/>
          <p:nvPr/>
        </p:nvSpPr>
        <p:spPr>
          <a:xfrm>
            <a:off x="7201911" y="3258046"/>
            <a:ext cx="4668414" cy="2862322"/>
          </a:xfrm>
          <a:prstGeom prst="rect">
            <a:avLst/>
          </a:prstGeom>
          <a:noFill/>
        </p:spPr>
        <p:txBody>
          <a:bodyPr wrap="square" rtlCol="0">
            <a:spAutoFit/>
          </a:bodyPr>
          <a:lstStyle/>
          <a:p>
            <a:r>
              <a:rPr lang="en-US" dirty="0"/>
              <a:t>New Way</a:t>
            </a:r>
          </a:p>
          <a:p>
            <a:endParaRPr lang="en-US" dirty="0"/>
          </a:p>
          <a:p>
            <a:pPr marL="342900" indent="-342900">
              <a:buAutoNum type="arabicPeriod"/>
            </a:pPr>
            <a:r>
              <a:rPr lang="en-US" dirty="0"/>
              <a:t>SABA PRN</a:t>
            </a:r>
          </a:p>
          <a:p>
            <a:pPr marL="342900" indent="-342900">
              <a:buAutoNum type="arabicPeriod"/>
            </a:pPr>
            <a:r>
              <a:rPr lang="en-US" dirty="0"/>
              <a:t>SABA PRN +low ICS  daily, +/- LRTA </a:t>
            </a:r>
          </a:p>
          <a:p>
            <a:pPr marL="342900" indent="-342900">
              <a:buAutoNum type="arabicPeriod"/>
            </a:pPr>
            <a:r>
              <a:rPr lang="en-US" dirty="0"/>
              <a:t>SABA PRN + “double” low ICS +/- LRTA +/- </a:t>
            </a:r>
            <a:r>
              <a:rPr lang="en-US" dirty="0" err="1"/>
              <a:t>pulm</a:t>
            </a:r>
            <a:r>
              <a:rPr lang="en-US" dirty="0"/>
              <a:t> referral</a:t>
            </a:r>
          </a:p>
          <a:p>
            <a:pPr marL="342900" indent="-342900">
              <a:buAutoNum type="arabicPeriod"/>
            </a:pPr>
            <a:r>
              <a:rPr lang="en-US" dirty="0"/>
              <a:t>SABA PRN + “double” low ICS or add intermittent ICS, refer to </a:t>
            </a:r>
            <a:r>
              <a:rPr lang="en-US" dirty="0" err="1"/>
              <a:t>pulm</a:t>
            </a:r>
            <a:r>
              <a:rPr lang="en-US" dirty="0"/>
              <a:t> </a:t>
            </a:r>
          </a:p>
          <a:p>
            <a:pPr marL="342900" indent="-342900">
              <a:buAutoNum type="arabicPeriod"/>
            </a:pPr>
            <a:endParaRPr lang="en-US" dirty="0"/>
          </a:p>
          <a:p>
            <a:pPr marL="342900" indent="-342900">
              <a:buAutoNum type="arabicPeriod"/>
            </a:pPr>
            <a:endParaRPr lang="en-US" dirty="0"/>
          </a:p>
        </p:txBody>
      </p:sp>
      <p:pic>
        <p:nvPicPr>
          <p:cNvPr id="2054" name="Picture 6" descr="Library News - Research Guides at Skagit Valley College">
            <a:extLst>
              <a:ext uri="{FF2B5EF4-FFF2-40B4-BE49-F238E27FC236}">
                <a16:creationId xmlns:a16="http://schemas.microsoft.com/office/drawing/2014/main" id="{7D2697E0-5D82-10FB-0820-2E6D088C65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6686" y="2555946"/>
            <a:ext cx="1692445" cy="11616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FC9B92F-DF42-5530-612A-0F566F23072C}"/>
              </a:ext>
            </a:extLst>
          </p:cNvPr>
          <p:cNvSpPr txBox="1"/>
          <p:nvPr/>
        </p:nvSpPr>
        <p:spPr>
          <a:xfrm>
            <a:off x="8936098" y="3717550"/>
            <a:ext cx="2820177" cy="369332"/>
          </a:xfrm>
          <a:prstGeom prst="rect">
            <a:avLst/>
          </a:prstGeom>
          <a:solidFill>
            <a:srgbClr val="CCECFF"/>
          </a:solidFill>
        </p:spPr>
        <p:txBody>
          <a:bodyPr wrap="square">
            <a:spAutoFit/>
          </a:bodyPr>
          <a:lstStyle/>
          <a:p>
            <a:r>
              <a:rPr lang="en-US" dirty="0"/>
              <a:t>+ 7-10 days ICS for URI’s</a:t>
            </a:r>
          </a:p>
        </p:txBody>
      </p:sp>
      <p:sp>
        <p:nvSpPr>
          <p:cNvPr id="8" name="TextBox 7">
            <a:extLst>
              <a:ext uri="{FF2B5EF4-FFF2-40B4-BE49-F238E27FC236}">
                <a16:creationId xmlns:a16="http://schemas.microsoft.com/office/drawing/2014/main" id="{F0D52F40-03BB-AA9C-803C-D2BE6A9A664C}"/>
              </a:ext>
            </a:extLst>
          </p:cNvPr>
          <p:cNvSpPr txBox="1"/>
          <p:nvPr/>
        </p:nvSpPr>
        <p:spPr>
          <a:xfrm>
            <a:off x="1845813" y="3467355"/>
            <a:ext cx="2398921" cy="369332"/>
          </a:xfrm>
          <a:prstGeom prst="rect">
            <a:avLst/>
          </a:prstGeom>
          <a:solidFill>
            <a:srgbClr val="CCECFF"/>
          </a:solidFill>
        </p:spPr>
        <p:txBody>
          <a:bodyPr wrap="square" rtlCol="0">
            <a:spAutoFit/>
          </a:bodyPr>
          <a:lstStyle/>
          <a:p>
            <a:r>
              <a:rPr lang="en-US" dirty="0"/>
              <a:t>Q4h SABA for URI</a:t>
            </a:r>
          </a:p>
        </p:txBody>
      </p:sp>
      <p:sp>
        <p:nvSpPr>
          <p:cNvPr id="10" name="TextBox 9">
            <a:extLst>
              <a:ext uri="{FF2B5EF4-FFF2-40B4-BE49-F238E27FC236}">
                <a16:creationId xmlns:a16="http://schemas.microsoft.com/office/drawing/2014/main" id="{2BFACED0-7028-386D-22C9-4257BBF32BD3}"/>
              </a:ext>
            </a:extLst>
          </p:cNvPr>
          <p:cNvSpPr txBox="1"/>
          <p:nvPr/>
        </p:nvSpPr>
        <p:spPr>
          <a:xfrm>
            <a:off x="3726140" y="3964597"/>
            <a:ext cx="1150716" cy="923330"/>
          </a:xfrm>
          <a:prstGeom prst="rect">
            <a:avLst/>
          </a:prstGeom>
          <a:solidFill>
            <a:srgbClr val="CCECFF"/>
          </a:solidFill>
        </p:spPr>
        <p:txBody>
          <a:bodyPr wrap="square" rtlCol="0">
            <a:spAutoFit/>
          </a:bodyPr>
          <a:lstStyle/>
          <a:p>
            <a:r>
              <a:rPr lang="en-US" dirty="0"/>
              <a:t>+/- oral steroid for URI</a:t>
            </a:r>
          </a:p>
        </p:txBody>
      </p:sp>
      <p:sp>
        <p:nvSpPr>
          <p:cNvPr id="11" name="Rectangle 10">
            <a:extLst>
              <a:ext uri="{FF2B5EF4-FFF2-40B4-BE49-F238E27FC236}">
                <a16:creationId xmlns:a16="http://schemas.microsoft.com/office/drawing/2014/main" id="{44A5033A-8194-B9F5-FC10-B059BF8AB962}"/>
              </a:ext>
            </a:extLst>
          </p:cNvPr>
          <p:cNvSpPr/>
          <p:nvPr/>
        </p:nvSpPr>
        <p:spPr>
          <a:xfrm>
            <a:off x="285750" y="95250"/>
            <a:ext cx="11639550" cy="3143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4E325BB-460B-FD0B-9F42-272DA9998D4F}"/>
              </a:ext>
            </a:extLst>
          </p:cNvPr>
          <p:cNvSpPr txBox="1"/>
          <p:nvPr/>
        </p:nvSpPr>
        <p:spPr>
          <a:xfrm>
            <a:off x="5200074" y="64243"/>
            <a:ext cx="6114472" cy="369332"/>
          </a:xfrm>
          <a:prstGeom prst="rect">
            <a:avLst/>
          </a:prstGeom>
          <a:noFill/>
        </p:spPr>
        <p:txBody>
          <a:bodyPr wrap="square" rtlCol="0">
            <a:spAutoFit/>
          </a:bodyPr>
          <a:lstStyle/>
          <a:p>
            <a:r>
              <a:rPr lang="en-US" dirty="0"/>
              <a:t>Key slide</a:t>
            </a:r>
          </a:p>
        </p:txBody>
      </p:sp>
    </p:spTree>
    <p:extLst>
      <p:ext uri="{BB962C8B-B14F-4D97-AF65-F5344CB8AC3E}">
        <p14:creationId xmlns:p14="http://schemas.microsoft.com/office/powerpoint/2010/main" val="2499606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D7A7-7386-3494-5A47-2889B9D37E5A}"/>
              </a:ext>
            </a:extLst>
          </p:cNvPr>
          <p:cNvSpPr>
            <a:spLocks noGrp="1"/>
          </p:cNvSpPr>
          <p:nvPr>
            <p:ph type="title"/>
          </p:nvPr>
        </p:nvSpPr>
        <p:spPr/>
        <p:txBody>
          <a:bodyPr/>
          <a:lstStyle/>
          <a:p>
            <a:r>
              <a:rPr lang="en-US" dirty="0"/>
              <a:t>Disclosures</a:t>
            </a:r>
          </a:p>
        </p:txBody>
      </p:sp>
      <p:pic>
        <p:nvPicPr>
          <p:cNvPr id="5" name="Content Placeholder 4">
            <a:extLst>
              <a:ext uri="{FF2B5EF4-FFF2-40B4-BE49-F238E27FC236}">
                <a16:creationId xmlns:a16="http://schemas.microsoft.com/office/drawing/2014/main" id="{80E140A5-7BEC-FB5B-1703-AFAD0D54E2CE}"/>
              </a:ext>
            </a:extLst>
          </p:cNvPr>
          <p:cNvPicPr>
            <a:picLocks noGrp="1" noChangeAspect="1"/>
          </p:cNvPicPr>
          <p:nvPr>
            <p:ph idx="1"/>
          </p:nvPr>
        </p:nvPicPr>
        <p:blipFill>
          <a:blip r:embed="rId3"/>
          <a:stretch>
            <a:fillRect/>
          </a:stretch>
        </p:blipFill>
        <p:spPr>
          <a:xfrm>
            <a:off x="5227206" y="887943"/>
            <a:ext cx="5632973" cy="3064932"/>
          </a:xfrm>
        </p:spPr>
      </p:pic>
      <p:sp>
        <p:nvSpPr>
          <p:cNvPr id="6" name="TextBox 5">
            <a:extLst>
              <a:ext uri="{FF2B5EF4-FFF2-40B4-BE49-F238E27FC236}">
                <a16:creationId xmlns:a16="http://schemas.microsoft.com/office/drawing/2014/main" id="{48632230-EA62-15D5-374C-EF0F9D090CF0}"/>
              </a:ext>
            </a:extLst>
          </p:cNvPr>
          <p:cNvSpPr txBox="1"/>
          <p:nvPr/>
        </p:nvSpPr>
        <p:spPr>
          <a:xfrm>
            <a:off x="600075" y="2569765"/>
            <a:ext cx="3952875" cy="3139321"/>
          </a:xfrm>
          <a:prstGeom prst="rect">
            <a:avLst/>
          </a:prstGeom>
          <a:noFill/>
        </p:spPr>
        <p:txBody>
          <a:bodyPr wrap="square" rtlCol="0">
            <a:spAutoFit/>
          </a:bodyPr>
          <a:lstStyle/>
          <a:p>
            <a:r>
              <a:rPr lang="en-US" dirty="0"/>
              <a:t>- Research for this presentation was largely based on the 2023 GINA report and the guidelines from the National Asthma Education and Prevention Program (NAEPP) (expert panel)</a:t>
            </a:r>
          </a:p>
          <a:p>
            <a:endParaRPr lang="en-US" dirty="0"/>
          </a:p>
          <a:p>
            <a:r>
              <a:rPr lang="en-US" dirty="0"/>
              <a:t>- Some slide content was taken from a lecture given at the AAP national conference in 2023 by Allergist Dr. Lindsey Moore.  </a:t>
            </a:r>
          </a:p>
        </p:txBody>
      </p:sp>
      <p:pic>
        <p:nvPicPr>
          <p:cNvPr id="56324" name="Picture 4" descr="Children's National at the 2023 AAP conference - Children's National">
            <a:extLst>
              <a:ext uri="{FF2B5EF4-FFF2-40B4-BE49-F238E27FC236}">
                <a16:creationId xmlns:a16="http://schemas.microsoft.com/office/drawing/2014/main" id="{95162196-17F5-CA44-D2A1-E0AAD3F01B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9460" y="4228446"/>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658CD03-CBEE-6D6D-FED7-CB2E6B4B14C9}"/>
              </a:ext>
            </a:extLst>
          </p:cNvPr>
          <p:cNvPicPr>
            <a:picLocks noChangeAspect="1"/>
          </p:cNvPicPr>
          <p:nvPr/>
        </p:nvPicPr>
        <p:blipFill>
          <a:blip r:embed="rId5"/>
          <a:stretch>
            <a:fillRect/>
          </a:stretch>
        </p:blipFill>
        <p:spPr>
          <a:xfrm>
            <a:off x="8879725" y="2239941"/>
            <a:ext cx="2978248" cy="2849055"/>
          </a:xfrm>
          <a:prstGeom prst="rect">
            <a:avLst/>
          </a:prstGeom>
        </p:spPr>
      </p:pic>
    </p:spTree>
    <p:extLst>
      <p:ext uri="{BB962C8B-B14F-4D97-AF65-F5344CB8AC3E}">
        <p14:creationId xmlns:p14="http://schemas.microsoft.com/office/powerpoint/2010/main" val="83888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08380-F5EA-0DA9-BA53-793C279955E9}"/>
              </a:ext>
            </a:extLst>
          </p:cNvPr>
          <p:cNvSpPr>
            <a:spLocks noGrp="1"/>
          </p:cNvSpPr>
          <p:nvPr>
            <p:ph type="title"/>
          </p:nvPr>
        </p:nvSpPr>
        <p:spPr>
          <a:xfrm>
            <a:off x="782854" y="634369"/>
            <a:ext cx="7248729" cy="584827"/>
          </a:xfrm>
        </p:spPr>
        <p:txBody>
          <a:bodyPr/>
          <a:lstStyle/>
          <a:p>
            <a:r>
              <a:rPr lang="en-US" dirty="0"/>
              <a:t>Old way / New way</a:t>
            </a:r>
          </a:p>
        </p:txBody>
      </p:sp>
      <p:sp>
        <p:nvSpPr>
          <p:cNvPr id="3" name="TextBox 2">
            <a:extLst>
              <a:ext uri="{FF2B5EF4-FFF2-40B4-BE49-F238E27FC236}">
                <a16:creationId xmlns:a16="http://schemas.microsoft.com/office/drawing/2014/main" id="{0FFD9197-EEEA-E66B-B434-0BC76C3A4180}"/>
              </a:ext>
            </a:extLst>
          </p:cNvPr>
          <p:cNvSpPr txBox="1"/>
          <p:nvPr/>
        </p:nvSpPr>
        <p:spPr>
          <a:xfrm>
            <a:off x="222635" y="3047868"/>
            <a:ext cx="4184583" cy="3693319"/>
          </a:xfrm>
          <a:prstGeom prst="rect">
            <a:avLst/>
          </a:prstGeom>
          <a:noFill/>
        </p:spPr>
        <p:txBody>
          <a:bodyPr wrap="square" rtlCol="0">
            <a:spAutoFit/>
          </a:bodyPr>
          <a:lstStyle/>
          <a:p>
            <a:r>
              <a:rPr lang="en-US" dirty="0"/>
              <a:t>Old way</a:t>
            </a:r>
          </a:p>
          <a:p>
            <a:endParaRPr lang="en-US" dirty="0"/>
          </a:p>
          <a:p>
            <a:pPr marL="342900" indent="-342900">
              <a:buAutoNum type="arabicPeriod"/>
            </a:pPr>
            <a:r>
              <a:rPr lang="en-US" dirty="0"/>
              <a:t>SABA PRN</a:t>
            </a:r>
          </a:p>
          <a:p>
            <a:pPr marL="342900" indent="-342900">
              <a:buAutoNum type="arabicPeriod"/>
            </a:pPr>
            <a:r>
              <a:rPr lang="en-US" dirty="0"/>
              <a:t>SABA PRN + low ICS daily</a:t>
            </a:r>
          </a:p>
          <a:p>
            <a:pPr marL="342900" indent="-342900">
              <a:buAutoNum type="arabicPeriod"/>
            </a:pPr>
            <a:r>
              <a:rPr lang="en-US" dirty="0"/>
              <a:t>SABA PRN + low ICS daily +LABA or LTRA or theophylline</a:t>
            </a:r>
          </a:p>
          <a:p>
            <a:pPr marL="342900" indent="-342900">
              <a:buAutoNum type="arabicPeriod"/>
            </a:pPr>
            <a:r>
              <a:rPr lang="en-US" dirty="0"/>
              <a:t>SABA PRN + med ICS + LABA daily</a:t>
            </a:r>
          </a:p>
          <a:p>
            <a:pPr marL="342900" indent="-342900">
              <a:buAutoNum type="arabicPeriod"/>
            </a:pPr>
            <a:r>
              <a:rPr lang="en-US" dirty="0"/>
              <a:t>SABA PRN + high ICS + LABA daily </a:t>
            </a:r>
          </a:p>
          <a:p>
            <a:pPr marL="342900" indent="-342900">
              <a:buAutoNum type="arabicPeriod"/>
            </a:pPr>
            <a:r>
              <a:rPr lang="en-US" dirty="0"/>
              <a:t>SABA PRN + high ICS +                           LABA + oral steroid</a:t>
            </a:r>
          </a:p>
          <a:p>
            <a:endParaRPr lang="en-US" dirty="0"/>
          </a:p>
        </p:txBody>
      </p:sp>
      <p:pic>
        <p:nvPicPr>
          <p:cNvPr id="2052" name="Picture 4" descr="The Old Doctor (Short 1915) - IMDb">
            <a:extLst>
              <a:ext uri="{FF2B5EF4-FFF2-40B4-BE49-F238E27FC236}">
                <a16:creationId xmlns:a16="http://schemas.microsoft.com/office/drawing/2014/main" id="{8B4F7620-82CB-EFDB-5808-B4B33B101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564" y="2924706"/>
            <a:ext cx="2077681" cy="3112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92C5B0C-724E-04F2-C669-C6BF6C0AD11B}"/>
              </a:ext>
            </a:extLst>
          </p:cNvPr>
          <p:cNvSpPr txBox="1"/>
          <p:nvPr/>
        </p:nvSpPr>
        <p:spPr>
          <a:xfrm>
            <a:off x="7138975" y="2770869"/>
            <a:ext cx="4668414" cy="4524315"/>
          </a:xfrm>
          <a:prstGeom prst="rect">
            <a:avLst/>
          </a:prstGeom>
          <a:noFill/>
        </p:spPr>
        <p:txBody>
          <a:bodyPr wrap="square" rtlCol="0">
            <a:spAutoFit/>
          </a:bodyPr>
          <a:lstStyle/>
          <a:p>
            <a:r>
              <a:rPr lang="en-US" dirty="0"/>
              <a:t>New Way</a:t>
            </a:r>
          </a:p>
          <a:p>
            <a:endParaRPr lang="en-US" dirty="0"/>
          </a:p>
          <a:p>
            <a:pPr marL="342900" indent="-342900">
              <a:buAutoNum type="arabicPeriod"/>
            </a:pPr>
            <a:r>
              <a:rPr lang="en-US" dirty="0"/>
              <a:t>SABA PRN + low ICS whenever SABA used</a:t>
            </a:r>
          </a:p>
          <a:p>
            <a:pPr marL="342900" indent="-342900">
              <a:buAutoNum type="arabicPeriod"/>
            </a:pPr>
            <a:r>
              <a:rPr lang="en-US" dirty="0"/>
              <a:t>SABA PRN + low ICS  daily and low ISC whenever SABA used, +/- LRTA </a:t>
            </a:r>
          </a:p>
          <a:p>
            <a:pPr marL="342900" indent="-342900">
              <a:buAutoNum type="arabicPeriod"/>
            </a:pPr>
            <a:r>
              <a:rPr lang="en-US" dirty="0"/>
              <a:t>ICS- formoterol PRN, low ICS LABA or med ICS daily </a:t>
            </a:r>
          </a:p>
          <a:p>
            <a:pPr marL="342900" indent="-342900">
              <a:buAutoNum type="arabicPeriod"/>
            </a:pPr>
            <a:r>
              <a:rPr lang="en-US" dirty="0"/>
              <a:t>ICS- formoterol PRN + med ICS-LABA or low ICS- formoterol daily, refer to </a:t>
            </a:r>
            <a:r>
              <a:rPr lang="en-US" dirty="0" err="1"/>
              <a:t>pulm</a:t>
            </a:r>
            <a:r>
              <a:rPr lang="en-US" dirty="0"/>
              <a:t> </a:t>
            </a:r>
          </a:p>
          <a:p>
            <a:pPr marL="342900" indent="-342900">
              <a:buAutoNum type="arabicPeriod"/>
            </a:pPr>
            <a:r>
              <a:rPr lang="en-US" dirty="0"/>
              <a:t>ICS - formoterol PRN, Refer for phenotyping, higher ICS-LABA or add on anti-</a:t>
            </a:r>
            <a:r>
              <a:rPr lang="en-US" dirty="0" err="1"/>
              <a:t>IgE</a:t>
            </a:r>
            <a:r>
              <a:rPr lang="en-US" dirty="0"/>
              <a:t>, anti IL4R</a:t>
            </a:r>
          </a:p>
          <a:p>
            <a:pPr marL="342900" indent="-342900">
              <a:buAutoNum type="arabicPeriod"/>
            </a:pPr>
            <a:endParaRPr lang="en-US" dirty="0"/>
          </a:p>
          <a:p>
            <a:pPr marL="342900" indent="-342900">
              <a:buAutoNum type="arabicPeriod"/>
            </a:pPr>
            <a:endParaRPr lang="en-US" dirty="0"/>
          </a:p>
        </p:txBody>
      </p:sp>
      <p:sp>
        <p:nvSpPr>
          <p:cNvPr id="8" name="TextBox 7">
            <a:extLst>
              <a:ext uri="{FF2B5EF4-FFF2-40B4-BE49-F238E27FC236}">
                <a16:creationId xmlns:a16="http://schemas.microsoft.com/office/drawing/2014/main" id="{F0D52F40-03BB-AA9C-803C-D2BE6A9A664C}"/>
              </a:ext>
            </a:extLst>
          </p:cNvPr>
          <p:cNvSpPr txBox="1"/>
          <p:nvPr/>
        </p:nvSpPr>
        <p:spPr>
          <a:xfrm>
            <a:off x="2073119" y="3227507"/>
            <a:ext cx="2285141" cy="646331"/>
          </a:xfrm>
          <a:prstGeom prst="rect">
            <a:avLst/>
          </a:prstGeom>
          <a:solidFill>
            <a:srgbClr val="CCECFF"/>
          </a:solidFill>
        </p:spPr>
        <p:txBody>
          <a:bodyPr wrap="square" rtlCol="0">
            <a:spAutoFit/>
          </a:bodyPr>
          <a:lstStyle/>
          <a:p>
            <a:r>
              <a:rPr lang="en-US" dirty="0"/>
              <a:t>+ Consider </a:t>
            </a:r>
            <a:r>
              <a:rPr lang="en-US" dirty="0" err="1"/>
              <a:t>subcut</a:t>
            </a:r>
            <a:r>
              <a:rPr lang="en-US" dirty="0"/>
              <a:t> immunotherapy</a:t>
            </a:r>
          </a:p>
        </p:txBody>
      </p:sp>
      <p:sp>
        <p:nvSpPr>
          <p:cNvPr id="10" name="TextBox 9">
            <a:extLst>
              <a:ext uri="{FF2B5EF4-FFF2-40B4-BE49-F238E27FC236}">
                <a16:creationId xmlns:a16="http://schemas.microsoft.com/office/drawing/2014/main" id="{2BFACED0-7028-386D-22C9-4257BBF32BD3}"/>
              </a:ext>
            </a:extLst>
          </p:cNvPr>
          <p:cNvSpPr txBox="1"/>
          <p:nvPr/>
        </p:nvSpPr>
        <p:spPr>
          <a:xfrm>
            <a:off x="3389455" y="5808132"/>
            <a:ext cx="968805" cy="830997"/>
          </a:xfrm>
          <a:prstGeom prst="rect">
            <a:avLst/>
          </a:prstGeom>
          <a:solidFill>
            <a:srgbClr val="CCECFF"/>
          </a:solidFill>
        </p:spPr>
        <p:txBody>
          <a:bodyPr wrap="square" rtlCol="0">
            <a:spAutoFit/>
          </a:bodyPr>
          <a:lstStyle/>
          <a:p>
            <a:r>
              <a:rPr lang="en-US" sz="1600" dirty="0"/>
              <a:t>+/- oral steroid for URI</a:t>
            </a:r>
          </a:p>
        </p:txBody>
      </p:sp>
      <p:pic>
        <p:nvPicPr>
          <p:cNvPr id="4100" name="Picture 4" descr="Trussville father raising money for Down Syndrome Alabama with  'sing-a-thon' | The Trussville Tribune">
            <a:extLst>
              <a:ext uri="{FF2B5EF4-FFF2-40B4-BE49-F238E27FC236}">
                <a16:creationId xmlns:a16="http://schemas.microsoft.com/office/drawing/2014/main" id="{D91CB426-0BFD-0011-EE7B-9D3ADA9B4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4914" y="634369"/>
            <a:ext cx="1929882" cy="192988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859997-3CEA-B681-604D-07463FC68F91}"/>
              </a:ext>
            </a:extLst>
          </p:cNvPr>
          <p:cNvSpPr txBox="1"/>
          <p:nvPr/>
        </p:nvSpPr>
        <p:spPr>
          <a:xfrm>
            <a:off x="7077232" y="1517953"/>
            <a:ext cx="1368686" cy="369332"/>
          </a:xfrm>
          <a:prstGeom prst="rect">
            <a:avLst/>
          </a:prstGeom>
          <a:solidFill>
            <a:srgbClr val="FFFF00"/>
          </a:solidFill>
          <a:ln>
            <a:solidFill>
              <a:schemeClr val="accent1"/>
            </a:solidFill>
          </a:ln>
        </p:spPr>
        <p:txBody>
          <a:bodyPr wrap="square" rtlCol="0">
            <a:spAutoFit/>
          </a:bodyPr>
          <a:lstStyle/>
          <a:p>
            <a:r>
              <a:rPr lang="en-US" dirty="0"/>
              <a:t>6-11 years</a:t>
            </a:r>
          </a:p>
        </p:txBody>
      </p:sp>
      <p:pic>
        <p:nvPicPr>
          <p:cNvPr id="4104" name="Picture 8" descr="Schaefer's Wines &amp; Spirits Blog | Schaefer's Wines &amp; Spirits Blog">
            <a:extLst>
              <a:ext uri="{FF2B5EF4-FFF2-40B4-BE49-F238E27FC236}">
                <a16:creationId xmlns:a16="http://schemas.microsoft.com/office/drawing/2014/main" id="{C26C3251-9D3E-A11C-1729-63F8A5876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8127" y="2118415"/>
            <a:ext cx="1232987" cy="1098291"/>
          </a:xfrm>
          <a:prstGeom prst="rect">
            <a:avLst/>
          </a:prstGeom>
          <a:noFill/>
          <a:extLst>
            <a:ext uri="{909E8E84-426E-40DD-AFC4-6F175D3DCCD1}">
              <a14:hiddenFill xmlns:a14="http://schemas.microsoft.com/office/drawing/2010/main">
                <a:solidFill>
                  <a:srgbClr val="FFFFFF"/>
                </a:solidFill>
              </a14:hiddenFill>
            </a:ext>
          </a:extLst>
        </p:spPr>
      </p:pic>
      <p:sp>
        <p:nvSpPr>
          <p:cNvPr id="6" name="Arrow: Circular 5">
            <a:extLst>
              <a:ext uri="{FF2B5EF4-FFF2-40B4-BE49-F238E27FC236}">
                <a16:creationId xmlns:a16="http://schemas.microsoft.com/office/drawing/2014/main" id="{BE5173F2-53FC-0385-1925-A7228C2F5F65}"/>
              </a:ext>
            </a:extLst>
          </p:cNvPr>
          <p:cNvSpPr/>
          <p:nvPr/>
        </p:nvSpPr>
        <p:spPr>
          <a:xfrm rot="5400000">
            <a:off x="3215474" y="4238155"/>
            <a:ext cx="1912775" cy="1240898"/>
          </a:xfrm>
          <a:prstGeom prst="circular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C9B39182-5CA1-7A3C-E8DA-A186652215C8}"/>
              </a:ext>
            </a:extLst>
          </p:cNvPr>
          <p:cNvSpPr txBox="1"/>
          <p:nvPr/>
        </p:nvSpPr>
        <p:spPr>
          <a:xfrm>
            <a:off x="6185238" y="5963738"/>
            <a:ext cx="968805" cy="830997"/>
          </a:xfrm>
          <a:prstGeom prst="rect">
            <a:avLst/>
          </a:prstGeom>
          <a:solidFill>
            <a:srgbClr val="CCECFF"/>
          </a:solidFill>
        </p:spPr>
        <p:txBody>
          <a:bodyPr wrap="square" rtlCol="0">
            <a:spAutoFit/>
          </a:bodyPr>
          <a:lstStyle/>
          <a:p>
            <a:r>
              <a:rPr lang="en-US" sz="1600" dirty="0"/>
              <a:t>+/- oral steroid for URI</a:t>
            </a:r>
          </a:p>
        </p:txBody>
      </p:sp>
      <p:sp>
        <p:nvSpPr>
          <p:cNvPr id="11" name="Rectangle 10">
            <a:extLst>
              <a:ext uri="{FF2B5EF4-FFF2-40B4-BE49-F238E27FC236}">
                <a16:creationId xmlns:a16="http://schemas.microsoft.com/office/drawing/2014/main" id="{B70EA6FC-6D7C-9B09-C3D9-158542EAB356}"/>
              </a:ext>
            </a:extLst>
          </p:cNvPr>
          <p:cNvSpPr/>
          <p:nvPr/>
        </p:nvSpPr>
        <p:spPr>
          <a:xfrm>
            <a:off x="285750" y="95250"/>
            <a:ext cx="11639550" cy="3143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0D10CCA-D805-5C83-AF29-8B6AB26511E2}"/>
              </a:ext>
            </a:extLst>
          </p:cNvPr>
          <p:cNvSpPr txBox="1"/>
          <p:nvPr/>
        </p:nvSpPr>
        <p:spPr>
          <a:xfrm>
            <a:off x="5200074" y="64243"/>
            <a:ext cx="6114472" cy="369332"/>
          </a:xfrm>
          <a:prstGeom prst="rect">
            <a:avLst/>
          </a:prstGeom>
          <a:noFill/>
        </p:spPr>
        <p:txBody>
          <a:bodyPr wrap="square" rtlCol="0">
            <a:spAutoFit/>
          </a:bodyPr>
          <a:lstStyle/>
          <a:p>
            <a:r>
              <a:rPr lang="en-US" dirty="0"/>
              <a:t>Key slide</a:t>
            </a:r>
          </a:p>
        </p:txBody>
      </p:sp>
    </p:spTree>
    <p:extLst>
      <p:ext uri="{BB962C8B-B14F-4D97-AF65-F5344CB8AC3E}">
        <p14:creationId xmlns:p14="http://schemas.microsoft.com/office/powerpoint/2010/main" val="3112377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08380-F5EA-0DA9-BA53-793C279955E9}"/>
              </a:ext>
            </a:extLst>
          </p:cNvPr>
          <p:cNvSpPr>
            <a:spLocks noGrp="1"/>
          </p:cNvSpPr>
          <p:nvPr>
            <p:ph type="title"/>
          </p:nvPr>
        </p:nvSpPr>
        <p:spPr>
          <a:xfrm>
            <a:off x="782854" y="634369"/>
            <a:ext cx="7248729" cy="584827"/>
          </a:xfrm>
        </p:spPr>
        <p:txBody>
          <a:bodyPr/>
          <a:lstStyle/>
          <a:p>
            <a:r>
              <a:rPr lang="en-US" dirty="0"/>
              <a:t>Old way / New way</a:t>
            </a:r>
          </a:p>
        </p:txBody>
      </p:sp>
      <p:sp>
        <p:nvSpPr>
          <p:cNvPr id="3" name="TextBox 2">
            <a:extLst>
              <a:ext uri="{FF2B5EF4-FFF2-40B4-BE49-F238E27FC236}">
                <a16:creationId xmlns:a16="http://schemas.microsoft.com/office/drawing/2014/main" id="{0FFD9197-EEEA-E66B-B434-0BC76C3A4180}"/>
              </a:ext>
            </a:extLst>
          </p:cNvPr>
          <p:cNvSpPr txBox="1"/>
          <p:nvPr/>
        </p:nvSpPr>
        <p:spPr>
          <a:xfrm>
            <a:off x="222635" y="3047868"/>
            <a:ext cx="4184583" cy="3693319"/>
          </a:xfrm>
          <a:prstGeom prst="rect">
            <a:avLst/>
          </a:prstGeom>
          <a:noFill/>
        </p:spPr>
        <p:txBody>
          <a:bodyPr wrap="square" rtlCol="0">
            <a:spAutoFit/>
          </a:bodyPr>
          <a:lstStyle/>
          <a:p>
            <a:r>
              <a:rPr lang="en-US" dirty="0"/>
              <a:t>Old way</a:t>
            </a:r>
          </a:p>
          <a:p>
            <a:endParaRPr lang="en-US" dirty="0"/>
          </a:p>
          <a:p>
            <a:pPr marL="342900" indent="-342900">
              <a:buAutoNum type="arabicPeriod"/>
            </a:pPr>
            <a:r>
              <a:rPr lang="en-US" dirty="0"/>
              <a:t>SABA PRN</a:t>
            </a:r>
          </a:p>
          <a:p>
            <a:pPr marL="342900" indent="-342900">
              <a:buAutoNum type="arabicPeriod"/>
            </a:pPr>
            <a:r>
              <a:rPr lang="en-US" dirty="0"/>
              <a:t>SABA PRN + low ICS daily</a:t>
            </a:r>
          </a:p>
          <a:p>
            <a:pPr marL="342900" indent="-342900">
              <a:buAutoNum type="arabicPeriod"/>
            </a:pPr>
            <a:r>
              <a:rPr lang="en-US" dirty="0"/>
              <a:t>SABA PRN + low ICS daily +LABA or LTRA or theophylline</a:t>
            </a:r>
          </a:p>
          <a:p>
            <a:pPr marL="342900" indent="-342900">
              <a:buAutoNum type="arabicPeriod"/>
            </a:pPr>
            <a:r>
              <a:rPr lang="en-US" dirty="0"/>
              <a:t>SABA PRN + med ICS + LABA daily</a:t>
            </a:r>
          </a:p>
          <a:p>
            <a:pPr marL="342900" indent="-342900">
              <a:buAutoNum type="arabicPeriod"/>
            </a:pPr>
            <a:r>
              <a:rPr lang="en-US" dirty="0"/>
              <a:t>SABA PRN + high ICS + LABA daily </a:t>
            </a:r>
          </a:p>
          <a:p>
            <a:pPr marL="342900" indent="-342900">
              <a:buAutoNum type="arabicPeriod"/>
            </a:pPr>
            <a:r>
              <a:rPr lang="en-US" dirty="0"/>
              <a:t>SABA PRN + high ICS +                           LABA + oral steroid</a:t>
            </a:r>
          </a:p>
          <a:p>
            <a:endParaRPr lang="en-US" dirty="0"/>
          </a:p>
        </p:txBody>
      </p:sp>
      <p:pic>
        <p:nvPicPr>
          <p:cNvPr id="2052" name="Picture 4" descr="The Old Doctor (Short 1915) - IMDb">
            <a:extLst>
              <a:ext uri="{FF2B5EF4-FFF2-40B4-BE49-F238E27FC236}">
                <a16:creationId xmlns:a16="http://schemas.microsoft.com/office/drawing/2014/main" id="{8B4F7620-82CB-EFDB-5808-B4B33B101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564" y="2924706"/>
            <a:ext cx="2077681" cy="3112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92C5B0C-724E-04F2-C669-C6BF6C0AD11B}"/>
              </a:ext>
            </a:extLst>
          </p:cNvPr>
          <p:cNvSpPr txBox="1"/>
          <p:nvPr/>
        </p:nvSpPr>
        <p:spPr>
          <a:xfrm>
            <a:off x="7154043" y="3068658"/>
            <a:ext cx="4668414" cy="3970318"/>
          </a:xfrm>
          <a:prstGeom prst="rect">
            <a:avLst/>
          </a:prstGeom>
          <a:noFill/>
        </p:spPr>
        <p:txBody>
          <a:bodyPr wrap="square" rtlCol="0">
            <a:spAutoFit/>
          </a:bodyPr>
          <a:lstStyle/>
          <a:p>
            <a:r>
              <a:rPr lang="en-US" dirty="0"/>
              <a:t>New Way</a:t>
            </a:r>
          </a:p>
          <a:p>
            <a:endParaRPr lang="en-US" dirty="0"/>
          </a:p>
          <a:p>
            <a:pPr marL="342900" indent="-342900">
              <a:buAutoNum type="arabicPeriod"/>
            </a:pPr>
            <a:r>
              <a:rPr lang="en-US" dirty="0"/>
              <a:t>Low ICS- formoterol PRN</a:t>
            </a:r>
          </a:p>
          <a:p>
            <a:pPr marL="342900" indent="-342900">
              <a:buFontTx/>
              <a:buAutoNum type="arabicPeriod"/>
            </a:pPr>
            <a:r>
              <a:rPr lang="en-US" dirty="0"/>
              <a:t>Low ICS- formoterol PRN</a:t>
            </a:r>
          </a:p>
          <a:p>
            <a:pPr marL="342900" indent="-342900">
              <a:buAutoNum type="arabicPeriod"/>
            </a:pPr>
            <a:endParaRPr lang="en-US" dirty="0"/>
          </a:p>
          <a:p>
            <a:pPr marL="342900" indent="-342900">
              <a:buFontTx/>
              <a:buAutoNum type="arabicPeriod"/>
            </a:pPr>
            <a:r>
              <a:rPr lang="en-US" dirty="0"/>
              <a:t>Low ICS- formoterol PRN + low ICS –formoterol daily </a:t>
            </a:r>
          </a:p>
          <a:p>
            <a:pPr marL="342900" indent="-342900">
              <a:buAutoNum type="arabicPeriod"/>
            </a:pPr>
            <a:r>
              <a:rPr lang="en-US" dirty="0"/>
              <a:t>ICS- formoterol PRN, med ICS - formoterol daily </a:t>
            </a:r>
          </a:p>
          <a:p>
            <a:pPr marL="342900" indent="-342900">
              <a:buAutoNum type="arabicPeriod"/>
            </a:pPr>
            <a:r>
              <a:rPr lang="en-US" dirty="0"/>
              <a:t>ICS- formoterol PRN, + LAMA, higher ICS-LABA, + LRTA, or add on anti-</a:t>
            </a:r>
            <a:r>
              <a:rPr lang="en-US" dirty="0" err="1"/>
              <a:t>IgE</a:t>
            </a:r>
            <a:r>
              <a:rPr lang="en-US" dirty="0"/>
              <a:t>, anti IL4R, anti –IL5/5R, anti-TSLP</a:t>
            </a:r>
          </a:p>
          <a:p>
            <a:pPr marL="342900" indent="-342900">
              <a:buAutoNum type="arabicPeriod"/>
            </a:pPr>
            <a:endParaRPr lang="en-US" dirty="0"/>
          </a:p>
          <a:p>
            <a:pPr marL="342900" indent="-342900">
              <a:buAutoNum type="arabicPeriod"/>
            </a:pPr>
            <a:endParaRPr lang="en-US" dirty="0"/>
          </a:p>
        </p:txBody>
      </p:sp>
      <p:sp>
        <p:nvSpPr>
          <p:cNvPr id="8" name="TextBox 7">
            <a:extLst>
              <a:ext uri="{FF2B5EF4-FFF2-40B4-BE49-F238E27FC236}">
                <a16:creationId xmlns:a16="http://schemas.microsoft.com/office/drawing/2014/main" id="{F0D52F40-03BB-AA9C-803C-D2BE6A9A664C}"/>
              </a:ext>
            </a:extLst>
          </p:cNvPr>
          <p:cNvSpPr txBox="1"/>
          <p:nvPr/>
        </p:nvSpPr>
        <p:spPr>
          <a:xfrm>
            <a:off x="2073119" y="3227507"/>
            <a:ext cx="2285141" cy="646331"/>
          </a:xfrm>
          <a:prstGeom prst="rect">
            <a:avLst/>
          </a:prstGeom>
          <a:solidFill>
            <a:srgbClr val="CCECFF"/>
          </a:solidFill>
        </p:spPr>
        <p:txBody>
          <a:bodyPr wrap="square" rtlCol="0">
            <a:spAutoFit/>
          </a:bodyPr>
          <a:lstStyle/>
          <a:p>
            <a:r>
              <a:rPr lang="en-US" dirty="0"/>
              <a:t>+ Consider </a:t>
            </a:r>
            <a:r>
              <a:rPr lang="en-US" dirty="0" err="1"/>
              <a:t>subcut</a:t>
            </a:r>
            <a:r>
              <a:rPr lang="en-US" dirty="0"/>
              <a:t> immunotherapy</a:t>
            </a:r>
          </a:p>
        </p:txBody>
      </p:sp>
      <p:sp>
        <p:nvSpPr>
          <p:cNvPr id="10" name="TextBox 9">
            <a:extLst>
              <a:ext uri="{FF2B5EF4-FFF2-40B4-BE49-F238E27FC236}">
                <a16:creationId xmlns:a16="http://schemas.microsoft.com/office/drawing/2014/main" id="{2BFACED0-7028-386D-22C9-4257BBF32BD3}"/>
              </a:ext>
            </a:extLst>
          </p:cNvPr>
          <p:cNvSpPr txBox="1"/>
          <p:nvPr/>
        </p:nvSpPr>
        <p:spPr>
          <a:xfrm>
            <a:off x="3389455" y="5808132"/>
            <a:ext cx="968805" cy="830997"/>
          </a:xfrm>
          <a:prstGeom prst="rect">
            <a:avLst/>
          </a:prstGeom>
          <a:solidFill>
            <a:srgbClr val="CCECFF"/>
          </a:solidFill>
        </p:spPr>
        <p:txBody>
          <a:bodyPr wrap="square" rtlCol="0">
            <a:spAutoFit/>
          </a:bodyPr>
          <a:lstStyle/>
          <a:p>
            <a:r>
              <a:rPr lang="en-US" sz="1600" dirty="0"/>
              <a:t>+/- oral steroid for URI</a:t>
            </a:r>
          </a:p>
        </p:txBody>
      </p:sp>
      <p:sp>
        <p:nvSpPr>
          <p:cNvPr id="6" name="Arrow: Circular 5">
            <a:extLst>
              <a:ext uri="{FF2B5EF4-FFF2-40B4-BE49-F238E27FC236}">
                <a16:creationId xmlns:a16="http://schemas.microsoft.com/office/drawing/2014/main" id="{BE5173F2-53FC-0385-1925-A7228C2F5F65}"/>
              </a:ext>
            </a:extLst>
          </p:cNvPr>
          <p:cNvSpPr/>
          <p:nvPr/>
        </p:nvSpPr>
        <p:spPr>
          <a:xfrm rot="5400000">
            <a:off x="3215474" y="4238155"/>
            <a:ext cx="1912775" cy="1240898"/>
          </a:xfrm>
          <a:prstGeom prst="circular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C9B39182-5CA1-7A3C-E8DA-A186652215C8}"/>
              </a:ext>
            </a:extLst>
          </p:cNvPr>
          <p:cNvSpPr txBox="1"/>
          <p:nvPr/>
        </p:nvSpPr>
        <p:spPr>
          <a:xfrm>
            <a:off x="6490291" y="5985854"/>
            <a:ext cx="968805" cy="830997"/>
          </a:xfrm>
          <a:prstGeom prst="rect">
            <a:avLst/>
          </a:prstGeom>
          <a:solidFill>
            <a:srgbClr val="CCECFF"/>
          </a:solidFill>
        </p:spPr>
        <p:txBody>
          <a:bodyPr wrap="square" rtlCol="0">
            <a:spAutoFit/>
          </a:bodyPr>
          <a:lstStyle/>
          <a:p>
            <a:r>
              <a:rPr lang="en-US" sz="1600" dirty="0"/>
              <a:t>+/- oral steroid for URI</a:t>
            </a:r>
          </a:p>
        </p:txBody>
      </p:sp>
      <p:pic>
        <p:nvPicPr>
          <p:cNvPr id="5122" name="Picture 2" descr="14-year-old Chinese swimmer takes gold at Asian Games - CNN.com">
            <a:extLst>
              <a:ext uri="{FF2B5EF4-FFF2-40B4-BE49-F238E27FC236}">
                <a16:creationId xmlns:a16="http://schemas.microsoft.com/office/drawing/2014/main" id="{DCD6054F-2A39-D800-B588-AFAEB4D25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2462" y="893937"/>
            <a:ext cx="2756809" cy="155070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859997-3CEA-B681-604D-07463FC68F91}"/>
              </a:ext>
            </a:extLst>
          </p:cNvPr>
          <p:cNvSpPr txBox="1"/>
          <p:nvPr/>
        </p:nvSpPr>
        <p:spPr>
          <a:xfrm>
            <a:off x="7077232" y="1517953"/>
            <a:ext cx="1217682" cy="369332"/>
          </a:xfrm>
          <a:prstGeom prst="rect">
            <a:avLst/>
          </a:prstGeom>
          <a:solidFill>
            <a:srgbClr val="FFFF00"/>
          </a:solidFill>
          <a:ln>
            <a:solidFill>
              <a:schemeClr val="accent1"/>
            </a:solidFill>
          </a:ln>
        </p:spPr>
        <p:txBody>
          <a:bodyPr wrap="square" rtlCol="0">
            <a:spAutoFit/>
          </a:bodyPr>
          <a:lstStyle/>
          <a:p>
            <a:r>
              <a:rPr lang="en-US" dirty="0"/>
              <a:t>≥12 years</a:t>
            </a:r>
          </a:p>
        </p:txBody>
      </p:sp>
      <p:pic>
        <p:nvPicPr>
          <p:cNvPr id="5124" name="Picture 4" descr="New Library eResources - John B. Cade Library Remote Services - LibGuides  at Southern University">
            <a:extLst>
              <a:ext uri="{FF2B5EF4-FFF2-40B4-BE49-F238E27FC236}">
                <a16:creationId xmlns:a16="http://schemas.microsoft.com/office/drawing/2014/main" id="{DE951355-EA45-03E3-FA84-EB5EB2C7D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0337" y="2704210"/>
            <a:ext cx="1277600" cy="7834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4917764-49DB-10CE-FCAB-F18766A4A3DF}"/>
              </a:ext>
            </a:extLst>
          </p:cNvPr>
          <p:cNvSpPr/>
          <p:nvPr/>
        </p:nvSpPr>
        <p:spPr>
          <a:xfrm>
            <a:off x="285750" y="95250"/>
            <a:ext cx="11639550" cy="3143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D18FC09-F29E-E90E-D17D-EC629A019ED7}"/>
              </a:ext>
            </a:extLst>
          </p:cNvPr>
          <p:cNvSpPr txBox="1"/>
          <p:nvPr/>
        </p:nvSpPr>
        <p:spPr>
          <a:xfrm>
            <a:off x="5200074" y="64243"/>
            <a:ext cx="6114472" cy="369332"/>
          </a:xfrm>
          <a:prstGeom prst="rect">
            <a:avLst/>
          </a:prstGeom>
          <a:noFill/>
        </p:spPr>
        <p:txBody>
          <a:bodyPr wrap="square" rtlCol="0">
            <a:spAutoFit/>
          </a:bodyPr>
          <a:lstStyle/>
          <a:p>
            <a:r>
              <a:rPr lang="en-US" dirty="0"/>
              <a:t>Key slide</a:t>
            </a:r>
          </a:p>
        </p:txBody>
      </p:sp>
    </p:spTree>
    <p:extLst>
      <p:ext uri="{BB962C8B-B14F-4D97-AF65-F5344CB8AC3E}">
        <p14:creationId xmlns:p14="http://schemas.microsoft.com/office/powerpoint/2010/main" val="2537896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59D54-637E-C380-6B0C-D8A14A5E97D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2AA6C3B-BC89-7081-2B1B-A84C0D1E83E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9D3AA87-FDBF-6372-73CA-9BA43156F8E7}"/>
              </a:ext>
            </a:extLst>
          </p:cNvPr>
          <p:cNvPicPr>
            <a:picLocks noChangeAspect="1"/>
          </p:cNvPicPr>
          <p:nvPr/>
        </p:nvPicPr>
        <p:blipFill>
          <a:blip r:embed="rId2"/>
          <a:stretch>
            <a:fillRect/>
          </a:stretch>
        </p:blipFill>
        <p:spPr>
          <a:xfrm>
            <a:off x="51544" y="475838"/>
            <a:ext cx="12088912" cy="5906324"/>
          </a:xfrm>
          <a:prstGeom prst="rect">
            <a:avLst/>
          </a:prstGeom>
        </p:spPr>
      </p:pic>
      <p:sp>
        <p:nvSpPr>
          <p:cNvPr id="6" name="Sun 5">
            <a:extLst>
              <a:ext uri="{FF2B5EF4-FFF2-40B4-BE49-F238E27FC236}">
                <a16:creationId xmlns:a16="http://schemas.microsoft.com/office/drawing/2014/main" id="{12FA1245-77F0-B2F8-A7DB-75749201FDFD}"/>
              </a:ext>
            </a:extLst>
          </p:cNvPr>
          <p:cNvSpPr/>
          <p:nvPr/>
        </p:nvSpPr>
        <p:spPr>
          <a:xfrm>
            <a:off x="3484080" y="1415874"/>
            <a:ext cx="5399433" cy="4571896"/>
          </a:xfrm>
          <a:prstGeom prst="sun">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5FF223B-FD48-9A1A-E9DF-2C72975C505A}"/>
              </a:ext>
            </a:extLst>
          </p:cNvPr>
          <p:cNvSpPr txBox="1"/>
          <p:nvPr/>
        </p:nvSpPr>
        <p:spPr>
          <a:xfrm>
            <a:off x="4992758" y="3240157"/>
            <a:ext cx="2382078" cy="923330"/>
          </a:xfrm>
          <a:prstGeom prst="rect">
            <a:avLst/>
          </a:prstGeom>
          <a:noFill/>
        </p:spPr>
        <p:txBody>
          <a:bodyPr wrap="square" rtlCol="0">
            <a:spAutoFit/>
          </a:bodyPr>
          <a:lstStyle/>
          <a:p>
            <a:pPr algn="ctr"/>
            <a:r>
              <a:rPr lang="en-US" dirty="0"/>
              <a:t>Dosing information can be found in tables on </a:t>
            </a:r>
            <a:r>
              <a:rPr lang="en-US" dirty="0" err="1"/>
              <a:t>uptodate</a:t>
            </a:r>
            <a:r>
              <a:rPr lang="en-US" dirty="0"/>
              <a:t> </a:t>
            </a:r>
          </a:p>
        </p:txBody>
      </p:sp>
    </p:spTree>
    <p:extLst>
      <p:ext uri="{BB962C8B-B14F-4D97-AF65-F5344CB8AC3E}">
        <p14:creationId xmlns:p14="http://schemas.microsoft.com/office/powerpoint/2010/main" val="2367079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A0E74-D8C9-5C98-7B0A-99638EE70C44}"/>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6950655C-2724-169D-FF7E-36D032B79C50}"/>
              </a:ext>
            </a:extLst>
          </p:cNvPr>
          <p:cNvSpPr>
            <a:spLocks noGrp="1"/>
          </p:cNvSpPr>
          <p:nvPr>
            <p:ph idx="1"/>
          </p:nvPr>
        </p:nvSpPr>
        <p:spPr>
          <a:xfrm>
            <a:off x="411685" y="2275235"/>
            <a:ext cx="11368630" cy="4226602"/>
          </a:xfrm>
        </p:spPr>
        <p:txBody>
          <a:bodyPr>
            <a:normAutofit fontScale="92500" lnSpcReduction="10000"/>
          </a:bodyPr>
          <a:lstStyle/>
          <a:p>
            <a:r>
              <a:rPr lang="en-US" dirty="0">
                <a:solidFill>
                  <a:srgbClr val="232323"/>
                </a:solidFill>
                <a:latin typeface="Google Sans"/>
                <a:ea typeface="MS PGothic" panose="020B0600070205080204" pitchFamily="34" charset="-128"/>
              </a:rPr>
              <a:t>The four essential components of asthma management</a:t>
            </a:r>
            <a:endParaRPr lang="en-US" dirty="0">
              <a:latin typeface="Google Sans"/>
              <a:ea typeface="MS PGothic" panose="020B0600070205080204" pitchFamily="34" charset="-128"/>
            </a:endParaRPr>
          </a:p>
          <a:p>
            <a:pPr lvl="1"/>
            <a:r>
              <a:rPr lang="en-US" sz="1800" dirty="0">
                <a:solidFill>
                  <a:srgbClr val="232323"/>
                </a:solidFill>
                <a:latin typeface="Google Sans"/>
              </a:rPr>
              <a:t>P</a:t>
            </a:r>
            <a:r>
              <a:rPr lang="en-US" sz="1800" b="0" i="0" dirty="0">
                <a:solidFill>
                  <a:srgbClr val="232323"/>
                </a:solidFill>
                <a:effectLst/>
                <a:latin typeface="Google Sans"/>
              </a:rPr>
              <a:t>atient education</a:t>
            </a:r>
          </a:p>
          <a:p>
            <a:pPr lvl="2"/>
            <a:r>
              <a:rPr lang="en-US" sz="1600" dirty="0">
                <a:solidFill>
                  <a:srgbClr val="232323"/>
                </a:solidFill>
                <a:latin typeface="Google Sans"/>
              </a:rPr>
              <a:t>Better teaching leads to better adherence </a:t>
            </a:r>
            <a:endParaRPr lang="en-US" sz="1600" b="0" i="0" dirty="0">
              <a:solidFill>
                <a:srgbClr val="232323"/>
              </a:solidFill>
              <a:effectLst/>
              <a:latin typeface="Google Sans"/>
            </a:endParaRPr>
          </a:p>
          <a:p>
            <a:pPr lvl="1"/>
            <a:r>
              <a:rPr lang="en-US" sz="1800" dirty="0">
                <a:solidFill>
                  <a:srgbClr val="232323"/>
                </a:solidFill>
                <a:latin typeface="Google Sans"/>
              </a:rPr>
              <a:t>Pharmacologic therapy</a:t>
            </a:r>
          </a:p>
          <a:p>
            <a:pPr lvl="2"/>
            <a:r>
              <a:rPr lang="en-US" sz="1600" dirty="0">
                <a:solidFill>
                  <a:srgbClr val="232323"/>
                </a:solidFill>
                <a:latin typeface="Google Sans"/>
              </a:rPr>
              <a:t>“SABA only” replaced by ICS-formoterol for AIR</a:t>
            </a:r>
          </a:p>
          <a:p>
            <a:pPr lvl="2"/>
            <a:r>
              <a:rPr lang="en-US" sz="1600" dirty="0">
                <a:solidFill>
                  <a:srgbClr val="232323"/>
                </a:solidFill>
                <a:latin typeface="Google Sans"/>
              </a:rPr>
              <a:t>ICS-formoterol used for </a:t>
            </a:r>
            <a:r>
              <a:rPr lang="en-US" sz="1600" u="sng" dirty="0">
                <a:solidFill>
                  <a:srgbClr val="232323"/>
                </a:solidFill>
                <a:latin typeface="Google Sans"/>
              </a:rPr>
              <a:t>rescue</a:t>
            </a:r>
            <a:r>
              <a:rPr lang="en-US" sz="1600" dirty="0">
                <a:solidFill>
                  <a:srgbClr val="232323"/>
                </a:solidFill>
                <a:latin typeface="Google Sans"/>
              </a:rPr>
              <a:t> and can also be </a:t>
            </a:r>
            <a:r>
              <a:rPr lang="en-US" sz="1600" u="sng" dirty="0">
                <a:solidFill>
                  <a:srgbClr val="232323"/>
                </a:solidFill>
                <a:latin typeface="Google Sans"/>
              </a:rPr>
              <a:t>maintenance</a:t>
            </a:r>
            <a:r>
              <a:rPr lang="en-US" sz="1600" dirty="0">
                <a:solidFill>
                  <a:srgbClr val="232323"/>
                </a:solidFill>
                <a:latin typeface="Google Sans"/>
              </a:rPr>
              <a:t> </a:t>
            </a:r>
          </a:p>
          <a:p>
            <a:pPr lvl="2"/>
            <a:r>
              <a:rPr lang="en-US" sz="1600" dirty="0">
                <a:solidFill>
                  <a:srgbClr val="232323"/>
                </a:solidFill>
                <a:latin typeface="Google Sans"/>
              </a:rPr>
              <a:t>Add-ons – LAMAs, LTRA, immunotherapy, biologics  </a:t>
            </a:r>
          </a:p>
          <a:p>
            <a:pPr lvl="1"/>
            <a:r>
              <a:rPr lang="en-US" sz="1800" dirty="0">
                <a:solidFill>
                  <a:srgbClr val="232323"/>
                </a:solidFill>
                <a:latin typeface="Google Sans"/>
              </a:rPr>
              <a:t>Minimizing exposure to asthma triggers</a:t>
            </a:r>
          </a:p>
          <a:p>
            <a:pPr lvl="2"/>
            <a:r>
              <a:rPr lang="en-US" sz="1600" dirty="0">
                <a:solidFill>
                  <a:srgbClr val="232323"/>
                </a:solidFill>
                <a:latin typeface="Google Sans"/>
              </a:rPr>
              <a:t>There are practical ways to reduce allergens that are better than OTC meds, immunotherapy might help</a:t>
            </a:r>
          </a:p>
          <a:p>
            <a:pPr lvl="1"/>
            <a:r>
              <a:rPr lang="en-US" sz="1800" dirty="0">
                <a:solidFill>
                  <a:srgbClr val="232323"/>
                </a:solidFill>
                <a:latin typeface="Google Sans"/>
              </a:rPr>
              <a:t>Monitoring for changes in symptoms or lung function</a:t>
            </a:r>
          </a:p>
          <a:p>
            <a:pPr lvl="2"/>
            <a:r>
              <a:rPr lang="en-US" sz="1600" dirty="0">
                <a:solidFill>
                  <a:srgbClr val="232323"/>
                </a:solidFill>
                <a:latin typeface="Google Sans"/>
              </a:rPr>
              <a:t>Communication is key – asthma action plans</a:t>
            </a:r>
          </a:p>
          <a:p>
            <a:pPr lvl="2"/>
            <a:r>
              <a:rPr lang="en-US" sz="1600" dirty="0">
                <a:solidFill>
                  <a:srgbClr val="232323"/>
                </a:solidFill>
                <a:latin typeface="Google Sans"/>
              </a:rPr>
              <a:t>PFT’s should be done regularly to assess control, in its absence use symptoms </a:t>
            </a:r>
          </a:p>
          <a:p>
            <a:pPr marL="914400" lvl="2" indent="0">
              <a:buNone/>
            </a:pPr>
            <a:endParaRPr lang="en-US" sz="1600" dirty="0">
              <a:solidFill>
                <a:srgbClr val="232323"/>
              </a:solidFill>
              <a:latin typeface="Google Sans"/>
            </a:endParaRPr>
          </a:p>
          <a:p>
            <a:endParaRPr lang="en-US" dirty="0">
              <a:latin typeface="Google Sans"/>
            </a:endParaRPr>
          </a:p>
          <a:p>
            <a:endParaRPr lang="en-US" b="0" i="0" dirty="0">
              <a:solidFill>
                <a:srgbClr val="232323"/>
              </a:solidFill>
              <a:effectLst/>
              <a:latin typeface="Google Sans"/>
            </a:endParaRPr>
          </a:p>
        </p:txBody>
      </p:sp>
      <p:pic>
        <p:nvPicPr>
          <p:cNvPr id="7" name="Picture 6">
            <a:extLst>
              <a:ext uri="{FF2B5EF4-FFF2-40B4-BE49-F238E27FC236}">
                <a16:creationId xmlns:a16="http://schemas.microsoft.com/office/drawing/2014/main" id="{5D3E3243-1E36-61EE-0D7B-B23AEC346514}"/>
              </a:ext>
            </a:extLst>
          </p:cNvPr>
          <p:cNvPicPr>
            <a:picLocks noChangeAspect="1"/>
          </p:cNvPicPr>
          <p:nvPr/>
        </p:nvPicPr>
        <p:blipFill>
          <a:blip r:embed="rId2"/>
          <a:stretch>
            <a:fillRect/>
          </a:stretch>
        </p:blipFill>
        <p:spPr>
          <a:xfrm>
            <a:off x="6494104" y="3699152"/>
            <a:ext cx="1981797" cy="862160"/>
          </a:xfrm>
          <a:prstGeom prst="rect">
            <a:avLst/>
          </a:prstGeom>
        </p:spPr>
      </p:pic>
      <p:pic>
        <p:nvPicPr>
          <p:cNvPr id="1034" name="Picture 10" descr="Rescue and retrieval procedures">
            <a:extLst>
              <a:ext uri="{FF2B5EF4-FFF2-40B4-BE49-F238E27FC236}">
                <a16:creationId xmlns:a16="http://schemas.microsoft.com/office/drawing/2014/main" id="{6CADB90E-6B90-8B49-3EA8-AAB3E32A8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9527" y="221294"/>
            <a:ext cx="1910235" cy="1271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mprehensive Preventive Maintenance to Maintain, Keep and Preserve  equipment - IDCON Reliability and Maintenance Consulting and Training">
            <a:extLst>
              <a:ext uri="{FF2B5EF4-FFF2-40B4-BE49-F238E27FC236}">
                <a16:creationId xmlns:a16="http://schemas.microsoft.com/office/drawing/2014/main" id="{37CE5408-83A0-E80D-9D7C-D3044B615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2184" y="997676"/>
            <a:ext cx="1519816" cy="13659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ow to Bathe a Dog - How to Wash a Dog at Home, According to a Vet">
            <a:extLst>
              <a:ext uri="{FF2B5EF4-FFF2-40B4-BE49-F238E27FC236}">
                <a16:creationId xmlns:a16="http://schemas.microsoft.com/office/drawing/2014/main" id="{C03EA53D-AC27-85D6-0039-C842F1BF1B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7627" y="1596503"/>
            <a:ext cx="1610436" cy="10716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5343E77-DACC-7F92-82A5-D4A385C8C872}"/>
              </a:ext>
            </a:extLst>
          </p:cNvPr>
          <p:cNvPicPr>
            <a:picLocks noChangeAspect="1"/>
          </p:cNvPicPr>
          <p:nvPr/>
        </p:nvPicPr>
        <p:blipFill>
          <a:blip r:embed="rId6"/>
          <a:stretch>
            <a:fillRect/>
          </a:stretch>
        </p:blipFill>
        <p:spPr>
          <a:xfrm>
            <a:off x="9396859" y="1785568"/>
            <a:ext cx="1222676" cy="1156037"/>
          </a:xfrm>
          <a:prstGeom prst="rect">
            <a:avLst/>
          </a:prstGeom>
        </p:spPr>
      </p:pic>
      <p:pic>
        <p:nvPicPr>
          <p:cNvPr id="10" name="Picture 9">
            <a:extLst>
              <a:ext uri="{FF2B5EF4-FFF2-40B4-BE49-F238E27FC236}">
                <a16:creationId xmlns:a16="http://schemas.microsoft.com/office/drawing/2014/main" id="{4A7E357A-CB1F-70AE-ED26-561F50C59380}"/>
              </a:ext>
            </a:extLst>
          </p:cNvPr>
          <p:cNvPicPr>
            <a:picLocks noChangeAspect="1"/>
          </p:cNvPicPr>
          <p:nvPr/>
        </p:nvPicPr>
        <p:blipFill>
          <a:blip r:embed="rId7"/>
          <a:stretch>
            <a:fillRect/>
          </a:stretch>
        </p:blipFill>
        <p:spPr>
          <a:xfrm>
            <a:off x="9916367" y="5043605"/>
            <a:ext cx="2080799" cy="1681453"/>
          </a:xfrm>
          <a:prstGeom prst="rect">
            <a:avLst/>
          </a:prstGeom>
          <a:ln>
            <a:solidFill>
              <a:schemeClr val="accent1"/>
            </a:solidFill>
          </a:ln>
        </p:spPr>
      </p:pic>
      <p:pic>
        <p:nvPicPr>
          <p:cNvPr id="12" name="Picture 11">
            <a:extLst>
              <a:ext uri="{FF2B5EF4-FFF2-40B4-BE49-F238E27FC236}">
                <a16:creationId xmlns:a16="http://schemas.microsoft.com/office/drawing/2014/main" id="{77CFDDBA-61CA-D317-6EE2-5C1D6A874B9D}"/>
              </a:ext>
            </a:extLst>
          </p:cNvPr>
          <p:cNvPicPr>
            <a:picLocks noChangeAspect="1"/>
          </p:cNvPicPr>
          <p:nvPr/>
        </p:nvPicPr>
        <p:blipFill>
          <a:blip r:embed="rId8"/>
          <a:stretch>
            <a:fillRect/>
          </a:stretch>
        </p:blipFill>
        <p:spPr>
          <a:xfrm>
            <a:off x="8671984" y="2833534"/>
            <a:ext cx="3108331" cy="2165721"/>
          </a:xfrm>
          <a:prstGeom prst="rect">
            <a:avLst/>
          </a:prstGeom>
        </p:spPr>
      </p:pic>
      <p:pic>
        <p:nvPicPr>
          <p:cNvPr id="14" name="Picture 13">
            <a:extLst>
              <a:ext uri="{FF2B5EF4-FFF2-40B4-BE49-F238E27FC236}">
                <a16:creationId xmlns:a16="http://schemas.microsoft.com/office/drawing/2014/main" id="{77C9ACC2-B714-8E65-94AC-A463C39BEC43}"/>
              </a:ext>
            </a:extLst>
          </p:cNvPr>
          <p:cNvPicPr>
            <a:picLocks noChangeAspect="1"/>
          </p:cNvPicPr>
          <p:nvPr/>
        </p:nvPicPr>
        <p:blipFill>
          <a:blip r:embed="rId9"/>
          <a:stretch>
            <a:fillRect/>
          </a:stretch>
        </p:blipFill>
        <p:spPr>
          <a:xfrm>
            <a:off x="7933253" y="5360178"/>
            <a:ext cx="1848108" cy="1276528"/>
          </a:xfrm>
          <a:prstGeom prst="rect">
            <a:avLst/>
          </a:prstGeom>
        </p:spPr>
      </p:pic>
    </p:spTree>
    <p:extLst>
      <p:ext uri="{BB962C8B-B14F-4D97-AF65-F5344CB8AC3E}">
        <p14:creationId xmlns:p14="http://schemas.microsoft.com/office/powerpoint/2010/main" val="187084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wheel(1)">
                                      <p:cBhvr>
                                        <p:cTn id="7" dur="2000"/>
                                        <p:tgtEl>
                                          <p:spTgt spid="1034"/>
                                        </p:tgtEl>
                                      </p:cBhvr>
                                    </p:animEffect>
                                  </p:childTnLst>
                                </p:cTn>
                              </p:par>
                              <p:par>
                                <p:cTn id="8" presetID="21" presetClass="entr" presetSubtype="1" fill="hold" nodeType="withEffect">
                                  <p:stCondLst>
                                    <p:cond delay="0"/>
                                  </p:stCondLst>
                                  <p:childTnLst>
                                    <p:set>
                                      <p:cBhvr>
                                        <p:cTn id="9" dur="1" fill="hold">
                                          <p:stCondLst>
                                            <p:cond delay="0"/>
                                          </p:stCondLst>
                                        </p:cTn>
                                        <p:tgtEl>
                                          <p:spTgt spid="1036"/>
                                        </p:tgtEl>
                                        <p:attrNameLst>
                                          <p:attrName>style.visibility</p:attrName>
                                        </p:attrNameLst>
                                      </p:cBhvr>
                                      <p:to>
                                        <p:strVal val="visible"/>
                                      </p:to>
                                    </p:set>
                                    <p:animEffect transition="in" filter="wheel(1)">
                                      <p:cBhvr>
                                        <p:cTn id="10" dur="2000"/>
                                        <p:tgtEl>
                                          <p:spTgt spid="1036"/>
                                        </p:tgtEl>
                                      </p:cBhvr>
                                    </p:animEffect>
                                  </p:childTnLst>
                                </p:cTn>
                              </p:par>
                              <p:par>
                                <p:cTn id="11" presetID="21" presetClass="entr" presetSubtype="1" fill="hold" nodeType="withEffect">
                                  <p:stCondLst>
                                    <p:cond delay="0"/>
                                  </p:stCondLst>
                                  <p:childTnLst>
                                    <p:set>
                                      <p:cBhvr>
                                        <p:cTn id="12" dur="1" fill="hold">
                                          <p:stCondLst>
                                            <p:cond delay="0"/>
                                          </p:stCondLst>
                                        </p:cTn>
                                        <p:tgtEl>
                                          <p:spTgt spid="1038"/>
                                        </p:tgtEl>
                                        <p:attrNameLst>
                                          <p:attrName>style.visibility</p:attrName>
                                        </p:attrNameLst>
                                      </p:cBhvr>
                                      <p:to>
                                        <p:strVal val="visible"/>
                                      </p:to>
                                    </p:set>
                                    <p:animEffect transition="in" filter="wheel(1)">
                                      <p:cBhvr>
                                        <p:cTn id="13" dur="2000"/>
                                        <p:tgtEl>
                                          <p:spTgt spid="1038"/>
                                        </p:tgtEl>
                                      </p:cBhvr>
                                    </p:animEffect>
                                  </p:childTnLst>
                                </p:cTn>
                              </p:par>
                              <p:par>
                                <p:cTn id="14" presetID="21"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par>
                                <p:cTn id="17" presetID="21"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par>
                                <p:cTn id="20" presetID="21"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par>
                                <p:cTn id="23" presetID="21" presetClass="entr" presetSubtype="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1)">
                                      <p:cBhvr>
                                        <p:cTn id="25" dur="2000"/>
                                        <p:tgtEl>
                                          <p:spTgt spid="14"/>
                                        </p:tgtEl>
                                      </p:cBhvr>
                                    </p:animEffect>
                                  </p:childTnLst>
                                </p:cTn>
                              </p:par>
                              <p:par>
                                <p:cTn id="26" presetID="21" presetClass="entr" presetSubtype="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A0E74-D8C9-5C98-7B0A-99638EE70C44}"/>
              </a:ext>
            </a:extLst>
          </p:cNvPr>
          <p:cNvSpPr>
            <a:spLocks noGrp="1"/>
          </p:cNvSpPr>
          <p:nvPr>
            <p:ph type="title"/>
          </p:nvPr>
        </p:nvSpPr>
        <p:spPr/>
        <p:txBody>
          <a:bodyPr/>
          <a:lstStyle/>
          <a:p>
            <a:r>
              <a:rPr lang="en-US" dirty="0"/>
              <a:t>Asthma Management </a:t>
            </a:r>
          </a:p>
        </p:txBody>
      </p:sp>
      <p:sp>
        <p:nvSpPr>
          <p:cNvPr id="3" name="Content Placeholder 2">
            <a:extLst>
              <a:ext uri="{FF2B5EF4-FFF2-40B4-BE49-F238E27FC236}">
                <a16:creationId xmlns:a16="http://schemas.microsoft.com/office/drawing/2014/main" id="{6950655C-2724-169D-FF7E-36D032B79C50}"/>
              </a:ext>
            </a:extLst>
          </p:cNvPr>
          <p:cNvSpPr>
            <a:spLocks noGrp="1"/>
          </p:cNvSpPr>
          <p:nvPr>
            <p:ph idx="1"/>
          </p:nvPr>
        </p:nvSpPr>
        <p:spPr>
          <a:xfrm>
            <a:off x="3680870" y="2939627"/>
            <a:ext cx="8825659" cy="3416300"/>
          </a:xfrm>
        </p:spPr>
        <p:txBody>
          <a:bodyPr>
            <a:normAutofit/>
          </a:bodyPr>
          <a:lstStyle/>
          <a:p>
            <a:r>
              <a:rPr lang="en-US" sz="2400" dirty="0">
                <a:solidFill>
                  <a:srgbClr val="232323"/>
                </a:solidFill>
                <a:latin typeface="Noto Sans" panose="020B0502040504020204" pitchFamily="34" charset="0"/>
              </a:rPr>
              <a:t>P</a:t>
            </a:r>
            <a:r>
              <a:rPr lang="en-US" sz="2400" b="0" i="0" dirty="0">
                <a:solidFill>
                  <a:srgbClr val="232323"/>
                </a:solidFill>
                <a:effectLst/>
                <a:latin typeface="Noto Sans" panose="020B0502040504020204" pitchFamily="34" charset="0"/>
              </a:rPr>
              <a:t>atient education</a:t>
            </a:r>
          </a:p>
          <a:p>
            <a:r>
              <a:rPr lang="en-US" sz="2400" dirty="0">
                <a:solidFill>
                  <a:srgbClr val="232323"/>
                </a:solidFill>
                <a:latin typeface="Noto Sans" panose="020B0502040504020204" pitchFamily="34" charset="0"/>
              </a:rPr>
              <a:t>Pharmacologic therapy</a:t>
            </a:r>
            <a:endParaRPr lang="en-US" sz="2400" dirty="0"/>
          </a:p>
          <a:p>
            <a:endParaRPr lang="en-US" sz="2400" b="0" i="0" dirty="0">
              <a:solidFill>
                <a:srgbClr val="232323"/>
              </a:solidFill>
              <a:effectLst/>
              <a:latin typeface="Noto Sans" panose="020B0502040504020204" pitchFamily="34" charset="0"/>
            </a:endParaRPr>
          </a:p>
        </p:txBody>
      </p:sp>
      <p:sp>
        <p:nvSpPr>
          <p:cNvPr id="4" name="TextBox 3">
            <a:extLst>
              <a:ext uri="{FF2B5EF4-FFF2-40B4-BE49-F238E27FC236}">
                <a16:creationId xmlns:a16="http://schemas.microsoft.com/office/drawing/2014/main" id="{C69764FD-AC52-7D5A-DAC4-A444042D6D79}"/>
              </a:ext>
            </a:extLst>
          </p:cNvPr>
          <p:cNvSpPr txBox="1"/>
          <p:nvPr/>
        </p:nvSpPr>
        <p:spPr>
          <a:xfrm>
            <a:off x="1650978" y="2231351"/>
            <a:ext cx="11224513" cy="584775"/>
          </a:xfrm>
          <a:prstGeom prst="rect">
            <a:avLst/>
          </a:prstGeom>
          <a:noFill/>
        </p:spPr>
        <p:txBody>
          <a:bodyPr wrap="square" rtlCol="0">
            <a:spAutoFit/>
          </a:bodyPr>
          <a:lstStyle/>
          <a:p>
            <a:r>
              <a:rPr lang="en-US" sz="3200" b="0" i="0" dirty="0">
                <a:solidFill>
                  <a:srgbClr val="232323"/>
                </a:solidFill>
                <a:effectLst/>
                <a:latin typeface="MS PGothic" panose="020B0600070205080204" pitchFamily="34" charset="-128"/>
                <a:ea typeface="MS PGothic" panose="020B0600070205080204" pitchFamily="34" charset="-128"/>
              </a:rPr>
              <a:t>The four essential components of asthma management</a:t>
            </a:r>
            <a:endParaRPr lang="en-US" sz="3200" dirty="0">
              <a:latin typeface="MS PGothic" panose="020B0600070205080204" pitchFamily="34" charset="-128"/>
              <a:ea typeface="MS PGothic" panose="020B0600070205080204" pitchFamily="34" charset="-128"/>
            </a:endParaRPr>
          </a:p>
        </p:txBody>
      </p:sp>
      <p:pic>
        <p:nvPicPr>
          <p:cNvPr id="1028" name="Picture 4" descr="How Nurses Improve Patient Education">
            <a:extLst>
              <a:ext uri="{FF2B5EF4-FFF2-40B4-BE49-F238E27FC236}">
                <a16:creationId xmlns:a16="http://schemas.microsoft.com/office/drawing/2014/main" id="{4EFC5D84-32AA-5480-E1F1-824A70B14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037" y="4129304"/>
            <a:ext cx="3531607" cy="235012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2" descr="International Conference On Pharmacology And Toxicology - ImmunifyMe">
            <a:extLst>
              <a:ext uri="{FF2B5EF4-FFF2-40B4-BE49-F238E27FC236}">
                <a16:creationId xmlns:a16="http://schemas.microsoft.com/office/drawing/2014/main" id="{EAE22BB8-E512-CFA9-DEA5-A0D4B364D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153" y="3429000"/>
            <a:ext cx="2756428" cy="275642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8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A0E74-D8C9-5C98-7B0A-99638EE70C44}"/>
              </a:ext>
            </a:extLst>
          </p:cNvPr>
          <p:cNvSpPr>
            <a:spLocks noGrp="1"/>
          </p:cNvSpPr>
          <p:nvPr>
            <p:ph type="title"/>
          </p:nvPr>
        </p:nvSpPr>
        <p:spPr/>
        <p:txBody>
          <a:bodyPr/>
          <a:lstStyle/>
          <a:p>
            <a:r>
              <a:rPr lang="en-US" dirty="0"/>
              <a:t>Management </a:t>
            </a:r>
          </a:p>
        </p:txBody>
      </p:sp>
      <p:sp>
        <p:nvSpPr>
          <p:cNvPr id="3" name="Content Placeholder 2">
            <a:extLst>
              <a:ext uri="{FF2B5EF4-FFF2-40B4-BE49-F238E27FC236}">
                <a16:creationId xmlns:a16="http://schemas.microsoft.com/office/drawing/2014/main" id="{6950655C-2724-169D-FF7E-36D032B79C50}"/>
              </a:ext>
            </a:extLst>
          </p:cNvPr>
          <p:cNvSpPr>
            <a:spLocks noGrp="1"/>
          </p:cNvSpPr>
          <p:nvPr>
            <p:ph idx="1"/>
          </p:nvPr>
        </p:nvSpPr>
        <p:spPr>
          <a:xfrm>
            <a:off x="3680870" y="2939627"/>
            <a:ext cx="8825659" cy="3416300"/>
          </a:xfrm>
        </p:spPr>
        <p:txBody>
          <a:bodyPr>
            <a:normAutofit/>
          </a:bodyPr>
          <a:lstStyle/>
          <a:p>
            <a:r>
              <a:rPr lang="en-US" sz="2400" dirty="0">
                <a:solidFill>
                  <a:srgbClr val="232323"/>
                </a:solidFill>
                <a:latin typeface="Noto Sans" panose="020B0502040504020204" pitchFamily="34" charset="0"/>
              </a:rPr>
              <a:t>M</a:t>
            </a:r>
            <a:r>
              <a:rPr lang="en-US" sz="2400" b="0" i="0" dirty="0">
                <a:solidFill>
                  <a:srgbClr val="232323"/>
                </a:solidFill>
                <a:effectLst/>
                <a:latin typeface="Noto Sans" panose="020B0502040504020204" pitchFamily="34" charset="0"/>
              </a:rPr>
              <a:t>inimizing exposure to asthma triggers</a:t>
            </a:r>
          </a:p>
          <a:p>
            <a:r>
              <a:rPr lang="en-US" sz="2400" dirty="0">
                <a:solidFill>
                  <a:srgbClr val="232323"/>
                </a:solidFill>
                <a:latin typeface="Noto Sans" panose="020B0502040504020204" pitchFamily="34" charset="0"/>
              </a:rPr>
              <a:t>Monitoring for changes in symptoms or lung function</a:t>
            </a:r>
          </a:p>
          <a:p>
            <a:endParaRPr lang="en-US" sz="2400" b="0" i="0" dirty="0">
              <a:solidFill>
                <a:srgbClr val="232323"/>
              </a:solidFill>
              <a:effectLst/>
              <a:latin typeface="Noto Sans" panose="020B0502040504020204" pitchFamily="34" charset="0"/>
            </a:endParaRPr>
          </a:p>
        </p:txBody>
      </p:sp>
      <p:sp>
        <p:nvSpPr>
          <p:cNvPr id="4" name="TextBox 3">
            <a:extLst>
              <a:ext uri="{FF2B5EF4-FFF2-40B4-BE49-F238E27FC236}">
                <a16:creationId xmlns:a16="http://schemas.microsoft.com/office/drawing/2014/main" id="{C69764FD-AC52-7D5A-DAC4-A444042D6D79}"/>
              </a:ext>
            </a:extLst>
          </p:cNvPr>
          <p:cNvSpPr txBox="1"/>
          <p:nvPr/>
        </p:nvSpPr>
        <p:spPr>
          <a:xfrm>
            <a:off x="1698338" y="2212264"/>
            <a:ext cx="11535575" cy="584775"/>
          </a:xfrm>
          <a:prstGeom prst="rect">
            <a:avLst/>
          </a:prstGeom>
          <a:noFill/>
        </p:spPr>
        <p:txBody>
          <a:bodyPr wrap="square" rtlCol="0">
            <a:spAutoFit/>
          </a:bodyPr>
          <a:lstStyle/>
          <a:p>
            <a:r>
              <a:rPr lang="en-US" sz="3200" b="0" i="0" dirty="0">
                <a:solidFill>
                  <a:srgbClr val="232323"/>
                </a:solidFill>
                <a:effectLst/>
                <a:latin typeface="MS PGothic" panose="020B0600070205080204" pitchFamily="34" charset="-128"/>
                <a:ea typeface="MS PGothic" panose="020B0600070205080204" pitchFamily="34" charset="-128"/>
              </a:rPr>
              <a:t>The four essential components of asthma management</a:t>
            </a:r>
            <a:endParaRPr lang="en-US" sz="3200" dirty="0">
              <a:latin typeface="MS PGothic" panose="020B0600070205080204" pitchFamily="34" charset="-128"/>
              <a:ea typeface="MS PGothic" panose="020B0600070205080204" pitchFamily="34" charset="-128"/>
            </a:endParaRPr>
          </a:p>
        </p:txBody>
      </p:sp>
      <p:pic>
        <p:nvPicPr>
          <p:cNvPr id="6" name="Picture 6" descr="Asthma trigger - Wikipedia">
            <a:extLst>
              <a:ext uri="{FF2B5EF4-FFF2-40B4-BE49-F238E27FC236}">
                <a16:creationId xmlns:a16="http://schemas.microsoft.com/office/drawing/2014/main" id="{6464FA47-4E89-B894-2FB9-A61BE0B7B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7650" y="4024296"/>
            <a:ext cx="3016019" cy="266818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 name="Picture 8" descr="Pulmonary Function Testing - Clinical Respiratory Diseases &amp; Critical Care  Medicine, Seattle - Med 610 - University of Washington School of Medicine">
            <a:extLst>
              <a:ext uri="{FF2B5EF4-FFF2-40B4-BE49-F238E27FC236}">
                <a16:creationId xmlns:a16="http://schemas.microsoft.com/office/drawing/2014/main" id="{B76EFBFE-A49B-E923-A13F-BE85B43F6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88" y="2797039"/>
            <a:ext cx="3048000" cy="3810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34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22544-D4AC-5281-6BAE-8D524BB1D711}"/>
              </a:ext>
            </a:extLst>
          </p:cNvPr>
          <p:cNvSpPr>
            <a:spLocks noGrp="1"/>
          </p:cNvSpPr>
          <p:nvPr>
            <p:ph type="title"/>
          </p:nvPr>
        </p:nvSpPr>
        <p:spPr/>
        <p:txBody>
          <a:bodyPr/>
          <a:lstStyle/>
          <a:p>
            <a:r>
              <a:rPr lang="en-US" dirty="0"/>
              <a:t>Educate as you assess</a:t>
            </a:r>
          </a:p>
        </p:txBody>
      </p:sp>
      <p:sp>
        <p:nvSpPr>
          <p:cNvPr id="4" name="Content Placeholder 3">
            <a:extLst>
              <a:ext uri="{FF2B5EF4-FFF2-40B4-BE49-F238E27FC236}">
                <a16:creationId xmlns:a16="http://schemas.microsoft.com/office/drawing/2014/main" id="{46A793BF-662F-ED5C-FA1C-9848A3018AA9}"/>
              </a:ext>
            </a:extLst>
          </p:cNvPr>
          <p:cNvSpPr>
            <a:spLocks noGrp="1"/>
          </p:cNvSpPr>
          <p:nvPr>
            <p:ph idx="1"/>
          </p:nvPr>
        </p:nvSpPr>
        <p:spPr>
          <a:xfrm>
            <a:off x="194834" y="2452688"/>
            <a:ext cx="8825659" cy="3416300"/>
          </a:xfrm>
        </p:spPr>
        <p:txBody>
          <a:bodyPr>
            <a:normAutofit/>
          </a:bodyPr>
          <a:lstStyle/>
          <a:p>
            <a:r>
              <a:rPr lang="en-US" sz="2600"/>
              <a:t>Teach them what asthma is </a:t>
            </a:r>
          </a:p>
          <a:p>
            <a:r>
              <a:rPr lang="en-US" sz="2600"/>
              <a:t>Teach them its two parts</a:t>
            </a:r>
          </a:p>
          <a:p>
            <a:r>
              <a:rPr lang="en-US" sz="2600"/>
              <a:t>Chronic illness</a:t>
            </a:r>
          </a:p>
          <a:p>
            <a:endParaRPr lang="en-US" sz="2600"/>
          </a:p>
          <a:p>
            <a:r>
              <a:rPr lang="en-US" sz="2600"/>
              <a:t>Spacer use  </a:t>
            </a:r>
            <a:endParaRPr lang="en-US" sz="2600" dirty="0"/>
          </a:p>
        </p:txBody>
      </p:sp>
      <p:pic>
        <p:nvPicPr>
          <p:cNvPr id="23558" name="Picture 6" descr="Pediatric Surgical Associates | Patient Education">
            <a:extLst>
              <a:ext uri="{FF2B5EF4-FFF2-40B4-BE49-F238E27FC236}">
                <a16:creationId xmlns:a16="http://schemas.microsoft.com/office/drawing/2014/main" id="{FAF8FCCB-9A39-0F21-186A-B73BDD5E1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8146" y="709613"/>
            <a:ext cx="2628900" cy="17430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9C1CAA-C63D-F335-FFDC-2F889B1CECF4}"/>
              </a:ext>
            </a:extLst>
          </p:cNvPr>
          <p:cNvSpPr txBox="1"/>
          <p:nvPr/>
        </p:nvSpPr>
        <p:spPr>
          <a:xfrm>
            <a:off x="6202156" y="5238001"/>
            <a:ext cx="3520440" cy="646331"/>
          </a:xfrm>
          <a:prstGeom prst="rect">
            <a:avLst/>
          </a:prstGeom>
          <a:noFill/>
        </p:spPr>
        <p:txBody>
          <a:bodyPr wrap="square" rtlCol="0">
            <a:spAutoFit/>
          </a:bodyPr>
          <a:lstStyle/>
          <a:p>
            <a:r>
              <a:rPr lang="en-US" dirty="0"/>
              <a:t>.</a:t>
            </a:r>
            <a:r>
              <a:rPr lang="en-US" dirty="0" err="1"/>
              <a:t>spacerhowsbm</a:t>
            </a:r>
            <a:endParaRPr lang="en-US" dirty="0"/>
          </a:p>
          <a:p>
            <a:endParaRPr lang="en-US" dirty="0"/>
          </a:p>
        </p:txBody>
      </p:sp>
      <p:pic>
        <p:nvPicPr>
          <p:cNvPr id="9" name="Picture 8">
            <a:extLst>
              <a:ext uri="{FF2B5EF4-FFF2-40B4-BE49-F238E27FC236}">
                <a16:creationId xmlns:a16="http://schemas.microsoft.com/office/drawing/2014/main" id="{2F51AA1A-1560-A6D2-68BB-A35396D31C68}"/>
              </a:ext>
            </a:extLst>
          </p:cNvPr>
          <p:cNvPicPr>
            <a:picLocks noChangeAspect="1"/>
          </p:cNvPicPr>
          <p:nvPr/>
        </p:nvPicPr>
        <p:blipFill>
          <a:blip r:embed="rId3"/>
          <a:stretch>
            <a:fillRect/>
          </a:stretch>
        </p:blipFill>
        <p:spPr>
          <a:xfrm>
            <a:off x="5905383" y="2058844"/>
            <a:ext cx="3115110" cy="2962688"/>
          </a:xfrm>
          <a:prstGeom prst="rect">
            <a:avLst/>
          </a:prstGeom>
          <a:ln>
            <a:solidFill>
              <a:schemeClr val="accent1"/>
            </a:solidFill>
          </a:ln>
        </p:spPr>
      </p:pic>
      <p:pic>
        <p:nvPicPr>
          <p:cNvPr id="11" name="Picture 10">
            <a:extLst>
              <a:ext uri="{FF2B5EF4-FFF2-40B4-BE49-F238E27FC236}">
                <a16:creationId xmlns:a16="http://schemas.microsoft.com/office/drawing/2014/main" id="{22C8646F-424B-447C-F2F1-9CF7F39DB58C}"/>
              </a:ext>
            </a:extLst>
          </p:cNvPr>
          <p:cNvPicPr>
            <a:picLocks noChangeAspect="1"/>
          </p:cNvPicPr>
          <p:nvPr/>
        </p:nvPicPr>
        <p:blipFill>
          <a:blip r:embed="rId4"/>
          <a:stretch>
            <a:fillRect/>
          </a:stretch>
        </p:blipFill>
        <p:spPr>
          <a:xfrm>
            <a:off x="9291611" y="3793869"/>
            <a:ext cx="2705555" cy="2186307"/>
          </a:xfrm>
          <a:prstGeom prst="rect">
            <a:avLst/>
          </a:prstGeom>
          <a:ln>
            <a:solidFill>
              <a:schemeClr val="accent1"/>
            </a:solidFill>
          </a:ln>
        </p:spPr>
      </p:pic>
      <p:sp>
        <p:nvSpPr>
          <p:cNvPr id="13" name="TextBox 12">
            <a:extLst>
              <a:ext uri="{FF2B5EF4-FFF2-40B4-BE49-F238E27FC236}">
                <a16:creationId xmlns:a16="http://schemas.microsoft.com/office/drawing/2014/main" id="{A0096AD5-89E5-00D7-4B73-44ED29AC4F37}"/>
              </a:ext>
            </a:extLst>
          </p:cNvPr>
          <p:cNvSpPr txBox="1"/>
          <p:nvPr/>
        </p:nvSpPr>
        <p:spPr>
          <a:xfrm>
            <a:off x="9623834" y="6122937"/>
            <a:ext cx="2568166" cy="369332"/>
          </a:xfrm>
          <a:prstGeom prst="rect">
            <a:avLst/>
          </a:prstGeom>
          <a:noFill/>
        </p:spPr>
        <p:txBody>
          <a:bodyPr wrap="square">
            <a:spAutoFit/>
          </a:bodyPr>
          <a:lstStyle/>
          <a:p>
            <a:r>
              <a:rPr lang="en-US" dirty="0"/>
              <a:t>.</a:t>
            </a:r>
            <a:r>
              <a:rPr lang="en-US" dirty="0" err="1"/>
              <a:t>spacerwhysbm</a:t>
            </a:r>
            <a:endParaRPr lang="en-US" dirty="0"/>
          </a:p>
        </p:txBody>
      </p:sp>
    </p:spTree>
    <p:extLst>
      <p:ext uri="{BB962C8B-B14F-4D97-AF65-F5344CB8AC3E}">
        <p14:creationId xmlns:p14="http://schemas.microsoft.com/office/powerpoint/2010/main" val="43008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07645-6DD5-9755-6177-FE4E31ADAD72}"/>
              </a:ext>
            </a:extLst>
          </p:cNvPr>
          <p:cNvSpPr>
            <a:spLocks noGrp="1"/>
          </p:cNvSpPr>
          <p:nvPr>
            <p:ph type="title"/>
          </p:nvPr>
        </p:nvSpPr>
        <p:spPr/>
        <p:txBody>
          <a:bodyPr/>
          <a:lstStyle/>
          <a:p>
            <a:r>
              <a:rPr lang="en-US" dirty="0"/>
              <a:t>How to communicate with families </a:t>
            </a:r>
          </a:p>
        </p:txBody>
      </p:sp>
      <p:sp>
        <p:nvSpPr>
          <p:cNvPr id="3" name="Content Placeholder 2">
            <a:extLst>
              <a:ext uri="{FF2B5EF4-FFF2-40B4-BE49-F238E27FC236}">
                <a16:creationId xmlns:a16="http://schemas.microsoft.com/office/drawing/2014/main" id="{25F895CA-4CCD-B18E-627D-265855A3B750}"/>
              </a:ext>
            </a:extLst>
          </p:cNvPr>
          <p:cNvSpPr>
            <a:spLocks noGrp="1"/>
          </p:cNvSpPr>
          <p:nvPr>
            <p:ph idx="1"/>
          </p:nvPr>
        </p:nvSpPr>
        <p:spPr>
          <a:xfrm>
            <a:off x="1154954" y="2603500"/>
            <a:ext cx="7672175" cy="3416300"/>
          </a:xfrm>
        </p:spPr>
        <p:txBody>
          <a:bodyPr/>
          <a:lstStyle/>
          <a:p>
            <a:r>
              <a:rPr lang="en-US" dirty="0"/>
              <a:t>Good communication is essential for good outcomes. </a:t>
            </a:r>
          </a:p>
          <a:p>
            <a:r>
              <a:rPr lang="en-US" dirty="0"/>
              <a:t>Be friendly, courteous, empathetic, and encouraging</a:t>
            </a:r>
          </a:p>
          <a:p>
            <a:r>
              <a:rPr lang="en-US" dirty="0"/>
              <a:t>Speak slowly and use simple words</a:t>
            </a:r>
          </a:p>
          <a:p>
            <a:r>
              <a:rPr lang="en-US" dirty="0"/>
              <a:t>Simplify concepts – “airways like to close,” “airways get thick”</a:t>
            </a:r>
          </a:p>
          <a:p>
            <a:r>
              <a:rPr lang="en-US" dirty="0"/>
              <a:t>To confirm understanding, have the patient or caregiver repeat it back </a:t>
            </a:r>
          </a:p>
          <a:p>
            <a:r>
              <a:rPr lang="en-US" dirty="0"/>
              <a:t>Pay attention to non-verbal communication from listener especially if it indicates doubt or confusion. </a:t>
            </a:r>
          </a:p>
          <a:p>
            <a:r>
              <a:rPr lang="en-US" dirty="0"/>
              <a:t>Make patients comfortable asking questions </a:t>
            </a:r>
          </a:p>
        </p:txBody>
      </p:sp>
      <p:pic>
        <p:nvPicPr>
          <p:cNvPr id="5122" name="Picture 2" descr="How to Communicate Effectively (In Any Situation) - Thomas Griffin">
            <a:extLst>
              <a:ext uri="{FF2B5EF4-FFF2-40B4-BE49-F238E27FC236}">
                <a16:creationId xmlns:a16="http://schemas.microsoft.com/office/drawing/2014/main" id="{CDEA1933-0D6F-5BC8-E0B6-35B110685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2365" y="2887315"/>
            <a:ext cx="2714625" cy="2331911"/>
          </a:xfrm>
          <a:prstGeom prst="rect">
            <a:avLst/>
          </a:prstGeom>
          <a:noFill/>
          <a:ln w="1587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43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E7F1-5264-1DFE-D122-E8211E5E9186}"/>
              </a:ext>
            </a:extLst>
          </p:cNvPr>
          <p:cNvSpPr>
            <a:spLocks noGrp="1"/>
          </p:cNvSpPr>
          <p:nvPr>
            <p:ph type="title"/>
          </p:nvPr>
        </p:nvSpPr>
        <p:spPr/>
        <p:txBody>
          <a:bodyPr/>
          <a:lstStyle/>
          <a:p>
            <a:r>
              <a:rPr lang="en-US" dirty="0"/>
              <a:t>NAEPP guidelines</a:t>
            </a:r>
          </a:p>
        </p:txBody>
      </p:sp>
      <p:pic>
        <p:nvPicPr>
          <p:cNvPr id="7" name="Picture 6">
            <a:extLst>
              <a:ext uri="{FF2B5EF4-FFF2-40B4-BE49-F238E27FC236}">
                <a16:creationId xmlns:a16="http://schemas.microsoft.com/office/drawing/2014/main" id="{F309B387-F9F8-4504-8BD3-A0D0534D44E2}"/>
              </a:ext>
            </a:extLst>
          </p:cNvPr>
          <p:cNvPicPr>
            <a:picLocks noChangeAspect="1"/>
          </p:cNvPicPr>
          <p:nvPr/>
        </p:nvPicPr>
        <p:blipFill>
          <a:blip r:embed="rId3"/>
          <a:stretch>
            <a:fillRect/>
          </a:stretch>
        </p:blipFill>
        <p:spPr>
          <a:xfrm>
            <a:off x="178852" y="1984936"/>
            <a:ext cx="4457334" cy="4394731"/>
          </a:xfrm>
          <a:prstGeom prst="rect">
            <a:avLst/>
          </a:prstGeom>
        </p:spPr>
      </p:pic>
      <p:pic>
        <p:nvPicPr>
          <p:cNvPr id="9" name="Picture 8">
            <a:extLst>
              <a:ext uri="{FF2B5EF4-FFF2-40B4-BE49-F238E27FC236}">
                <a16:creationId xmlns:a16="http://schemas.microsoft.com/office/drawing/2014/main" id="{C8389445-DB31-DA33-C659-3CCC2E4C89FA}"/>
              </a:ext>
            </a:extLst>
          </p:cNvPr>
          <p:cNvPicPr>
            <a:picLocks noChangeAspect="1"/>
          </p:cNvPicPr>
          <p:nvPr/>
        </p:nvPicPr>
        <p:blipFill>
          <a:blip r:embed="rId4"/>
          <a:stretch>
            <a:fillRect/>
          </a:stretch>
        </p:blipFill>
        <p:spPr>
          <a:xfrm>
            <a:off x="7727832" y="2022951"/>
            <a:ext cx="3829524" cy="4183513"/>
          </a:xfrm>
          <a:prstGeom prst="rect">
            <a:avLst/>
          </a:prstGeom>
        </p:spPr>
      </p:pic>
      <p:pic>
        <p:nvPicPr>
          <p:cNvPr id="11" name="Picture 10">
            <a:extLst>
              <a:ext uri="{FF2B5EF4-FFF2-40B4-BE49-F238E27FC236}">
                <a16:creationId xmlns:a16="http://schemas.microsoft.com/office/drawing/2014/main" id="{67E4379B-F0C9-305C-6478-C9E06B040196}"/>
              </a:ext>
            </a:extLst>
          </p:cNvPr>
          <p:cNvPicPr>
            <a:picLocks noChangeAspect="1"/>
          </p:cNvPicPr>
          <p:nvPr/>
        </p:nvPicPr>
        <p:blipFill>
          <a:blip r:embed="rId5"/>
          <a:stretch>
            <a:fillRect/>
          </a:stretch>
        </p:blipFill>
        <p:spPr>
          <a:xfrm>
            <a:off x="7068179" y="888939"/>
            <a:ext cx="3048425" cy="876422"/>
          </a:xfrm>
          <a:prstGeom prst="rect">
            <a:avLst/>
          </a:prstGeom>
        </p:spPr>
      </p:pic>
      <p:sp>
        <p:nvSpPr>
          <p:cNvPr id="13" name="TextBox 12">
            <a:extLst>
              <a:ext uri="{FF2B5EF4-FFF2-40B4-BE49-F238E27FC236}">
                <a16:creationId xmlns:a16="http://schemas.microsoft.com/office/drawing/2014/main" id="{3E078356-773B-3429-639A-DF6BA69DF349}"/>
              </a:ext>
            </a:extLst>
          </p:cNvPr>
          <p:cNvSpPr txBox="1"/>
          <p:nvPr/>
        </p:nvSpPr>
        <p:spPr>
          <a:xfrm>
            <a:off x="4464169" y="2468012"/>
            <a:ext cx="3132499" cy="3693319"/>
          </a:xfrm>
          <a:prstGeom prst="rect">
            <a:avLst/>
          </a:prstGeom>
          <a:noFill/>
        </p:spPr>
        <p:txBody>
          <a:bodyPr wrap="square">
            <a:spAutoFit/>
          </a:bodyPr>
          <a:lstStyle/>
          <a:p>
            <a:r>
              <a:rPr lang="en-US" dirty="0">
                <a:latin typeface="Google Sans"/>
              </a:rPr>
              <a:t>Asthma control focuses on two domains: </a:t>
            </a:r>
          </a:p>
          <a:p>
            <a:r>
              <a:rPr lang="en-US" dirty="0">
                <a:latin typeface="Google Sans"/>
              </a:rPr>
              <a:t>(1) reducing impairment—the frequency and intensity of symptoms and functional limitations currently or recently experienced by a patient; and</a:t>
            </a:r>
          </a:p>
          <a:p>
            <a:r>
              <a:rPr lang="en-US" dirty="0">
                <a:latin typeface="Google Sans"/>
              </a:rPr>
              <a:t>(2) reducing risk—the likelihood of future asthma attacks, progressive decline in lung function (or, for children, reduced lung growth), or medication side effects.</a:t>
            </a:r>
          </a:p>
        </p:txBody>
      </p:sp>
    </p:spTree>
    <p:extLst>
      <p:ext uri="{BB962C8B-B14F-4D97-AF65-F5344CB8AC3E}">
        <p14:creationId xmlns:p14="http://schemas.microsoft.com/office/powerpoint/2010/main" val="313886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73786-B8B9-3CC6-D6EB-6EBAC51F7853}"/>
              </a:ext>
            </a:extLst>
          </p:cNvPr>
          <p:cNvSpPr>
            <a:spLocks noGrp="1"/>
          </p:cNvSpPr>
          <p:nvPr>
            <p:ph type="title"/>
          </p:nvPr>
        </p:nvSpPr>
        <p:spPr>
          <a:xfrm>
            <a:off x="1154954" y="692837"/>
            <a:ext cx="8761413" cy="706964"/>
          </a:xfrm>
        </p:spPr>
        <p:txBody>
          <a:bodyPr/>
          <a:lstStyle/>
          <a:p>
            <a:r>
              <a:rPr lang="en-US" dirty="0"/>
              <a:t>Classifying asthma severity (2023)</a:t>
            </a:r>
          </a:p>
        </p:txBody>
      </p:sp>
      <p:pic>
        <p:nvPicPr>
          <p:cNvPr id="5" name="Picture 4">
            <a:extLst>
              <a:ext uri="{FF2B5EF4-FFF2-40B4-BE49-F238E27FC236}">
                <a16:creationId xmlns:a16="http://schemas.microsoft.com/office/drawing/2014/main" id="{E7E741AB-480D-4C81-8C77-737805BA6C82}"/>
              </a:ext>
            </a:extLst>
          </p:cNvPr>
          <p:cNvPicPr>
            <a:picLocks noChangeAspect="1"/>
          </p:cNvPicPr>
          <p:nvPr/>
        </p:nvPicPr>
        <p:blipFill>
          <a:blip r:embed="rId3"/>
          <a:stretch>
            <a:fillRect/>
          </a:stretch>
        </p:blipFill>
        <p:spPr>
          <a:xfrm>
            <a:off x="1618624" y="1399801"/>
            <a:ext cx="8973802" cy="5353797"/>
          </a:xfrm>
          <a:prstGeom prst="rect">
            <a:avLst/>
          </a:prstGeom>
          <a:ln>
            <a:solidFill>
              <a:schemeClr val="accent1"/>
            </a:solidFill>
          </a:ln>
        </p:spPr>
      </p:pic>
      <p:sp>
        <p:nvSpPr>
          <p:cNvPr id="6" name="Rectangle 5">
            <a:extLst>
              <a:ext uri="{FF2B5EF4-FFF2-40B4-BE49-F238E27FC236}">
                <a16:creationId xmlns:a16="http://schemas.microsoft.com/office/drawing/2014/main" id="{B90F05E1-CE40-BD97-A3EF-D195BAABE403}"/>
              </a:ext>
            </a:extLst>
          </p:cNvPr>
          <p:cNvSpPr/>
          <p:nvPr/>
        </p:nvSpPr>
        <p:spPr>
          <a:xfrm>
            <a:off x="285750" y="95250"/>
            <a:ext cx="11639550" cy="3143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A1E3E98-E4FA-1398-8B93-FDE2B898024B}"/>
              </a:ext>
            </a:extLst>
          </p:cNvPr>
          <p:cNvSpPr txBox="1"/>
          <p:nvPr/>
        </p:nvSpPr>
        <p:spPr>
          <a:xfrm>
            <a:off x="5200074" y="64243"/>
            <a:ext cx="6114472" cy="369332"/>
          </a:xfrm>
          <a:prstGeom prst="rect">
            <a:avLst/>
          </a:prstGeom>
          <a:noFill/>
        </p:spPr>
        <p:txBody>
          <a:bodyPr wrap="square" rtlCol="0">
            <a:spAutoFit/>
          </a:bodyPr>
          <a:lstStyle/>
          <a:p>
            <a:r>
              <a:rPr lang="en-US" dirty="0"/>
              <a:t>Key slide</a:t>
            </a:r>
          </a:p>
        </p:txBody>
      </p:sp>
    </p:spTree>
    <p:extLst>
      <p:ext uri="{BB962C8B-B14F-4D97-AF65-F5344CB8AC3E}">
        <p14:creationId xmlns:p14="http://schemas.microsoft.com/office/powerpoint/2010/main" val="3611469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54091-1C5A-0AD3-F581-035BD7B6019E}"/>
              </a:ext>
            </a:extLst>
          </p:cNvPr>
          <p:cNvSpPr>
            <a:spLocks noGrp="1"/>
          </p:cNvSpPr>
          <p:nvPr>
            <p:ph type="title"/>
          </p:nvPr>
        </p:nvSpPr>
        <p:spPr/>
        <p:txBody>
          <a:bodyPr/>
          <a:lstStyle/>
          <a:p>
            <a:r>
              <a:rPr lang="en-US" dirty="0"/>
              <a:t>Asthma management </a:t>
            </a:r>
          </a:p>
        </p:txBody>
      </p:sp>
      <p:sp>
        <p:nvSpPr>
          <p:cNvPr id="3" name="Content Placeholder 2">
            <a:extLst>
              <a:ext uri="{FF2B5EF4-FFF2-40B4-BE49-F238E27FC236}">
                <a16:creationId xmlns:a16="http://schemas.microsoft.com/office/drawing/2014/main" id="{BC564BB7-8F75-5B19-E73A-016CE00C8C6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8332975-B73B-E772-3005-A6A58D26A0F5}"/>
              </a:ext>
            </a:extLst>
          </p:cNvPr>
          <p:cNvPicPr>
            <a:picLocks noChangeAspect="1"/>
          </p:cNvPicPr>
          <p:nvPr/>
        </p:nvPicPr>
        <p:blipFill>
          <a:blip r:embed="rId2"/>
          <a:stretch>
            <a:fillRect/>
          </a:stretch>
        </p:blipFill>
        <p:spPr>
          <a:xfrm>
            <a:off x="546913" y="1875066"/>
            <a:ext cx="11098174" cy="4610743"/>
          </a:xfrm>
          <a:prstGeom prst="rect">
            <a:avLst/>
          </a:prstGeom>
        </p:spPr>
      </p:pic>
      <p:sp>
        <p:nvSpPr>
          <p:cNvPr id="5" name="Rectangle 4">
            <a:extLst>
              <a:ext uri="{FF2B5EF4-FFF2-40B4-BE49-F238E27FC236}">
                <a16:creationId xmlns:a16="http://schemas.microsoft.com/office/drawing/2014/main" id="{04F99B6D-4474-0D81-5E75-2D81D58244F8}"/>
              </a:ext>
            </a:extLst>
          </p:cNvPr>
          <p:cNvSpPr/>
          <p:nvPr/>
        </p:nvSpPr>
        <p:spPr>
          <a:xfrm>
            <a:off x="1228725" y="5143500"/>
            <a:ext cx="4610100"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449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73786-B8B9-3CC6-D6EB-6EBAC51F7853}"/>
              </a:ext>
            </a:extLst>
          </p:cNvPr>
          <p:cNvSpPr>
            <a:spLocks noGrp="1"/>
          </p:cNvSpPr>
          <p:nvPr>
            <p:ph type="title"/>
          </p:nvPr>
        </p:nvSpPr>
        <p:spPr>
          <a:xfrm>
            <a:off x="1154954" y="692837"/>
            <a:ext cx="8761413" cy="706964"/>
          </a:xfrm>
        </p:spPr>
        <p:txBody>
          <a:bodyPr/>
          <a:lstStyle/>
          <a:p>
            <a:r>
              <a:rPr lang="en-US" dirty="0"/>
              <a:t>It really has not changed much</a:t>
            </a:r>
          </a:p>
        </p:txBody>
      </p:sp>
      <p:pic>
        <p:nvPicPr>
          <p:cNvPr id="5" name="Picture 4">
            <a:extLst>
              <a:ext uri="{FF2B5EF4-FFF2-40B4-BE49-F238E27FC236}">
                <a16:creationId xmlns:a16="http://schemas.microsoft.com/office/drawing/2014/main" id="{E7E741AB-480D-4C81-8C77-737805BA6C82}"/>
              </a:ext>
            </a:extLst>
          </p:cNvPr>
          <p:cNvPicPr>
            <a:picLocks noChangeAspect="1"/>
          </p:cNvPicPr>
          <p:nvPr/>
        </p:nvPicPr>
        <p:blipFill>
          <a:blip r:embed="rId3"/>
          <a:stretch>
            <a:fillRect/>
          </a:stretch>
        </p:blipFill>
        <p:spPr>
          <a:xfrm>
            <a:off x="1618624" y="1399801"/>
            <a:ext cx="8973802" cy="5353797"/>
          </a:xfrm>
          <a:prstGeom prst="rect">
            <a:avLst/>
          </a:prstGeom>
          <a:ln>
            <a:solidFill>
              <a:schemeClr val="accent1"/>
            </a:solidFill>
          </a:ln>
        </p:spPr>
      </p:pic>
      <p:sp>
        <p:nvSpPr>
          <p:cNvPr id="6" name="Rectangle 5">
            <a:extLst>
              <a:ext uri="{FF2B5EF4-FFF2-40B4-BE49-F238E27FC236}">
                <a16:creationId xmlns:a16="http://schemas.microsoft.com/office/drawing/2014/main" id="{B90F05E1-CE40-BD97-A3EF-D195BAABE403}"/>
              </a:ext>
            </a:extLst>
          </p:cNvPr>
          <p:cNvSpPr/>
          <p:nvPr/>
        </p:nvSpPr>
        <p:spPr>
          <a:xfrm>
            <a:off x="285750" y="95250"/>
            <a:ext cx="11639550" cy="3143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A1E3E98-E4FA-1398-8B93-FDE2B898024B}"/>
              </a:ext>
            </a:extLst>
          </p:cNvPr>
          <p:cNvSpPr txBox="1"/>
          <p:nvPr/>
        </p:nvSpPr>
        <p:spPr>
          <a:xfrm>
            <a:off x="5200074" y="64243"/>
            <a:ext cx="6114472" cy="369332"/>
          </a:xfrm>
          <a:prstGeom prst="rect">
            <a:avLst/>
          </a:prstGeom>
          <a:noFill/>
        </p:spPr>
        <p:txBody>
          <a:bodyPr wrap="square" rtlCol="0">
            <a:spAutoFit/>
          </a:bodyPr>
          <a:lstStyle/>
          <a:p>
            <a:r>
              <a:rPr lang="en-US" dirty="0"/>
              <a:t>Key slide</a:t>
            </a:r>
          </a:p>
        </p:txBody>
      </p:sp>
      <p:pic>
        <p:nvPicPr>
          <p:cNvPr id="3" name="Picture 2" descr="Figure 4-2a, [CLASSIFYING ASTHMA SEVERITY AND INITIATING TREATMENT IN  CHILDREN 0–4 YEARS OF AGE]. - Expert Panel Report 3: Guidelines for the  Diagnosis and Management of Asthma - NCBI Bookshelf">
            <a:extLst>
              <a:ext uri="{FF2B5EF4-FFF2-40B4-BE49-F238E27FC236}">
                <a16:creationId xmlns:a16="http://schemas.microsoft.com/office/drawing/2014/main" id="{AA57E7EC-D71F-0119-7CA4-BD534D7B0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8227" y="1590097"/>
            <a:ext cx="6304384" cy="5461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D66D08-DA35-CBF7-980E-5ADCE57A593E}"/>
              </a:ext>
            </a:extLst>
          </p:cNvPr>
          <p:cNvSpPr txBox="1"/>
          <p:nvPr/>
        </p:nvSpPr>
        <p:spPr>
          <a:xfrm>
            <a:off x="3488969" y="1809093"/>
            <a:ext cx="1711105" cy="369332"/>
          </a:xfrm>
          <a:prstGeom prst="rect">
            <a:avLst/>
          </a:prstGeom>
          <a:solidFill>
            <a:schemeClr val="accent2"/>
          </a:solidFill>
        </p:spPr>
        <p:txBody>
          <a:bodyPr wrap="square" rtlCol="0">
            <a:spAutoFit/>
          </a:bodyPr>
          <a:lstStyle/>
          <a:p>
            <a:pPr algn="ctr"/>
            <a:r>
              <a:rPr lang="en-US" dirty="0"/>
              <a:t>Old way</a:t>
            </a:r>
          </a:p>
        </p:txBody>
      </p:sp>
    </p:spTree>
    <p:extLst>
      <p:ext uri="{BB962C8B-B14F-4D97-AF65-F5344CB8AC3E}">
        <p14:creationId xmlns:p14="http://schemas.microsoft.com/office/powerpoint/2010/main" val="3217741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E0C31-DD70-6A82-BCAC-C71CC2C0B36D}"/>
              </a:ext>
            </a:extLst>
          </p:cNvPr>
          <p:cNvSpPr>
            <a:spLocks noGrp="1"/>
          </p:cNvSpPr>
          <p:nvPr>
            <p:ph type="title"/>
          </p:nvPr>
        </p:nvSpPr>
        <p:spPr/>
        <p:txBody>
          <a:bodyPr/>
          <a:lstStyle/>
          <a:p>
            <a:r>
              <a:rPr lang="en-US" dirty="0"/>
              <a:t>How to ask </a:t>
            </a:r>
          </a:p>
        </p:txBody>
      </p:sp>
      <p:pic>
        <p:nvPicPr>
          <p:cNvPr id="5" name="Picture 4">
            <a:extLst>
              <a:ext uri="{FF2B5EF4-FFF2-40B4-BE49-F238E27FC236}">
                <a16:creationId xmlns:a16="http://schemas.microsoft.com/office/drawing/2014/main" id="{098A1F17-C82F-F968-1406-1DF5F23D3768}"/>
              </a:ext>
            </a:extLst>
          </p:cNvPr>
          <p:cNvPicPr>
            <a:picLocks noChangeAspect="1"/>
          </p:cNvPicPr>
          <p:nvPr/>
        </p:nvPicPr>
        <p:blipFill>
          <a:blip r:embed="rId2"/>
          <a:stretch>
            <a:fillRect/>
          </a:stretch>
        </p:blipFill>
        <p:spPr>
          <a:xfrm>
            <a:off x="566374" y="2581654"/>
            <a:ext cx="11059252" cy="3801341"/>
          </a:xfrm>
          <a:prstGeom prst="rect">
            <a:avLst/>
          </a:prstGeom>
        </p:spPr>
      </p:pic>
      <p:sp>
        <p:nvSpPr>
          <p:cNvPr id="6" name="Speech Bubble: Rectangle 5">
            <a:extLst>
              <a:ext uri="{FF2B5EF4-FFF2-40B4-BE49-F238E27FC236}">
                <a16:creationId xmlns:a16="http://schemas.microsoft.com/office/drawing/2014/main" id="{D3CE76E5-D61E-66A4-E2BD-A5973E89E09B}"/>
              </a:ext>
            </a:extLst>
          </p:cNvPr>
          <p:cNvSpPr/>
          <p:nvPr/>
        </p:nvSpPr>
        <p:spPr>
          <a:xfrm>
            <a:off x="9038000" y="4276347"/>
            <a:ext cx="2697931" cy="1972514"/>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Does he/she cough at night?</a:t>
            </a:r>
          </a:p>
          <a:p>
            <a:pPr algn="ctr"/>
            <a:endParaRPr lang="en-US" dirty="0"/>
          </a:p>
          <a:p>
            <a:pPr algn="ctr"/>
            <a:r>
              <a:rPr lang="en-US" dirty="0"/>
              <a:t>Every night?</a:t>
            </a:r>
          </a:p>
          <a:p>
            <a:pPr algn="ctr"/>
            <a:endParaRPr lang="en-US" dirty="0"/>
          </a:p>
          <a:p>
            <a:pPr algn="ctr"/>
            <a:r>
              <a:rPr lang="en-US" dirty="0"/>
              <a:t>How often?</a:t>
            </a:r>
          </a:p>
        </p:txBody>
      </p:sp>
      <p:pic>
        <p:nvPicPr>
          <p:cNvPr id="2050" name="Picture 2" descr="End of life care: Why hospice doctors ask before they tell - HopeHealth">
            <a:extLst>
              <a:ext uri="{FF2B5EF4-FFF2-40B4-BE49-F238E27FC236}">
                <a16:creationId xmlns:a16="http://schemas.microsoft.com/office/drawing/2014/main" id="{76301406-1A1E-8448-A4D9-43619F32A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708" y="484842"/>
            <a:ext cx="3150946" cy="209681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78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1D2F-84E8-D481-EAE4-F8DD932737C4}"/>
              </a:ext>
            </a:extLst>
          </p:cNvPr>
          <p:cNvSpPr>
            <a:spLocks noGrp="1"/>
          </p:cNvSpPr>
          <p:nvPr>
            <p:ph type="title"/>
          </p:nvPr>
        </p:nvSpPr>
        <p:spPr/>
        <p:txBody>
          <a:bodyPr/>
          <a:lstStyle/>
          <a:p>
            <a:r>
              <a:rPr lang="en-US" dirty="0"/>
              <a:t>So, once we know how severe the asthma is  . . .</a:t>
            </a:r>
          </a:p>
        </p:txBody>
      </p:sp>
      <p:pic>
        <p:nvPicPr>
          <p:cNvPr id="11266" name="Picture 2" descr="Diagnosis &amp; Treatment | EOS Asthma Toolkit">
            <a:extLst>
              <a:ext uri="{FF2B5EF4-FFF2-40B4-BE49-F238E27FC236}">
                <a16:creationId xmlns:a16="http://schemas.microsoft.com/office/drawing/2014/main" id="{CA9C245E-AA4B-16F7-25FF-03CE8ACAD5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1952966"/>
            <a:ext cx="5634619" cy="43525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6CF6900-F077-1FAB-CA92-F786E252B6CB}"/>
              </a:ext>
            </a:extLst>
          </p:cNvPr>
          <p:cNvPicPr>
            <a:picLocks noChangeAspect="1"/>
          </p:cNvPicPr>
          <p:nvPr/>
        </p:nvPicPr>
        <p:blipFill>
          <a:blip r:embed="rId3"/>
          <a:stretch>
            <a:fillRect/>
          </a:stretch>
        </p:blipFill>
        <p:spPr>
          <a:xfrm>
            <a:off x="380999" y="2374141"/>
            <a:ext cx="7573049" cy="3510191"/>
          </a:xfrm>
          <a:prstGeom prst="rect">
            <a:avLst/>
          </a:prstGeom>
        </p:spPr>
      </p:pic>
    </p:spTree>
    <p:extLst>
      <p:ext uri="{BB962C8B-B14F-4D97-AF65-F5344CB8AC3E}">
        <p14:creationId xmlns:p14="http://schemas.microsoft.com/office/powerpoint/2010/main" val="91811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89330-BB03-7496-5C5A-512320465479}"/>
              </a:ext>
            </a:extLst>
          </p:cNvPr>
          <p:cNvSpPr>
            <a:spLocks noGrp="1"/>
          </p:cNvSpPr>
          <p:nvPr>
            <p:ph type="title"/>
          </p:nvPr>
        </p:nvSpPr>
        <p:spPr/>
        <p:txBody>
          <a:bodyPr/>
          <a:lstStyle/>
          <a:p>
            <a:r>
              <a:rPr lang="en-US" dirty="0"/>
              <a:t>SMART Therapy </a:t>
            </a:r>
          </a:p>
        </p:txBody>
      </p:sp>
      <p:sp>
        <p:nvSpPr>
          <p:cNvPr id="3" name="Content Placeholder 2">
            <a:extLst>
              <a:ext uri="{FF2B5EF4-FFF2-40B4-BE49-F238E27FC236}">
                <a16:creationId xmlns:a16="http://schemas.microsoft.com/office/drawing/2014/main" id="{076A7098-3693-9F9B-C283-07025DF0DC56}"/>
              </a:ext>
            </a:extLst>
          </p:cNvPr>
          <p:cNvSpPr>
            <a:spLocks noGrp="1"/>
          </p:cNvSpPr>
          <p:nvPr>
            <p:ph idx="1"/>
          </p:nvPr>
        </p:nvSpPr>
        <p:spPr>
          <a:xfrm>
            <a:off x="365388" y="2300855"/>
            <a:ext cx="8106741" cy="3416300"/>
          </a:xfrm>
        </p:spPr>
        <p:txBody>
          <a:bodyPr>
            <a:noAutofit/>
          </a:bodyPr>
          <a:lstStyle/>
          <a:p>
            <a:r>
              <a:rPr lang="en-US" sz="3200" b="0" i="0" dirty="0">
                <a:solidFill>
                  <a:srgbClr val="0A0A0A"/>
                </a:solidFill>
                <a:effectLst/>
                <a:latin typeface="Open Sans" panose="020B0606030504020204" pitchFamily="34" charset="0"/>
              </a:rPr>
              <a:t>SMART therapy stands for Single Maintenance and Reliever Therapy. It is sometimes also called MART therapy, for Maintenance and Reliever Therapy, but SMART and MART are the same.</a:t>
            </a:r>
            <a:endParaRPr lang="en-US" sz="3200" dirty="0"/>
          </a:p>
        </p:txBody>
      </p:sp>
      <p:pic>
        <p:nvPicPr>
          <p:cNvPr id="36866" name="Picture 2" descr="Albert Einstein: Biography, Physicist, Nobel Prize Winner">
            <a:extLst>
              <a:ext uri="{FF2B5EF4-FFF2-40B4-BE49-F238E27FC236}">
                <a16:creationId xmlns:a16="http://schemas.microsoft.com/office/drawing/2014/main" id="{520372AB-C571-C2DF-6DA3-38F805838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6717" y="353445"/>
            <a:ext cx="2661861" cy="33841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C8989AE-B613-B810-1BBB-A48331993FBA}"/>
              </a:ext>
            </a:extLst>
          </p:cNvPr>
          <p:cNvSpPr txBox="1"/>
          <p:nvPr/>
        </p:nvSpPr>
        <p:spPr>
          <a:xfrm>
            <a:off x="135802" y="5127021"/>
            <a:ext cx="7697709" cy="1077218"/>
          </a:xfrm>
          <a:prstGeom prst="rect">
            <a:avLst/>
          </a:prstGeom>
          <a:noFill/>
        </p:spPr>
        <p:txBody>
          <a:bodyPr wrap="square">
            <a:spAutoFit/>
          </a:bodyPr>
          <a:lstStyle/>
          <a:p>
            <a:pPr algn="l" fontAlgn="base">
              <a:buFont typeface="Arial" panose="020B0604020202020204" pitchFamily="34" charset="0"/>
              <a:buChar char="•"/>
            </a:pPr>
            <a:r>
              <a:rPr lang="en-US" sz="3200" b="0" i="0" dirty="0">
                <a:solidFill>
                  <a:srgbClr val="0A0A0A"/>
                </a:solidFill>
                <a:effectLst/>
                <a:latin typeface="Open Sans" panose="020B0606030504020204" pitchFamily="34" charset="0"/>
              </a:rPr>
              <a:t>budesonide/formoterol (Symbicort®)</a:t>
            </a:r>
          </a:p>
          <a:p>
            <a:pPr algn="l" fontAlgn="base">
              <a:buFont typeface="Arial" panose="020B0604020202020204" pitchFamily="34" charset="0"/>
              <a:buChar char="•"/>
            </a:pPr>
            <a:r>
              <a:rPr lang="en-US" sz="3200" b="0" i="0" dirty="0">
                <a:solidFill>
                  <a:srgbClr val="0A0A0A"/>
                </a:solidFill>
                <a:effectLst/>
                <a:latin typeface="Open Sans" panose="020B0606030504020204" pitchFamily="34" charset="0"/>
              </a:rPr>
              <a:t>mometasone/formoterol (</a:t>
            </a:r>
            <a:r>
              <a:rPr lang="en-US" sz="3200" b="0" i="0" dirty="0" err="1">
                <a:solidFill>
                  <a:srgbClr val="0A0A0A"/>
                </a:solidFill>
                <a:effectLst/>
                <a:latin typeface="Open Sans" panose="020B0606030504020204" pitchFamily="34" charset="0"/>
              </a:rPr>
              <a:t>Dulera</a:t>
            </a:r>
            <a:r>
              <a:rPr lang="en-US" sz="3200" b="0" i="0" dirty="0">
                <a:solidFill>
                  <a:srgbClr val="0A0A0A"/>
                </a:solidFill>
                <a:effectLst/>
                <a:latin typeface="Open Sans" panose="020B0606030504020204" pitchFamily="34" charset="0"/>
              </a:rPr>
              <a:t>®)</a:t>
            </a:r>
          </a:p>
        </p:txBody>
      </p:sp>
      <p:pic>
        <p:nvPicPr>
          <p:cNvPr id="8" name="Picture 12" descr="SYMBICORT 160/4.5 (Budesonide, Formoterol) Dosage &amp; Rx Info, Uses |  SYMBICORT 160/4.5 Side Effects - MPR">
            <a:extLst>
              <a:ext uri="{FF2B5EF4-FFF2-40B4-BE49-F238E27FC236}">
                <a16:creationId xmlns:a16="http://schemas.microsoft.com/office/drawing/2014/main" id="{A6B4FC4D-F98C-EAA4-A5E7-CDFEE5499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5483" y="4311650"/>
            <a:ext cx="214312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Dulera Dosage: Form, Strength, How to Use, and More">
            <a:extLst>
              <a:ext uri="{FF2B5EF4-FFF2-40B4-BE49-F238E27FC236}">
                <a16:creationId xmlns:a16="http://schemas.microsoft.com/office/drawing/2014/main" id="{37983842-C31A-FE84-EBDA-2C534A080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3242" y="4797312"/>
            <a:ext cx="2143125" cy="160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17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A Vector Image Of A Villain That Is Wearing A Cape Stock Illustration -  Download Image Now - Villain, Cartoon, Evil - iStock">
            <a:extLst>
              <a:ext uri="{FF2B5EF4-FFF2-40B4-BE49-F238E27FC236}">
                <a16:creationId xmlns:a16="http://schemas.microsoft.com/office/drawing/2014/main" id="{7EF0C291-7CE7-EBB2-2A00-2D36DB611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2940" y="4016203"/>
            <a:ext cx="18764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More Hearing Aid Insurances Accepted Than Anyone | Advanced Hearing Group  in Mesa and Scottsdale">
            <a:extLst>
              <a:ext uri="{FF2B5EF4-FFF2-40B4-BE49-F238E27FC236}">
                <a16:creationId xmlns:a16="http://schemas.microsoft.com/office/drawing/2014/main" id="{9B9EC77E-ADC0-F69E-16F1-F575747D2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675" y="2412466"/>
            <a:ext cx="38100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descr="Free Medicaid (Rx) Prior Authorization Forms - PDF – eForms">
            <a:extLst>
              <a:ext uri="{FF2B5EF4-FFF2-40B4-BE49-F238E27FC236}">
                <a16:creationId xmlns:a16="http://schemas.microsoft.com/office/drawing/2014/main" id="{B0689480-F670-E463-4287-D94C2CEAC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2081" y="3242095"/>
            <a:ext cx="18764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7688A2F-81DD-7742-6E76-DF3E5478B820}"/>
              </a:ext>
            </a:extLst>
          </p:cNvPr>
          <p:cNvPicPr>
            <a:picLocks noChangeAspect="1"/>
          </p:cNvPicPr>
          <p:nvPr/>
        </p:nvPicPr>
        <p:blipFill>
          <a:blip r:embed="rId5"/>
          <a:stretch>
            <a:fillRect/>
          </a:stretch>
        </p:blipFill>
        <p:spPr>
          <a:xfrm>
            <a:off x="773850" y="2123893"/>
            <a:ext cx="6354062" cy="2467319"/>
          </a:xfrm>
          <a:prstGeom prst="rect">
            <a:avLst/>
          </a:prstGeom>
        </p:spPr>
      </p:pic>
      <p:pic>
        <p:nvPicPr>
          <p:cNvPr id="8" name="Picture 7">
            <a:extLst>
              <a:ext uri="{FF2B5EF4-FFF2-40B4-BE49-F238E27FC236}">
                <a16:creationId xmlns:a16="http://schemas.microsoft.com/office/drawing/2014/main" id="{544781E4-D65A-840F-9510-823549AA8207}"/>
              </a:ext>
            </a:extLst>
          </p:cNvPr>
          <p:cNvPicPr>
            <a:picLocks noChangeAspect="1"/>
          </p:cNvPicPr>
          <p:nvPr/>
        </p:nvPicPr>
        <p:blipFill>
          <a:blip r:embed="rId6"/>
          <a:stretch>
            <a:fillRect/>
          </a:stretch>
        </p:blipFill>
        <p:spPr>
          <a:xfrm>
            <a:off x="429209" y="4315282"/>
            <a:ext cx="7478169" cy="2610214"/>
          </a:xfrm>
          <a:prstGeom prst="rect">
            <a:avLst/>
          </a:prstGeom>
        </p:spPr>
      </p:pic>
      <p:pic>
        <p:nvPicPr>
          <p:cNvPr id="10" name="Picture 9">
            <a:extLst>
              <a:ext uri="{FF2B5EF4-FFF2-40B4-BE49-F238E27FC236}">
                <a16:creationId xmlns:a16="http://schemas.microsoft.com/office/drawing/2014/main" id="{CCACEA03-1D34-19FA-47C5-0FA1C8574B32}"/>
              </a:ext>
            </a:extLst>
          </p:cNvPr>
          <p:cNvPicPr>
            <a:picLocks noChangeAspect="1"/>
          </p:cNvPicPr>
          <p:nvPr/>
        </p:nvPicPr>
        <p:blipFill>
          <a:blip r:embed="rId7"/>
          <a:stretch>
            <a:fillRect/>
          </a:stretch>
        </p:blipFill>
        <p:spPr>
          <a:xfrm>
            <a:off x="1079030" y="658318"/>
            <a:ext cx="4658375" cy="1057423"/>
          </a:xfrm>
          <a:prstGeom prst="rect">
            <a:avLst/>
          </a:prstGeom>
        </p:spPr>
      </p:pic>
    </p:spTree>
    <p:extLst>
      <p:ext uri="{BB962C8B-B14F-4D97-AF65-F5344CB8AC3E}">
        <p14:creationId xmlns:p14="http://schemas.microsoft.com/office/powerpoint/2010/main" val="108952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2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2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A7CBD-D419-1D87-41A5-5CBF9BCCB4D7}"/>
              </a:ext>
            </a:extLst>
          </p:cNvPr>
          <p:cNvSpPr>
            <a:spLocks noGrp="1"/>
          </p:cNvSpPr>
          <p:nvPr>
            <p:ph type="title"/>
          </p:nvPr>
        </p:nvSpPr>
        <p:spPr/>
        <p:txBody>
          <a:bodyPr/>
          <a:lstStyle/>
          <a:p>
            <a:r>
              <a:rPr lang="en-US" dirty="0"/>
              <a:t>Who are the players?</a:t>
            </a:r>
          </a:p>
        </p:txBody>
      </p:sp>
      <p:pic>
        <p:nvPicPr>
          <p:cNvPr id="8" name="Picture 7">
            <a:extLst>
              <a:ext uri="{FF2B5EF4-FFF2-40B4-BE49-F238E27FC236}">
                <a16:creationId xmlns:a16="http://schemas.microsoft.com/office/drawing/2014/main" id="{30617998-08E8-FE22-7395-279E3DCF02BF}"/>
              </a:ext>
            </a:extLst>
          </p:cNvPr>
          <p:cNvPicPr>
            <a:picLocks noChangeAspect="1"/>
          </p:cNvPicPr>
          <p:nvPr/>
        </p:nvPicPr>
        <p:blipFill>
          <a:blip r:embed="rId2"/>
          <a:stretch>
            <a:fillRect/>
          </a:stretch>
        </p:blipFill>
        <p:spPr>
          <a:xfrm>
            <a:off x="6809558" y="4002431"/>
            <a:ext cx="2038543" cy="2263485"/>
          </a:xfrm>
          <a:prstGeom prst="rect">
            <a:avLst/>
          </a:prstGeom>
          <a:ln>
            <a:solidFill>
              <a:schemeClr val="accent1"/>
            </a:solidFill>
          </a:ln>
        </p:spPr>
      </p:pic>
      <p:pic>
        <p:nvPicPr>
          <p:cNvPr id="10" name="Picture 9">
            <a:extLst>
              <a:ext uri="{FF2B5EF4-FFF2-40B4-BE49-F238E27FC236}">
                <a16:creationId xmlns:a16="http://schemas.microsoft.com/office/drawing/2014/main" id="{EBB5CCC5-5FD0-D397-3C7A-97E0DFB2B9C7}"/>
              </a:ext>
            </a:extLst>
          </p:cNvPr>
          <p:cNvPicPr>
            <a:picLocks noChangeAspect="1"/>
          </p:cNvPicPr>
          <p:nvPr/>
        </p:nvPicPr>
        <p:blipFill>
          <a:blip r:embed="rId3"/>
          <a:stretch>
            <a:fillRect/>
          </a:stretch>
        </p:blipFill>
        <p:spPr>
          <a:xfrm>
            <a:off x="9597193" y="3087537"/>
            <a:ext cx="1959074" cy="2524341"/>
          </a:xfrm>
          <a:prstGeom prst="rect">
            <a:avLst/>
          </a:prstGeom>
          <a:ln>
            <a:solidFill>
              <a:schemeClr val="accent1"/>
            </a:solidFill>
          </a:ln>
        </p:spPr>
      </p:pic>
      <p:pic>
        <p:nvPicPr>
          <p:cNvPr id="12290" name="Picture 2" descr="Marvel Legends Series: Ultimate Captain America Figure – Hasbro Pulse">
            <a:extLst>
              <a:ext uri="{FF2B5EF4-FFF2-40B4-BE49-F238E27FC236}">
                <a16:creationId xmlns:a16="http://schemas.microsoft.com/office/drawing/2014/main" id="{9F0B86AF-8B1E-7BBD-C823-2AA146DE93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401" y="246302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Iron Man | Character Profile Wikia | Fandom">
            <a:extLst>
              <a:ext uri="{FF2B5EF4-FFF2-40B4-BE49-F238E27FC236}">
                <a16:creationId xmlns:a16="http://schemas.microsoft.com/office/drawing/2014/main" id="{E002F289-4CD0-3F59-6F98-4931352693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488" y="1680632"/>
            <a:ext cx="158115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Drama Killer - Llama Super Hero' Unisex Poly Cotton T-Shirt | Spreadshirt">
            <a:extLst>
              <a:ext uri="{FF2B5EF4-FFF2-40B4-BE49-F238E27FC236}">
                <a16:creationId xmlns:a16="http://schemas.microsoft.com/office/drawing/2014/main" id="{AC7FC199-FCDD-6F32-D88B-740A235B76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3399082"/>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Batwing | Superhero artwork, Batman concept, Dc comics characters">
            <a:extLst>
              <a:ext uri="{FF2B5EF4-FFF2-40B4-BE49-F238E27FC236}">
                <a16:creationId xmlns:a16="http://schemas.microsoft.com/office/drawing/2014/main" id="{993D640C-AB58-B636-1770-EE601894B8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4556" y="524194"/>
            <a:ext cx="215265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5 Awesome Asian superheroes | Articles | CBC Kids">
            <a:extLst>
              <a:ext uri="{FF2B5EF4-FFF2-40B4-BE49-F238E27FC236}">
                <a16:creationId xmlns:a16="http://schemas.microsoft.com/office/drawing/2014/main" id="{0C32B8D5-C72C-FBE6-0B4D-81C825E7DB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745" y="4846882"/>
            <a:ext cx="2751666" cy="15478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12E3A67-9E1F-0D7B-81B7-79966542036E}"/>
              </a:ext>
            </a:extLst>
          </p:cNvPr>
          <p:cNvPicPr>
            <a:picLocks noChangeAspect="1"/>
          </p:cNvPicPr>
          <p:nvPr/>
        </p:nvPicPr>
        <p:blipFill>
          <a:blip r:embed="rId9"/>
          <a:stretch>
            <a:fillRect/>
          </a:stretch>
        </p:blipFill>
        <p:spPr>
          <a:xfrm>
            <a:off x="6255270" y="1732807"/>
            <a:ext cx="2319205" cy="1584181"/>
          </a:xfrm>
          <a:prstGeom prst="rect">
            <a:avLst/>
          </a:prstGeom>
        </p:spPr>
      </p:pic>
    </p:spTree>
    <p:extLst>
      <p:ext uri="{BB962C8B-B14F-4D97-AF65-F5344CB8AC3E}">
        <p14:creationId xmlns:p14="http://schemas.microsoft.com/office/powerpoint/2010/main" val="326675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8"/>
                                        </p:tgtEl>
                                        <p:attrNameLst>
                                          <p:attrName>style.visibility</p:attrName>
                                        </p:attrNameLst>
                                      </p:cBhvr>
                                      <p:to>
                                        <p:strVal val="visible"/>
                                      </p:to>
                                    </p:set>
                                    <p:anim calcmode="lin" valueType="num">
                                      <p:cBhvr additive="base">
                                        <p:cTn id="7" dur="500" fill="hold"/>
                                        <p:tgtEl>
                                          <p:spTgt spid="12298"/>
                                        </p:tgtEl>
                                        <p:attrNameLst>
                                          <p:attrName>ppt_x</p:attrName>
                                        </p:attrNameLst>
                                      </p:cBhvr>
                                      <p:tavLst>
                                        <p:tav tm="0">
                                          <p:val>
                                            <p:strVal val="#ppt_x"/>
                                          </p:val>
                                        </p:tav>
                                        <p:tav tm="100000">
                                          <p:val>
                                            <p:strVal val="#ppt_x"/>
                                          </p:val>
                                        </p:tav>
                                      </p:tavLst>
                                    </p:anim>
                                    <p:anim calcmode="lin" valueType="num">
                                      <p:cBhvr additive="base">
                                        <p:cTn id="8" dur="500" fill="hold"/>
                                        <p:tgtEl>
                                          <p:spTgt spid="122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290"/>
                                        </p:tgtEl>
                                        <p:attrNameLst>
                                          <p:attrName>style.visibility</p:attrName>
                                        </p:attrNameLst>
                                      </p:cBhvr>
                                      <p:to>
                                        <p:strVal val="visible"/>
                                      </p:to>
                                    </p:set>
                                    <p:anim calcmode="lin" valueType="num">
                                      <p:cBhvr additive="base">
                                        <p:cTn id="11" dur="500" fill="hold"/>
                                        <p:tgtEl>
                                          <p:spTgt spid="12290"/>
                                        </p:tgtEl>
                                        <p:attrNameLst>
                                          <p:attrName>ppt_x</p:attrName>
                                        </p:attrNameLst>
                                      </p:cBhvr>
                                      <p:tavLst>
                                        <p:tav tm="0">
                                          <p:val>
                                            <p:strVal val="#ppt_x"/>
                                          </p:val>
                                        </p:tav>
                                        <p:tav tm="100000">
                                          <p:val>
                                            <p:strVal val="#ppt_x"/>
                                          </p:val>
                                        </p:tav>
                                      </p:tavLst>
                                    </p:anim>
                                    <p:anim calcmode="lin" valueType="num">
                                      <p:cBhvr additive="base">
                                        <p:cTn id="12" dur="500" fill="hold"/>
                                        <p:tgtEl>
                                          <p:spTgt spid="1229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304"/>
                                        </p:tgtEl>
                                        <p:attrNameLst>
                                          <p:attrName>style.visibility</p:attrName>
                                        </p:attrNameLst>
                                      </p:cBhvr>
                                      <p:to>
                                        <p:strVal val="visible"/>
                                      </p:to>
                                    </p:set>
                                    <p:anim calcmode="lin" valueType="num">
                                      <p:cBhvr additive="base">
                                        <p:cTn id="15" dur="500" fill="hold"/>
                                        <p:tgtEl>
                                          <p:spTgt spid="12304"/>
                                        </p:tgtEl>
                                        <p:attrNameLst>
                                          <p:attrName>ppt_x</p:attrName>
                                        </p:attrNameLst>
                                      </p:cBhvr>
                                      <p:tavLst>
                                        <p:tav tm="0">
                                          <p:val>
                                            <p:strVal val="#ppt_x"/>
                                          </p:val>
                                        </p:tav>
                                        <p:tav tm="100000">
                                          <p:val>
                                            <p:strVal val="#ppt_x"/>
                                          </p:val>
                                        </p:tav>
                                      </p:tavLst>
                                    </p:anim>
                                    <p:anim calcmode="lin" valueType="num">
                                      <p:cBhvr additive="base">
                                        <p:cTn id="16" dur="500" fill="hold"/>
                                        <p:tgtEl>
                                          <p:spTgt spid="1230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300"/>
                                        </p:tgtEl>
                                        <p:attrNameLst>
                                          <p:attrName>style.visibility</p:attrName>
                                        </p:attrNameLst>
                                      </p:cBhvr>
                                      <p:to>
                                        <p:strVal val="visible"/>
                                      </p:to>
                                    </p:set>
                                    <p:anim calcmode="lin" valueType="num">
                                      <p:cBhvr additive="base">
                                        <p:cTn id="19" dur="500" fill="hold"/>
                                        <p:tgtEl>
                                          <p:spTgt spid="12300"/>
                                        </p:tgtEl>
                                        <p:attrNameLst>
                                          <p:attrName>ppt_x</p:attrName>
                                        </p:attrNameLst>
                                      </p:cBhvr>
                                      <p:tavLst>
                                        <p:tav tm="0">
                                          <p:val>
                                            <p:strVal val="#ppt_x"/>
                                          </p:val>
                                        </p:tav>
                                        <p:tav tm="100000">
                                          <p:val>
                                            <p:strVal val="#ppt_x"/>
                                          </p:val>
                                        </p:tav>
                                      </p:tavLst>
                                    </p:anim>
                                    <p:anim calcmode="lin" valueType="num">
                                      <p:cBhvr additive="base">
                                        <p:cTn id="20" dur="500" fill="hold"/>
                                        <p:tgtEl>
                                          <p:spTgt spid="1230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302"/>
                                        </p:tgtEl>
                                        <p:attrNameLst>
                                          <p:attrName>style.visibility</p:attrName>
                                        </p:attrNameLst>
                                      </p:cBhvr>
                                      <p:to>
                                        <p:strVal val="visible"/>
                                      </p:to>
                                    </p:set>
                                    <p:anim calcmode="lin" valueType="num">
                                      <p:cBhvr additive="base">
                                        <p:cTn id="35" dur="500" fill="hold"/>
                                        <p:tgtEl>
                                          <p:spTgt spid="12302"/>
                                        </p:tgtEl>
                                        <p:attrNameLst>
                                          <p:attrName>ppt_x</p:attrName>
                                        </p:attrNameLst>
                                      </p:cBhvr>
                                      <p:tavLst>
                                        <p:tav tm="0">
                                          <p:val>
                                            <p:strVal val="#ppt_x"/>
                                          </p:val>
                                        </p:tav>
                                        <p:tav tm="100000">
                                          <p:val>
                                            <p:strVal val="#ppt_x"/>
                                          </p:val>
                                        </p:tav>
                                      </p:tavLst>
                                    </p:anim>
                                    <p:anim calcmode="lin" valueType="num">
                                      <p:cBhvr additive="base">
                                        <p:cTn id="36" dur="500" fill="hold"/>
                                        <p:tgtEl>
                                          <p:spTgt spid="123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4D077-3C4A-07F1-E86D-C95085C72EAA}"/>
              </a:ext>
            </a:extLst>
          </p:cNvPr>
          <p:cNvSpPr>
            <a:spLocks noGrp="1"/>
          </p:cNvSpPr>
          <p:nvPr>
            <p:ph type="title"/>
          </p:nvPr>
        </p:nvSpPr>
        <p:spPr>
          <a:xfrm>
            <a:off x="1154954" y="973668"/>
            <a:ext cx="9313021" cy="706964"/>
          </a:xfrm>
        </p:spPr>
        <p:txBody>
          <a:bodyPr/>
          <a:lstStyle/>
          <a:p>
            <a:r>
              <a:rPr lang="en-US" b="0" i="0" dirty="0">
                <a:solidFill>
                  <a:schemeClr val="bg1"/>
                </a:solidFill>
                <a:effectLst/>
                <a:latin typeface="Assistant" pitchFamily="2" charset="-79"/>
                <a:cs typeface="Assistant" pitchFamily="2" charset="-79"/>
              </a:rPr>
              <a:t>Short-acting Beta-2 Agonists (SABA)</a:t>
            </a:r>
            <a:endParaRPr lang="en-US" dirty="0">
              <a:solidFill>
                <a:schemeClr val="bg1"/>
              </a:solidFill>
            </a:endParaRPr>
          </a:p>
        </p:txBody>
      </p:sp>
      <p:sp>
        <p:nvSpPr>
          <p:cNvPr id="3" name="Content Placeholder 2">
            <a:extLst>
              <a:ext uri="{FF2B5EF4-FFF2-40B4-BE49-F238E27FC236}">
                <a16:creationId xmlns:a16="http://schemas.microsoft.com/office/drawing/2014/main" id="{20059D98-E4AC-10AC-C49D-FFF9EE6142D8}"/>
              </a:ext>
            </a:extLst>
          </p:cNvPr>
          <p:cNvSpPr>
            <a:spLocks noGrp="1"/>
          </p:cNvSpPr>
          <p:nvPr>
            <p:ph idx="1"/>
          </p:nvPr>
        </p:nvSpPr>
        <p:spPr>
          <a:xfrm>
            <a:off x="541487" y="2547059"/>
            <a:ext cx="9926488" cy="3824460"/>
          </a:xfrm>
        </p:spPr>
        <p:txBody>
          <a:bodyPr>
            <a:normAutofit/>
          </a:bodyPr>
          <a:lstStyle/>
          <a:p>
            <a:pPr algn="l"/>
            <a:r>
              <a:rPr lang="en-US" b="0" i="0" dirty="0">
                <a:solidFill>
                  <a:srgbClr val="212529"/>
                </a:solidFill>
                <a:effectLst/>
                <a:latin typeface="Arial" panose="020B0604020202020204" pitchFamily="34" charset="0"/>
              </a:rPr>
              <a:t>These drugs act quickly within 5-15 minutes and are effective for 3-5 hours. They are given for the immediate relief of breathlessness.</a:t>
            </a:r>
          </a:p>
          <a:p>
            <a:pPr algn="l"/>
            <a:r>
              <a:rPr lang="en-US" b="0" i="0" dirty="0">
                <a:solidFill>
                  <a:srgbClr val="212529"/>
                </a:solidFill>
                <a:effectLst/>
                <a:latin typeface="Arial" panose="020B0604020202020204" pitchFamily="34" charset="0"/>
              </a:rPr>
              <a:t>They come in inhaler form and also can be nebulized.</a:t>
            </a:r>
          </a:p>
          <a:p>
            <a:pPr algn="l"/>
            <a:r>
              <a:rPr lang="en-US" b="0" i="0" dirty="0">
                <a:solidFill>
                  <a:srgbClr val="212529"/>
                </a:solidFill>
                <a:effectLst/>
                <a:latin typeface="Arial" panose="020B0604020202020204" pitchFamily="34" charset="0"/>
              </a:rPr>
              <a:t>Precautions:</a:t>
            </a:r>
          </a:p>
          <a:p>
            <a:pPr algn="l">
              <a:buFont typeface="Arial" panose="020B0604020202020204" pitchFamily="34" charset="0"/>
              <a:buChar char="•"/>
            </a:pPr>
            <a:r>
              <a:rPr lang="en-US" b="0" i="0" dirty="0">
                <a:solidFill>
                  <a:srgbClr val="212529"/>
                </a:solidFill>
                <a:effectLst/>
                <a:latin typeface="Arial" panose="020B0604020202020204" pitchFamily="34" charset="0"/>
              </a:rPr>
              <a:t>Some patients develop an over-reliance on inhaler use due to prompt relief of symptoms and impression that the inhaler is ‘helping’.</a:t>
            </a:r>
          </a:p>
          <a:p>
            <a:pPr algn="l">
              <a:buFont typeface="Arial" panose="020B0604020202020204" pitchFamily="34" charset="0"/>
              <a:buChar char="•"/>
            </a:pPr>
            <a:r>
              <a:rPr lang="en-US" b="0" i="0" dirty="0">
                <a:solidFill>
                  <a:srgbClr val="212529"/>
                </a:solidFill>
                <a:effectLst/>
                <a:latin typeface="Arial" panose="020B0604020202020204" pitchFamily="34" charset="0"/>
              </a:rPr>
              <a:t>Symptoms are only relieved. Bronchodilators do not contribute to control of underlying disease and may mask severity of disease.</a:t>
            </a:r>
          </a:p>
          <a:p>
            <a:pPr algn="l">
              <a:buFont typeface="Arial" panose="020B0604020202020204" pitchFamily="34" charset="0"/>
              <a:buChar char="•"/>
            </a:pPr>
            <a:r>
              <a:rPr lang="en-US" b="0" i="0" dirty="0">
                <a:solidFill>
                  <a:srgbClr val="212529"/>
                </a:solidFill>
                <a:effectLst/>
                <a:latin typeface="Arial" panose="020B0604020202020204" pitchFamily="34" charset="0"/>
              </a:rPr>
              <a:t>Increasing need for bronchodilator medication may suggest declining control of condition.</a:t>
            </a:r>
          </a:p>
          <a:p>
            <a:endParaRPr lang="en-US" dirty="0"/>
          </a:p>
        </p:txBody>
      </p:sp>
      <p:pic>
        <p:nvPicPr>
          <p:cNvPr id="7" name="Picture 2" descr="Marvel Legends Series: Ultimate Captain America Figure – Hasbro Pulse">
            <a:extLst>
              <a:ext uri="{FF2B5EF4-FFF2-40B4-BE49-F238E27FC236}">
                <a16:creationId xmlns:a16="http://schemas.microsoft.com/office/drawing/2014/main" id="{F14A6BA0-A1F8-2519-9166-6D95310FE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1475" y="25558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07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4D077-3C4A-07F1-E86D-C95085C72EAA}"/>
              </a:ext>
            </a:extLst>
          </p:cNvPr>
          <p:cNvSpPr>
            <a:spLocks noGrp="1"/>
          </p:cNvSpPr>
          <p:nvPr>
            <p:ph type="title"/>
          </p:nvPr>
        </p:nvSpPr>
        <p:spPr>
          <a:xfrm>
            <a:off x="1154954" y="973668"/>
            <a:ext cx="9313021" cy="706964"/>
          </a:xfrm>
        </p:spPr>
        <p:txBody>
          <a:bodyPr/>
          <a:lstStyle/>
          <a:p>
            <a:r>
              <a:rPr lang="en-US" b="0" i="0" dirty="0">
                <a:solidFill>
                  <a:schemeClr val="bg1"/>
                </a:solidFill>
                <a:effectLst/>
                <a:latin typeface="Assistant" pitchFamily="2" charset="-79"/>
                <a:cs typeface="Assistant" pitchFamily="2" charset="-79"/>
              </a:rPr>
              <a:t>Short-acting Beta-2 Agonists (SABA)</a:t>
            </a:r>
            <a:endParaRPr lang="en-US" dirty="0">
              <a:solidFill>
                <a:schemeClr val="bg1"/>
              </a:solidFill>
            </a:endParaRPr>
          </a:p>
        </p:txBody>
      </p:sp>
      <p:sp>
        <p:nvSpPr>
          <p:cNvPr id="3" name="Content Placeholder 2">
            <a:extLst>
              <a:ext uri="{FF2B5EF4-FFF2-40B4-BE49-F238E27FC236}">
                <a16:creationId xmlns:a16="http://schemas.microsoft.com/office/drawing/2014/main" id="{20059D98-E4AC-10AC-C49D-FFF9EE6142D8}"/>
              </a:ext>
            </a:extLst>
          </p:cNvPr>
          <p:cNvSpPr>
            <a:spLocks noGrp="1"/>
          </p:cNvSpPr>
          <p:nvPr>
            <p:ph idx="1"/>
          </p:nvPr>
        </p:nvSpPr>
        <p:spPr/>
        <p:txBody>
          <a:bodyPr>
            <a:normAutofit/>
          </a:bodyPr>
          <a:lstStyle/>
          <a:p>
            <a:pPr algn="l"/>
            <a:r>
              <a:rPr lang="en-US" b="0" i="0" dirty="0">
                <a:solidFill>
                  <a:srgbClr val="212529"/>
                </a:solidFill>
                <a:effectLst/>
                <a:latin typeface="Assistant" pitchFamily="2" charset="-79"/>
                <a:cs typeface="Assistant" pitchFamily="2" charset="-79"/>
              </a:rPr>
              <a:t>Drug names:</a:t>
            </a:r>
          </a:p>
          <a:p>
            <a:pPr algn="l">
              <a:buFont typeface="Arial" panose="020B0604020202020204" pitchFamily="34" charset="0"/>
              <a:buChar char="•"/>
            </a:pPr>
            <a:r>
              <a:rPr lang="en-US" b="0" i="0" dirty="0">
                <a:solidFill>
                  <a:srgbClr val="212529"/>
                </a:solidFill>
                <a:effectLst/>
                <a:latin typeface="Arial" panose="020B0604020202020204" pitchFamily="34" charset="0"/>
              </a:rPr>
              <a:t>Albuterol AKA Salbutamol - e.g. Ventolin.</a:t>
            </a:r>
          </a:p>
          <a:p>
            <a:pPr algn="l">
              <a:buFont typeface="Arial" panose="020B0604020202020204" pitchFamily="34" charset="0"/>
              <a:buChar char="•"/>
            </a:pPr>
            <a:endParaRPr lang="en-US" b="0" i="0" dirty="0">
              <a:solidFill>
                <a:srgbClr val="212529"/>
              </a:solidFill>
              <a:effectLst/>
              <a:latin typeface="Arial" panose="020B0604020202020204" pitchFamily="34" charset="0"/>
            </a:endParaRPr>
          </a:p>
          <a:p>
            <a:endParaRPr lang="en-US" dirty="0"/>
          </a:p>
        </p:txBody>
      </p:sp>
      <p:pic>
        <p:nvPicPr>
          <p:cNvPr id="5" name="Picture 2" descr="Marvel Legends Series: Ultimate Captain America Figure – Hasbro Pulse">
            <a:extLst>
              <a:ext uri="{FF2B5EF4-FFF2-40B4-BE49-F238E27FC236}">
                <a16:creationId xmlns:a16="http://schemas.microsoft.com/office/drawing/2014/main" id="{F34F1174-92F0-99AB-2442-3BB252017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1475" y="25558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Kid using Inhaler with Spacer - Bronchiectasis">
            <a:extLst>
              <a:ext uri="{FF2B5EF4-FFF2-40B4-BE49-F238E27FC236}">
                <a16:creationId xmlns:a16="http://schemas.microsoft.com/office/drawing/2014/main" id="{10F308CC-2C7B-28B1-147B-41B931E36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940" y="3643825"/>
            <a:ext cx="3570454" cy="23759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815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6F7E5-97BB-A0F7-40FA-61150463B1E6}"/>
              </a:ext>
            </a:extLst>
          </p:cNvPr>
          <p:cNvSpPr>
            <a:spLocks noGrp="1"/>
          </p:cNvSpPr>
          <p:nvPr>
            <p:ph type="title"/>
          </p:nvPr>
        </p:nvSpPr>
        <p:spPr/>
        <p:txBody>
          <a:bodyPr/>
          <a:lstStyle/>
          <a:p>
            <a:r>
              <a:rPr lang="en-US" dirty="0"/>
              <a:t>SABA is effectively being replaced by “AIR” </a:t>
            </a:r>
          </a:p>
        </p:txBody>
      </p:sp>
      <p:sp>
        <p:nvSpPr>
          <p:cNvPr id="3" name="Content Placeholder 2">
            <a:extLst>
              <a:ext uri="{FF2B5EF4-FFF2-40B4-BE49-F238E27FC236}">
                <a16:creationId xmlns:a16="http://schemas.microsoft.com/office/drawing/2014/main" id="{83EFB596-3485-FF39-E321-4E964DE4BE98}"/>
              </a:ext>
            </a:extLst>
          </p:cNvPr>
          <p:cNvSpPr>
            <a:spLocks noGrp="1"/>
          </p:cNvSpPr>
          <p:nvPr>
            <p:ph idx="1"/>
          </p:nvPr>
        </p:nvSpPr>
        <p:spPr>
          <a:xfrm>
            <a:off x="278655" y="2851150"/>
            <a:ext cx="5664946" cy="1216025"/>
          </a:xfrm>
        </p:spPr>
        <p:txBody>
          <a:bodyPr>
            <a:normAutofit/>
          </a:bodyPr>
          <a:lstStyle/>
          <a:p>
            <a:r>
              <a:rPr lang="en-US" dirty="0"/>
              <a:t>It used to be that if patient had only as needed asthma symptoms that we used a short acting beta agonist.</a:t>
            </a:r>
          </a:p>
          <a:p>
            <a:endParaRPr lang="en-US" dirty="0"/>
          </a:p>
          <a:p>
            <a:endParaRPr lang="en-US" dirty="0"/>
          </a:p>
          <a:p>
            <a:endParaRPr lang="en-US" dirty="0"/>
          </a:p>
        </p:txBody>
      </p:sp>
      <p:pic>
        <p:nvPicPr>
          <p:cNvPr id="4" name="Picture 2" descr="Marvel Legends Series: Ultimate Captain America Figure – Hasbro Pulse">
            <a:extLst>
              <a:ext uri="{FF2B5EF4-FFF2-40B4-BE49-F238E27FC236}">
                <a16:creationId xmlns:a16="http://schemas.microsoft.com/office/drawing/2014/main" id="{2027B821-912B-0FB3-4B39-26B2E9D5F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968" y="1568079"/>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Arrow: Pentagon 4">
            <a:extLst>
              <a:ext uri="{FF2B5EF4-FFF2-40B4-BE49-F238E27FC236}">
                <a16:creationId xmlns:a16="http://schemas.microsoft.com/office/drawing/2014/main" id="{4485A31C-5080-52B8-59D2-5A85B3149CBE}"/>
              </a:ext>
            </a:extLst>
          </p:cNvPr>
          <p:cNvSpPr/>
          <p:nvPr/>
        </p:nvSpPr>
        <p:spPr>
          <a:xfrm>
            <a:off x="8084745" y="2435382"/>
            <a:ext cx="1348966" cy="55226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0" name="Picture 2" descr="Captain America | Marvel Cinematic Universe Wiki | Fandom">
            <a:extLst>
              <a:ext uri="{FF2B5EF4-FFF2-40B4-BE49-F238E27FC236}">
                <a16:creationId xmlns:a16="http://schemas.microsoft.com/office/drawing/2014/main" id="{9580A4D0-7EC0-4AE8-FCFC-C81773ED93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526" y="1612529"/>
            <a:ext cx="1511520" cy="198194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C43D32-8A41-896B-C8ED-FF695720D14F}"/>
              </a:ext>
            </a:extLst>
          </p:cNvPr>
          <p:cNvSpPr txBox="1"/>
          <p:nvPr/>
        </p:nvSpPr>
        <p:spPr>
          <a:xfrm>
            <a:off x="1380643" y="4067175"/>
            <a:ext cx="9735516" cy="2308324"/>
          </a:xfrm>
          <a:prstGeom prst="rect">
            <a:avLst/>
          </a:prstGeom>
          <a:noFill/>
        </p:spPr>
        <p:txBody>
          <a:bodyPr wrap="square">
            <a:spAutoFit/>
          </a:bodyPr>
          <a:lstStyle/>
          <a:p>
            <a:endParaRPr lang="en-US" dirty="0"/>
          </a:p>
          <a:p>
            <a:r>
              <a:rPr lang="en-US" dirty="0"/>
              <a:t>Short acting beta agonists are just that, short acting.  It has been found to be much more effective to use an inflammatory medication (inhaled corticosteroid) and a long-acting beta agonist combination to alleviate asthma symptoms for longer periods of time.</a:t>
            </a:r>
          </a:p>
          <a:p>
            <a:endParaRPr lang="en-US" dirty="0"/>
          </a:p>
          <a:p>
            <a:r>
              <a:rPr lang="en-US" dirty="0"/>
              <a:t>There is an option for budesonide-salbutamol which is an anti-inflammatory reliever option that could be used.  I am unaware as to its availability.</a:t>
            </a:r>
          </a:p>
        </p:txBody>
      </p:sp>
    </p:spTree>
    <p:extLst>
      <p:ext uri="{BB962C8B-B14F-4D97-AF65-F5344CB8AC3E}">
        <p14:creationId xmlns:p14="http://schemas.microsoft.com/office/powerpoint/2010/main" val="68455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4353-0064-F839-B734-464CC807D5E8}"/>
              </a:ext>
            </a:extLst>
          </p:cNvPr>
          <p:cNvSpPr>
            <a:spLocks noGrp="1"/>
          </p:cNvSpPr>
          <p:nvPr>
            <p:ph type="title"/>
          </p:nvPr>
        </p:nvSpPr>
        <p:spPr/>
        <p:txBody>
          <a:bodyPr/>
          <a:lstStyle/>
          <a:p>
            <a:r>
              <a:rPr lang="en-US" dirty="0"/>
              <a:t>Inhaled Corticosteroid (ICS)</a:t>
            </a:r>
          </a:p>
        </p:txBody>
      </p:sp>
      <p:sp>
        <p:nvSpPr>
          <p:cNvPr id="3" name="Content Placeholder 2">
            <a:extLst>
              <a:ext uri="{FF2B5EF4-FFF2-40B4-BE49-F238E27FC236}">
                <a16:creationId xmlns:a16="http://schemas.microsoft.com/office/drawing/2014/main" id="{03A3BDAB-37E6-18BA-AAD8-7FF332D46355}"/>
              </a:ext>
            </a:extLst>
          </p:cNvPr>
          <p:cNvSpPr>
            <a:spLocks noGrp="1"/>
          </p:cNvSpPr>
          <p:nvPr>
            <p:ph idx="1"/>
          </p:nvPr>
        </p:nvSpPr>
        <p:spPr/>
        <p:txBody>
          <a:bodyPr/>
          <a:lstStyle/>
          <a:p>
            <a:r>
              <a:rPr lang="en-US" b="0" i="0" dirty="0">
                <a:solidFill>
                  <a:srgbClr val="212529"/>
                </a:solidFill>
                <a:effectLst/>
                <a:latin typeface="Arial" panose="020B0604020202020204" pitchFamily="34" charset="0"/>
              </a:rPr>
              <a:t>In asthma, the aim of ICS is to reduce symptoms, improve lung function, reduce the frequency of severe exacerbations (including hospital and intensive care admissions) and decrease the risk of mortality. ICS reduce the numbers of inflammatory cells in (asthmatic) airways.  Through suppression of airway inflammation, ICS reduce airway hyper responsiveness and help to control asthma symptoms. In asthma, inflammation is primarily caused by eosinophils. Corticosteroids are effective in reducing eosinophilic inflammation.</a:t>
            </a:r>
          </a:p>
          <a:p>
            <a:pPr algn="l">
              <a:buFont typeface="Arial" panose="020B0604020202020204" pitchFamily="34" charset="0"/>
              <a:buChar char="•"/>
            </a:pPr>
            <a:r>
              <a:rPr lang="en-US" b="0" i="0" dirty="0">
                <a:solidFill>
                  <a:srgbClr val="212529"/>
                </a:solidFill>
                <a:effectLst/>
                <a:latin typeface="Arial" panose="020B0604020202020204" pitchFamily="34" charset="0"/>
              </a:rPr>
              <a:t>Inhaled steroids are preferred for asthma and COPD because they act directly on the airways and have fewer side effects.</a:t>
            </a:r>
          </a:p>
          <a:p>
            <a:pPr algn="l">
              <a:buFont typeface="Arial" panose="020B0604020202020204" pitchFamily="34" charset="0"/>
              <a:buChar char="•"/>
            </a:pPr>
            <a:r>
              <a:rPr lang="en-US" b="0" i="0" dirty="0">
                <a:solidFill>
                  <a:srgbClr val="212529"/>
                </a:solidFill>
                <a:effectLst/>
                <a:latin typeface="Arial" panose="020B0604020202020204" pitchFamily="34" charset="0"/>
              </a:rPr>
              <a:t>Inhaled corticosteroids (ICS) are the most effective controllers of asthma and in some patients with airway inflammation in COPD.</a:t>
            </a:r>
          </a:p>
          <a:p>
            <a:endParaRPr lang="en-US" dirty="0"/>
          </a:p>
        </p:txBody>
      </p:sp>
      <p:pic>
        <p:nvPicPr>
          <p:cNvPr id="4" name="Picture 3">
            <a:extLst>
              <a:ext uri="{FF2B5EF4-FFF2-40B4-BE49-F238E27FC236}">
                <a16:creationId xmlns:a16="http://schemas.microsoft.com/office/drawing/2014/main" id="{47E2AE03-79B7-33FC-394B-C8AC3FA95E35}"/>
              </a:ext>
            </a:extLst>
          </p:cNvPr>
          <p:cNvPicPr>
            <a:picLocks noChangeAspect="1"/>
          </p:cNvPicPr>
          <p:nvPr/>
        </p:nvPicPr>
        <p:blipFill>
          <a:blip r:embed="rId2"/>
          <a:stretch>
            <a:fillRect/>
          </a:stretch>
        </p:blipFill>
        <p:spPr>
          <a:xfrm>
            <a:off x="9791297" y="371192"/>
            <a:ext cx="1634677" cy="2106343"/>
          </a:xfrm>
          <a:prstGeom prst="rect">
            <a:avLst/>
          </a:prstGeom>
          <a:ln>
            <a:solidFill>
              <a:schemeClr val="accent1"/>
            </a:solidFill>
          </a:ln>
        </p:spPr>
      </p:pic>
    </p:spTree>
    <p:extLst>
      <p:ext uri="{BB962C8B-B14F-4D97-AF65-F5344CB8AC3E}">
        <p14:creationId xmlns:p14="http://schemas.microsoft.com/office/powerpoint/2010/main" val="100531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1D07D-FE50-DFAC-CEB9-DCE07FB0DBB4}"/>
              </a:ext>
            </a:extLst>
          </p:cNvPr>
          <p:cNvSpPr>
            <a:spLocks noGrp="1"/>
          </p:cNvSpPr>
          <p:nvPr>
            <p:ph type="title"/>
          </p:nvPr>
        </p:nvSpPr>
        <p:spPr/>
        <p:txBody>
          <a:bodyPr/>
          <a:lstStyle/>
          <a:p>
            <a:r>
              <a:rPr lang="en-US" dirty="0"/>
              <a:t>What has changed </a:t>
            </a:r>
          </a:p>
        </p:txBody>
      </p:sp>
      <p:sp>
        <p:nvSpPr>
          <p:cNvPr id="4" name="Content Placeholder 2">
            <a:extLst>
              <a:ext uri="{FF2B5EF4-FFF2-40B4-BE49-F238E27FC236}">
                <a16:creationId xmlns:a16="http://schemas.microsoft.com/office/drawing/2014/main" id="{5DBE11D7-77B4-7019-7BE7-1404ADF16CEB}"/>
              </a:ext>
            </a:extLst>
          </p:cNvPr>
          <p:cNvSpPr>
            <a:spLocks noGrp="1"/>
          </p:cNvSpPr>
          <p:nvPr>
            <p:ph idx="1"/>
          </p:nvPr>
        </p:nvSpPr>
        <p:spPr>
          <a:xfrm>
            <a:off x="1155700" y="2603500"/>
            <a:ext cx="10302875" cy="3416300"/>
          </a:xfrm>
          <a:solidFill>
            <a:schemeClr val="bg1"/>
          </a:solidFill>
        </p:spPr>
        <p:txBody>
          <a:bodyPr>
            <a:noAutofit/>
          </a:bodyPr>
          <a:lstStyle/>
          <a:p>
            <a:r>
              <a:rPr lang="en-US" sz="3600" dirty="0">
                <a:latin typeface="Google Sans"/>
              </a:rPr>
              <a:t>Instead of SABA for rescue, now we will use ICS-formoterol</a:t>
            </a:r>
          </a:p>
          <a:p>
            <a:r>
              <a:rPr lang="en-US" sz="3600" dirty="0">
                <a:latin typeface="Google Sans"/>
              </a:rPr>
              <a:t>We are quicker to use inhaled steroids and other adjunct treatments </a:t>
            </a:r>
          </a:p>
        </p:txBody>
      </p:sp>
      <p:sp>
        <p:nvSpPr>
          <p:cNvPr id="5" name="Rectangle 4">
            <a:extLst>
              <a:ext uri="{FF2B5EF4-FFF2-40B4-BE49-F238E27FC236}">
                <a16:creationId xmlns:a16="http://schemas.microsoft.com/office/drawing/2014/main" id="{E6C7ACAF-6198-A2C0-88BD-631CE11585F9}"/>
              </a:ext>
            </a:extLst>
          </p:cNvPr>
          <p:cNvSpPr/>
          <p:nvPr/>
        </p:nvSpPr>
        <p:spPr>
          <a:xfrm>
            <a:off x="161925" y="219075"/>
            <a:ext cx="209550" cy="643890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6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4353-0064-F839-B734-464CC807D5E8}"/>
              </a:ext>
            </a:extLst>
          </p:cNvPr>
          <p:cNvSpPr>
            <a:spLocks noGrp="1"/>
          </p:cNvSpPr>
          <p:nvPr>
            <p:ph type="title"/>
          </p:nvPr>
        </p:nvSpPr>
        <p:spPr/>
        <p:txBody>
          <a:bodyPr/>
          <a:lstStyle/>
          <a:p>
            <a:r>
              <a:rPr lang="en-US" dirty="0"/>
              <a:t>Inhaled Corticosteroid (ICS)</a:t>
            </a:r>
          </a:p>
        </p:txBody>
      </p:sp>
      <p:sp>
        <p:nvSpPr>
          <p:cNvPr id="3" name="Content Placeholder 2">
            <a:extLst>
              <a:ext uri="{FF2B5EF4-FFF2-40B4-BE49-F238E27FC236}">
                <a16:creationId xmlns:a16="http://schemas.microsoft.com/office/drawing/2014/main" id="{03A3BDAB-37E6-18BA-AAD8-7FF332D46355}"/>
              </a:ext>
            </a:extLst>
          </p:cNvPr>
          <p:cNvSpPr>
            <a:spLocks noGrp="1"/>
          </p:cNvSpPr>
          <p:nvPr>
            <p:ph idx="1"/>
          </p:nvPr>
        </p:nvSpPr>
        <p:spPr/>
        <p:txBody>
          <a:bodyPr>
            <a:normAutofit/>
          </a:bodyPr>
          <a:lstStyle/>
          <a:p>
            <a:pPr algn="l">
              <a:buFont typeface="Arial" panose="020B0604020202020204" pitchFamily="34" charset="0"/>
              <a:buChar char="•"/>
            </a:pPr>
            <a:r>
              <a:rPr lang="en-US" b="0" i="0" dirty="0">
                <a:solidFill>
                  <a:srgbClr val="212529"/>
                </a:solidFill>
                <a:effectLst/>
                <a:latin typeface="Arial" panose="020B0604020202020204" pitchFamily="34" charset="0"/>
              </a:rPr>
              <a:t>It may take several months for the airway hyper responsiveness to stabilize. Therefore, steroids should be taken regularly for greatest benefit.</a:t>
            </a:r>
          </a:p>
          <a:p>
            <a:pPr algn="l"/>
            <a:r>
              <a:rPr lang="en-US" b="0" i="0" dirty="0">
                <a:solidFill>
                  <a:srgbClr val="212529"/>
                </a:solidFill>
                <a:effectLst/>
                <a:latin typeface="Assistant" pitchFamily="2" charset="-79"/>
                <a:cs typeface="Assistant" pitchFamily="2" charset="-79"/>
              </a:rPr>
              <a:t>Drug names:</a:t>
            </a:r>
          </a:p>
        </p:txBody>
      </p:sp>
      <p:pic>
        <p:nvPicPr>
          <p:cNvPr id="4" name="Picture 3">
            <a:extLst>
              <a:ext uri="{FF2B5EF4-FFF2-40B4-BE49-F238E27FC236}">
                <a16:creationId xmlns:a16="http://schemas.microsoft.com/office/drawing/2014/main" id="{47E2AE03-79B7-33FC-394B-C8AC3FA95E35}"/>
              </a:ext>
            </a:extLst>
          </p:cNvPr>
          <p:cNvPicPr>
            <a:picLocks noChangeAspect="1"/>
          </p:cNvPicPr>
          <p:nvPr/>
        </p:nvPicPr>
        <p:blipFill>
          <a:blip r:embed="rId2"/>
          <a:stretch>
            <a:fillRect/>
          </a:stretch>
        </p:blipFill>
        <p:spPr>
          <a:xfrm>
            <a:off x="9791297" y="371192"/>
            <a:ext cx="1634677" cy="2106343"/>
          </a:xfrm>
          <a:prstGeom prst="rect">
            <a:avLst/>
          </a:prstGeom>
          <a:ln>
            <a:solidFill>
              <a:schemeClr val="accent1"/>
            </a:solidFill>
          </a:ln>
        </p:spPr>
      </p:pic>
      <p:pic>
        <p:nvPicPr>
          <p:cNvPr id="32770" name="Picture 2" descr="Qvar RediHaler (beclomethasone): Uses, Side Effects, Dosage &amp; Reviews">
            <a:extLst>
              <a:ext uri="{FF2B5EF4-FFF2-40B4-BE49-F238E27FC236}">
                <a16:creationId xmlns:a16="http://schemas.microsoft.com/office/drawing/2014/main" id="{B91AD77E-1341-C7F9-A497-DA4D67BDF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0862" y="2419617"/>
            <a:ext cx="2562225" cy="179070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ow to use a Pulmicort Flexhaler | Boston Children's Hospital - YouTube">
            <a:extLst>
              <a:ext uri="{FF2B5EF4-FFF2-40B4-BE49-F238E27FC236}">
                <a16:creationId xmlns:a16="http://schemas.microsoft.com/office/drawing/2014/main" id="{8335522C-7A63-E462-C401-8445BEB4A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2234" y="3216520"/>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var Ellipta 92micrograms/dose / 22micrograms/dose dry powder inhaler  (GlaxoSmithKline UK Ltd) 30 dose - RightBreathe">
            <a:extLst>
              <a:ext uri="{FF2B5EF4-FFF2-40B4-BE49-F238E27FC236}">
                <a16:creationId xmlns:a16="http://schemas.microsoft.com/office/drawing/2014/main" id="{ADF9EAC7-6B96-304C-DE48-E0EF47DF70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7452" y="427672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Seretide Full Prescribing Information, Dosage &amp; Side Effects | MIMS Malaysia">
            <a:extLst>
              <a:ext uri="{FF2B5EF4-FFF2-40B4-BE49-F238E27FC236}">
                <a16:creationId xmlns:a16="http://schemas.microsoft.com/office/drawing/2014/main" id="{55C267C0-758E-FD59-9D34-53D0A73034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83" y="3931120"/>
            <a:ext cx="3019616" cy="32243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073F943-DCF6-F8F9-01DE-8BB15BBCBCA0}"/>
              </a:ext>
            </a:extLst>
          </p:cNvPr>
          <p:cNvSpPr txBox="1"/>
          <p:nvPr/>
        </p:nvSpPr>
        <p:spPr>
          <a:xfrm>
            <a:off x="3227428" y="3552504"/>
            <a:ext cx="3246017" cy="2585323"/>
          </a:xfrm>
          <a:prstGeom prst="rect">
            <a:avLst/>
          </a:prstGeom>
          <a:noFill/>
        </p:spPr>
        <p:txBody>
          <a:bodyPr wrap="square">
            <a:spAutoFit/>
          </a:bodyPr>
          <a:lstStyle/>
          <a:p>
            <a:pPr algn="l">
              <a:buFont typeface="Arial" panose="020B0604020202020204" pitchFamily="34" charset="0"/>
              <a:buChar char="•"/>
            </a:pPr>
            <a:r>
              <a:rPr lang="en-US" b="0" i="0" dirty="0" err="1">
                <a:solidFill>
                  <a:srgbClr val="212529"/>
                </a:solidFill>
                <a:effectLst/>
                <a:latin typeface="Arial" panose="020B0604020202020204" pitchFamily="34" charset="0"/>
              </a:rPr>
              <a:t>Beclometasone</a:t>
            </a:r>
            <a:r>
              <a:rPr lang="en-US" b="0" i="0" dirty="0">
                <a:solidFill>
                  <a:srgbClr val="212529"/>
                </a:solidFill>
                <a:effectLst/>
                <a:latin typeface="Arial" panose="020B0604020202020204" pitchFamily="34" charset="0"/>
              </a:rPr>
              <a:t> (in </a:t>
            </a:r>
            <a:r>
              <a:rPr lang="en-US" b="0" i="0" dirty="0" err="1">
                <a:solidFill>
                  <a:srgbClr val="212529"/>
                </a:solidFill>
                <a:effectLst/>
                <a:latin typeface="Arial" panose="020B0604020202020204" pitchFamily="34" charset="0"/>
              </a:rPr>
              <a:t>Fostair</a:t>
            </a:r>
            <a:r>
              <a:rPr lang="en-US" b="0" i="0" dirty="0">
                <a:solidFill>
                  <a:srgbClr val="212529"/>
                </a:solidFill>
                <a:effectLst/>
                <a:latin typeface="Arial" panose="020B0604020202020204" pitchFamily="34" charset="0"/>
              </a:rPr>
              <a:t>, </a:t>
            </a:r>
            <a:r>
              <a:rPr lang="en-US" b="0" i="0" dirty="0" err="1">
                <a:solidFill>
                  <a:srgbClr val="212529"/>
                </a:solidFill>
                <a:effectLst/>
                <a:latin typeface="Arial" panose="020B0604020202020204" pitchFamily="34" charset="0"/>
              </a:rPr>
              <a:t>Qvar</a:t>
            </a:r>
            <a:r>
              <a:rPr lang="en-US" b="0" i="0" dirty="0">
                <a:solidFill>
                  <a:srgbClr val="212529"/>
                </a:solidFill>
                <a:effectLst/>
                <a:latin typeface="Arial" panose="020B0604020202020204" pitchFamily="34" charset="0"/>
              </a:rPr>
              <a:t>™).</a:t>
            </a:r>
          </a:p>
          <a:p>
            <a:pPr algn="l">
              <a:buFont typeface="Arial" panose="020B0604020202020204" pitchFamily="34" charset="0"/>
              <a:buChar char="•"/>
            </a:pPr>
            <a:r>
              <a:rPr lang="en-US" b="0" i="0" dirty="0">
                <a:solidFill>
                  <a:srgbClr val="212529"/>
                </a:solidFill>
                <a:effectLst/>
                <a:latin typeface="Arial" panose="020B0604020202020204" pitchFamily="34" charset="0"/>
              </a:rPr>
              <a:t>Budesonide (in Pulmicort™, Symbicort™).</a:t>
            </a:r>
          </a:p>
          <a:p>
            <a:pPr algn="l">
              <a:buFont typeface="Arial" panose="020B0604020202020204" pitchFamily="34" charset="0"/>
              <a:buChar char="•"/>
            </a:pPr>
            <a:r>
              <a:rPr lang="en-US" b="0" i="0" dirty="0">
                <a:solidFill>
                  <a:srgbClr val="212529"/>
                </a:solidFill>
                <a:effectLst/>
                <a:latin typeface="Arial" panose="020B0604020202020204" pitchFamily="34" charset="0"/>
              </a:rPr>
              <a:t>Fluticasone (in </a:t>
            </a:r>
            <a:r>
              <a:rPr lang="en-US" b="0" i="0" dirty="0" err="1">
                <a:solidFill>
                  <a:srgbClr val="212529"/>
                </a:solidFill>
                <a:effectLst/>
                <a:latin typeface="Arial" panose="020B0604020202020204" pitchFamily="34" charset="0"/>
              </a:rPr>
              <a:t>Relvar</a:t>
            </a:r>
            <a:r>
              <a:rPr lang="en-US" b="0" i="0" dirty="0">
                <a:solidFill>
                  <a:srgbClr val="212529"/>
                </a:solidFill>
                <a:effectLst/>
                <a:latin typeface="Arial" panose="020B0604020202020204" pitchFamily="34" charset="0"/>
              </a:rPr>
              <a:t>™).</a:t>
            </a:r>
          </a:p>
          <a:p>
            <a:pPr algn="l">
              <a:buFont typeface="Arial" panose="020B0604020202020204" pitchFamily="34" charset="0"/>
              <a:buChar char="•"/>
            </a:pPr>
            <a:r>
              <a:rPr lang="en-US" b="0" i="0" dirty="0">
                <a:solidFill>
                  <a:srgbClr val="212529"/>
                </a:solidFill>
                <a:effectLst/>
                <a:latin typeface="Arial" panose="020B0604020202020204" pitchFamily="34" charset="0"/>
              </a:rPr>
              <a:t>Fluticasone (in Seretide/</a:t>
            </a:r>
            <a:r>
              <a:rPr lang="en-US" b="0" i="0" dirty="0" err="1">
                <a:solidFill>
                  <a:srgbClr val="212529"/>
                </a:solidFill>
                <a:effectLst/>
                <a:latin typeface="Arial" panose="020B0604020202020204" pitchFamily="34" charset="0"/>
              </a:rPr>
              <a:t>Flixotide</a:t>
            </a:r>
            <a:r>
              <a:rPr lang="en-US" b="0" i="0" dirty="0">
                <a:solidFill>
                  <a:srgbClr val="212529"/>
                </a:solidFill>
                <a:effectLst/>
                <a:latin typeface="Arial" panose="020B0604020202020204" pitchFamily="34" charset="0"/>
              </a:rPr>
              <a:t>™).</a:t>
            </a:r>
          </a:p>
          <a:p>
            <a:pPr algn="l">
              <a:buFont typeface="Arial" panose="020B0604020202020204" pitchFamily="34" charset="0"/>
              <a:buChar char="•"/>
            </a:pPr>
            <a:r>
              <a:rPr lang="en-US" b="0" i="0" dirty="0">
                <a:solidFill>
                  <a:srgbClr val="212529"/>
                </a:solidFill>
                <a:effectLst/>
                <a:latin typeface="Arial" panose="020B0604020202020204" pitchFamily="34" charset="0"/>
              </a:rPr>
              <a:t>Mometasone (in Asmanex™).</a:t>
            </a:r>
          </a:p>
        </p:txBody>
      </p:sp>
      <p:pic>
        <p:nvPicPr>
          <p:cNvPr id="32778" name="Picture 10" descr="ASMANEX® HFA (mometasone furoate) Inhalation Aerosol 50 mcg, 100 mcg, 200  mcg">
            <a:extLst>
              <a:ext uri="{FF2B5EF4-FFF2-40B4-BE49-F238E27FC236}">
                <a16:creationId xmlns:a16="http://schemas.microsoft.com/office/drawing/2014/main" id="{227DDA38-9917-27B7-50B6-177A348E06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6436" y="4600538"/>
            <a:ext cx="2152650"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6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7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7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71B4F-8E3F-8668-6519-B98F868F89F0}"/>
              </a:ext>
            </a:extLst>
          </p:cNvPr>
          <p:cNvSpPr>
            <a:spLocks noGrp="1"/>
          </p:cNvSpPr>
          <p:nvPr>
            <p:ph type="title"/>
          </p:nvPr>
        </p:nvSpPr>
        <p:spPr/>
        <p:txBody>
          <a:bodyPr/>
          <a:lstStyle/>
          <a:p>
            <a:r>
              <a:rPr lang="en-US" dirty="0"/>
              <a:t>A note about ICS concerns </a:t>
            </a:r>
          </a:p>
        </p:txBody>
      </p:sp>
      <p:sp>
        <p:nvSpPr>
          <p:cNvPr id="3" name="Content Placeholder 2">
            <a:extLst>
              <a:ext uri="{FF2B5EF4-FFF2-40B4-BE49-F238E27FC236}">
                <a16:creationId xmlns:a16="http://schemas.microsoft.com/office/drawing/2014/main" id="{45773630-6DFD-F14C-D931-5BE4C5CF48F4}"/>
              </a:ext>
            </a:extLst>
          </p:cNvPr>
          <p:cNvSpPr>
            <a:spLocks noGrp="1"/>
          </p:cNvSpPr>
          <p:nvPr>
            <p:ph idx="1"/>
          </p:nvPr>
        </p:nvSpPr>
        <p:spPr>
          <a:xfrm>
            <a:off x="267715" y="2377162"/>
            <a:ext cx="11691913" cy="3914995"/>
          </a:xfrm>
        </p:spPr>
        <p:txBody>
          <a:bodyPr>
            <a:noAutofit/>
          </a:bodyPr>
          <a:lstStyle/>
          <a:p>
            <a:r>
              <a:rPr lang="en-US" sz="2000" dirty="0"/>
              <a:t>Questions and varying beliefs about inhaled corticosteroids (ICSs) are common and may affect adherence to treatment. </a:t>
            </a:r>
          </a:p>
          <a:p>
            <a:r>
              <a:rPr lang="en-US" sz="2000" b="1" dirty="0"/>
              <a:t>ICSs are the most effective medications for long-term control of persistent asthma.</a:t>
            </a:r>
          </a:p>
          <a:p>
            <a:r>
              <a:rPr lang="en-US" sz="2000" dirty="0"/>
              <a:t>Because ICSs are inhaled, they go right to the lungs to reduce chronic airway inflammation.</a:t>
            </a:r>
          </a:p>
          <a:p>
            <a:r>
              <a:rPr lang="en-US" sz="2000" dirty="0"/>
              <a:t>In general, ICSs should be taken every day to prevent asthma symptoms and attacks. </a:t>
            </a:r>
          </a:p>
          <a:p>
            <a:r>
              <a:rPr lang="en-US" sz="2000" dirty="0"/>
              <a:t>The potential risks of ICSs are well balanced by their benefits. To reduce the risk of side effects, patients should work with their doctor to use the lowest dose that maintains asthma control, and be sure to take the medication correctly. </a:t>
            </a:r>
          </a:p>
          <a:p>
            <a:r>
              <a:rPr lang="en-US" sz="2000" dirty="0"/>
              <a:t>• Mouth irritation and thrush (yeast infection), which may be associated with ICSs at higher doses, can be avoided by rinsing the mouth and spitting after ICS use and, if appropriate for the inhaler device, by using a valved holding chamber or spacer. </a:t>
            </a:r>
          </a:p>
        </p:txBody>
      </p:sp>
    </p:spTree>
    <p:extLst>
      <p:ext uri="{BB962C8B-B14F-4D97-AF65-F5344CB8AC3E}">
        <p14:creationId xmlns:p14="http://schemas.microsoft.com/office/powerpoint/2010/main" val="1848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71B4F-8E3F-8668-6519-B98F868F89F0}"/>
              </a:ext>
            </a:extLst>
          </p:cNvPr>
          <p:cNvSpPr>
            <a:spLocks noGrp="1"/>
          </p:cNvSpPr>
          <p:nvPr>
            <p:ph type="title"/>
          </p:nvPr>
        </p:nvSpPr>
        <p:spPr/>
        <p:txBody>
          <a:bodyPr/>
          <a:lstStyle/>
          <a:p>
            <a:r>
              <a:rPr lang="en-US" dirty="0"/>
              <a:t>A note about ICS concerns </a:t>
            </a:r>
          </a:p>
        </p:txBody>
      </p:sp>
      <p:sp>
        <p:nvSpPr>
          <p:cNvPr id="3" name="Content Placeholder 2">
            <a:extLst>
              <a:ext uri="{FF2B5EF4-FFF2-40B4-BE49-F238E27FC236}">
                <a16:creationId xmlns:a16="http://schemas.microsoft.com/office/drawing/2014/main" id="{45773630-6DFD-F14C-D931-5BE4C5CF48F4}"/>
              </a:ext>
            </a:extLst>
          </p:cNvPr>
          <p:cNvSpPr>
            <a:spLocks noGrp="1"/>
          </p:cNvSpPr>
          <p:nvPr>
            <p:ph idx="1"/>
          </p:nvPr>
        </p:nvSpPr>
        <p:spPr>
          <a:xfrm>
            <a:off x="267715" y="2377162"/>
            <a:ext cx="11691913" cy="3914995"/>
          </a:xfrm>
        </p:spPr>
        <p:txBody>
          <a:bodyPr>
            <a:noAutofit/>
          </a:bodyPr>
          <a:lstStyle/>
          <a:p>
            <a:r>
              <a:rPr lang="en-US" sz="2000" dirty="0"/>
              <a:t>• ICS use may slow a child’s growth rate slightly. This effect on linear growth is not predictable and is generally small (about 1 cm), appears to occur in the first several months of treatment, and is not progressive. </a:t>
            </a:r>
            <a:r>
              <a:rPr lang="en-US" sz="2000" b="1" dirty="0"/>
              <a:t>The clinical significance of this potential effect has yet to be determined. </a:t>
            </a:r>
            <a:r>
              <a:rPr lang="en-US" sz="2000" dirty="0"/>
              <a:t>Growth rates are highly variable in children, and </a:t>
            </a:r>
            <a:r>
              <a:rPr lang="en-US" sz="2000" u="sng" dirty="0"/>
              <a:t>poorly controlled asthma can slow a child’s growth</a:t>
            </a:r>
            <a:r>
              <a:rPr lang="en-US" sz="2000" dirty="0"/>
              <a:t>.  </a:t>
            </a:r>
          </a:p>
          <a:p>
            <a:r>
              <a:rPr lang="en-US" sz="2000" dirty="0"/>
              <a:t>ICSs are generally safe for pregnant women. Controlling asthma is important for pregnant women to be sure the fetus receives enough oxygen.</a:t>
            </a:r>
          </a:p>
          <a:p>
            <a:r>
              <a:rPr lang="en-US" sz="2000" dirty="0"/>
              <a:t> ICSs are not addictive. </a:t>
            </a:r>
          </a:p>
          <a:p>
            <a:r>
              <a:rPr lang="en-US" sz="2000" dirty="0"/>
              <a:t> ICSs are not the same as anabolic steroids that some athletes use illegally to increase sports performance.</a:t>
            </a:r>
          </a:p>
        </p:txBody>
      </p:sp>
      <p:pic>
        <p:nvPicPr>
          <p:cNvPr id="50178" name="Picture 2" descr="Effects of Steroids | Short &amp; Long-Term Effects of Steroid Use">
            <a:extLst>
              <a:ext uri="{FF2B5EF4-FFF2-40B4-BE49-F238E27FC236}">
                <a16:creationId xmlns:a16="http://schemas.microsoft.com/office/drawing/2014/main" id="{86676918-E131-912A-81CE-86FFC97F3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6367" y="5549775"/>
            <a:ext cx="1796064" cy="1195199"/>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The Trouble With Growth Charts - The New York Times">
            <a:extLst>
              <a:ext uri="{FF2B5EF4-FFF2-40B4-BE49-F238E27FC236}">
                <a16:creationId xmlns:a16="http://schemas.microsoft.com/office/drawing/2014/main" id="{965A1F0F-387F-2598-9A92-87E479FCB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7188" y="285822"/>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996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1AA3C-5C11-BD7A-B43B-5A57197A4C06}"/>
              </a:ext>
            </a:extLst>
          </p:cNvPr>
          <p:cNvSpPr>
            <a:spLocks noGrp="1"/>
          </p:cNvSpPr>
          <p:nvPr>
            <p:ph type="title"/>
          </p:nvPr>
        </p:nvSpPr>
        <p:spPr/>
        <p:txBody>
          <a:bodyPr/>
          <a:lstStyle/>
          <a:p>
            <a:r>
              <a:rPr lang="en-US" b="0" i="0" dirty="0">
                <a:solidFill>
                  <a:schemeClr val="bg1"/>
                </a:solidFill>
                <a:effectLst/>
                <a:latin typeface="Assistant" pitchFamily="2" charset="-79"/>
                <a:cs typeface="Assistant" pitchFamily="2" charset="-79"/>
              </a:rPr>
              <a:t>Long-acting Beta-2 Agonists (LABAs)</a:t>
            </a:r>
            <a:endParaRPr lang="en-US" dirty="0">
              <a:solidFill>
                <a:schemeClr val="bg1"/>
              </a:solidFill>
            </a:endParaRPr>
          </a:p>
        </p:txBody>
      </p:sp>
      <p:sp>
        <p:nvSpPr>
          <p:cNvPr id="3" name="Content Placeholder 2">
            <a:extLst>
              <a:ext uri="{FF2B5EF4-FFF2-40B4-BE49-F238E27FC236}">
                <a16:creationId xmlns:a16="http://schemas.microsoft.com/office/drawing/2014/main" id="{A5C65E20-CA83-3EF0-231F-494A98C126AC}"/>
              </a:ext>
            </a:extLst>
          </p:cNvPr>
          <p:cNvSpPr>
            <a:spLocks noGrp="1"/>
          </p:cNvSpPr>
          <p:nvPr>
            <p:ph idx="1"/>
          </p:nvPr>
        </p:nvSpPr>
        <p:spPr>
          <a:xfrm>
            <a:off x="427561" y="2703089"/>
            <a:ext cx="10216198" cy="3416300"/>
          </a:xfrm>
        </p:spPr>
        <p:txBody>
          <a:bodyPr>
            <a:noAutofit/>
          </a:bodyPr>
          <a:lstStyle/>
          <a:p>
            <a:pPr algn="l"/>
            <a:r>
              <a:rPr lang="en-US" sz="2000" b="0" i="0" dirty="0">
                <a:solidFill>
                  <a:srgbClr val="212529"/>
                </a:solidFill>
                <a:effectLst/>
                <a:latin typeface="Arial" panose="020B0604020202020204" pitchFamily="34" charset="0"/>
              </a:rPr>
              <a:t>Used regularly, they can help to control breathlessness in asthma and COPD by keeping airways open and add to the effectiveness of inhaled steroids in asthma.</a:t>
            </a:r>
          </a:p>
          <a:p>
            <a:pPr algn="l">
              <a:buFont typeface="Arial" panose="020B0604020202020204" pitchFamily="34" charset="0"/>
              <a:buChar char="•"/>
            </a:pPr>
            <a:r>
              <a:rPr lang="en-US" sz="2000" b="0" i="0" dirty="0">
                <a:solidFill>
                  <a:srgbClr val="212529"/>
                </a:solidFill>
                <a:effectLst/>
                <a:latin typeface="Arial" panose="020B0604020202020204" pitchFamily="34" charset="0"/>
              </a:rPr>
              <a:t>Duration of action lasts around 12 hours so twice daily dose is recommended.</a:t>
            </a:r>
          </a:p>
          <a:p>
            <a:pPr algn="l">
              <a:buFont typeface="Arial" panose="020B0604020202020204" pitchFamily="34" charset="0"/>
              <a:buChar char="•"/>
            </a:pPr>
            <a:r>
              <a:rPr lang="en-US" sz="2000" b="0" i="0" dirty="0">
                <a:solidFill>
                  <a:srgbClr val="212529"/>
                </a:solidFill>
                <a:effectLst/>
                <a:latin typeface="Arial" panose="020B0604020202020204" pitchFamily="34" charset="0"/>
              </a:rPr>
              <a:t>Most effective in control of moderate to severe disease.</a:t>
            </a:r>
          </a:p>
          <a:p>
            <a:pPr algn="l">
              <a:buFont typeface="Arial" panose="020B0604020202020204" pitchFamily="34" charset="0"/>
              <a:buChar char="•"/>
            </a:pPr>
            <a:r>
              <a:rPr lang="en-US" sz="2000" b="0" i="0" dirty="0">
                <a:solidFill>
                  <a:srgbClr val="212529"/>
                </a:solidFill>
                <a:effectLst/>
                <a:latin typeface="Arial" panose="020B0604020202020204" pitchFamily="34" charset="0"/>
              </a:rPr>
              <a:t>May be effective in management of symptoms overnight due to their prolonged duration.</a:t>
            </a:r>
          </a:p>
          <a:p>
            <a:pPr algn="l">
              <a:buFont typeface="Arial" panose="020B0604020202020204" pitchFamily="34" charset="0"/>
              <a:buChar char="•"/>
            </a:pPr>
            <a:r>
              <a:rPr lang="en-US" sz="2000" b="0" i="0" dirty="0">
                <a:solidFill>
                  <a:srgbClr val="212529"/>
                </a:solidFill>
                <a:effectLst/>
                <a:latin typeface="Arial" panose="020B0604020202020204" pitchFamily="34" charset="0"/>
              </a:rPr>
              <a:t>They do not address any underlying inflammation. Therefore LABAs should be used with an inhaled corticosteroid in a combination inhaler for treatment of asthma.(</a:t>
            </a:r>
            <a:r>
              <a:rPr lang="en-US" sz="2000" b="1" i="0" dirty="0">
                <a:solidFill>
                  <a:srgbClr val="212529"/>
                </a:solidFill>
                <a:effectLst/>
                <a:latin typeface="Arial" panose="020B0604020202020204" pitchFamily="34" charset="0"/>
              </a:rPr>
              <a:t>using LABA without inhaled corticosteroid can be dangerous for asthmatic patients</a:t>
            </a:r>
            <a:r>
              <a:rPr lang="en-US" sz="2000" b="0" i="0" dirty="0">
                <a:solidFill>
                  <a:srgbClr val="212529"/>
                </a:solidFill>
                <a:effectLst/>
                <a:latin typeface="Arial" panose="020B0604020202020204" pitchFamily="34" charset="0"/>
              </a:rPr>
              <a:t>) LABAs can be given without inhaled corticosteroids for other conditions such as COPD.</a:t>
            </a:r>
          </a:p>
          <a:p>
            <a:endParaRPr lang="en-US" sz="2000" dirty="0"/>
          </a:p>
        </p:txBody>
      </p:sp>
      <p:pic>
        <p:nvPicPr>
          <p:cNvPr id="7" name="Picture 6">
            <a:extLst>
              <a:ext uri="{FF2B5EF4-FFF2-40B4-BE49-F238E27FC236}">
                <a16:creationId xmlns:a16="http://schemas.microsoft.com/office/drawing/2014/main" id="{127FAD90-C8D2-41FA-9182-7A60A5DB4553}"/>
              </a:ext>
            </a:extLst>
          </p:cNvPr>
          <p:cNvPicPr>
            <a:picLocks noChangeAspect="1"/>
          </p:cNvPicPr>
          <p:nvPr/>
        </p:nvPicPr>
        <p:blipFill>
          <a:blip r:embed="rId2"/>
          <a:stretch>
            <a:fillRect/>
          </a:stretch>
        </p:blipFill>
        <p:spPr>
          <a:xfrm>
            <a:off x="9831613" y="340015"/>
            <a:ext cx="2038543" cy="2263485"/>
          </a:xfrm>
          <a:prstGeom prst="rect">
            <a:avLst/>
          </a:prstGeom>
          <a:ln>
            <a:solidFill>
              <a:schemeClr val="accent1"/>
            </a:solidFill>
          </a:ln>
        </p:spPr>
      </p:pic>
      <p:pic>
        <p:nvPicPr>
          <p:cNvPr id="25602" name="Picture 2" descr="Good Sleep Habits Can Buffer Kids From Stress-Linked Impulsivity -  Neuroscience News">
            <a:extLst>
              <a:ext uri="{FF2B5EF4-FFF2-40B4-BE49-F238E27FC236}">
                <a16:creationId xmlns:a16="http://schemas.microsoft.com/office/drawing/2014/main" id="{73490099-52E3-89EF-9CB5-F823A46F4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6367" y="3589811"/>
            <a:ext cx="1997700" cy="1329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07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6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1AA3C-5C11-BD7A-B43B-5A57197A4C06}"/>
              </a:ext>
            </a:extLst>
          </p:cNvPr>
          <p:cNvSpPr>
            <a:spLocks noGrp="1"/>
          </p:cNvSpPr>
          <p:nvPr>
            <p:ph type="title"/>
          </p:nvPr>
        </p:nvSpPr>
        <p:spPr/>
        <p:txBody>
          <a:bodyPr/>
          <a:lstStyle/>
          <a:p>
            <a:r>
              <a:rPr lang="en-US" b="0" i="0" dirty="0">
                <a:solidFill>
                  <a:schemeClr val="bg1"/>
                </a:solidFill>
                <a:effectLst/>
                <a:latin typeface="Assistant" pitchFamily="2" charset="-79"/>
                <a:cs typeface="Assistant" pitchFamily="2" charset="-79"/>
              </a:rPr>
              <a:t>Long-acting Beta-2 Agonists (LABAs)</a:t>
            </a:r>
            <a:endParaRPr lang="en-US" dirty="0">
              <a:solidFill>
                <a:schemeClr val="bg1"/>
              </a:solidFill>
            </a:endParaRPr>
          </a:p>
        </p:txBody>
      </p:sp>
      <p:sp>
        <p:nvSpPr>
          <p:cNvPr id="3" name="Content Placeholder 2">
            <a:extLst>
              <a:ext uri="{FF2B5EF4-FFF2-40B4-BE49-F238E27FC236}">
                <a16:creationId xmlns:a16="http://schemas.microsoft.com/office/drawing/2014/main" id="{A5C65E20-CA83-3EF0-231F-494A98C126AC}"/>
              </a:ext>
            </a:extLst>
          </p:cNvPr>
          <p:cNvSpPr>
            <a:spLocks noGrp="1"/>
          </p:cNvSpPr>
          <p:nvPr>
            <p:ph idx="1"/>
          </p:nvPr>
        </p:nvSpPr>
        <p:spPr/>
        <p:txBody>
          <a:bodyPr>
            <a:normAutofit/>
          </a:bodyPr>
          <a:lstStyle/>
          <a:p>
            <a:pPr algn="l"/>
            <a:r>
              <a:rPr lang="en-US" b="0" i="0" dirty="0">
                <a:solidFill>
                  <a:srgbClr val="212529"/>
                </a:solidFill>
                <a:effectLst/>
                <a:latin typeface="Assistant" pitchFamily="2" charset="-79"/>
                <a:cs typeface="Assistant" pitchFamily="2" charset="-79"/>
              </a:rPr>
              <a:t>Drug names:</a:t>
            </a:r>
          </a:p>
          <a:p>
            <a:pPr algn="l">
              <a:buFont typeface="Arial" panose="020B0604020202020204" pitchFamily="34" charset="0"/>
              <a:buChar char="•"/>
            </a:pPr>
            <a:r>
              <a:rPr lang="en-US" b="0" i="0" dirty="0">
                <a:solidFill>
                  <a:srgbClr val="212529"/>
                </a:solidFill>
                <a:effectLst/>
                <a:latin typeface="Arial" panose="020B0604020202020204" pitchFamily="34" charset="0"/>
              </a:rPr>
              <a:t>Salmeterol</a:t>
            </a:r>
          </a:p>
          <a:p>
            <a:pPr algn="l">
              <a:buFont typeface="Arial" panose="020B0604020202020204" pitchFamily="34" charset="0"/>
              <a:buChar char="•"/>
            </a:pPr>
            <a:r>
              <a:rPr lang="en-US" b="1" i="0" dirty="0">
                <a:solidFill>
                  <a:srgbClr val="212529"/>
                </a:solidFill>
                <a:effectLst/>
                <a:latin typeface="Arial" panose="020B0604020202020204" pitchFamily="34" charset="0"/>
              </a:rPr>
              <a:t>Formoterol</a:t>
            </a:r>
          </a:p>
          <a:p>
            <a:pPr algn="l">
              <a:buFont typeface="Arial" panose="020B0604020202020204" pitchFamily="34" charset="0"/>
              <a:buChar char="•"/>
            </a:pPr>
            <a:r>
              <a:rPr lang="en-US" b="0" i="0" dirty="0">
                <a:solidFill>
                  <a:srgbClr val="212529"/>
                </a:solidFill>
                <a:effectLst/>
                <a:latin typeface="Arial" panose="020B0604020202020204" pitchFamily="34" charset="0"/>
              </a:rPr>
              <a:t>Vilanterol - once a day</a:t>
            </a:r>
          </a:p>
          <a:p>
            <a:pPr algn="l">
              <a:buFont typeface="Arial" panose="020B0604020202020204" pitchFamily="34" charset="0"/>
              <a:buChar char="•"/>
            </a:pPr>
            <a:r>
              <a:rPr lang="en-US" b="0" i="0" dirty="0">
                <a:solidFill>
                  <a:srgbClr val="212529"/>
                </a:solidFill>
                <a:effectLst/>
                <a:latin typeface="Arial" panose="020B0604020202020204" pitchFamily="34" charset="0"/>
              </a:rPr>
              <a:t>Indacaterol - once a day</a:t>
            </a:r>
          </a:p>
          <a:p>
            <a:endParaRPr lang="en-US" dirty="0"/>
          </a:p>
        </p:txBody>
      </p:sp>
      <p:pic>
        <p:nvPicPr>
          <p:cNvPr id="6" name="Picture 5">
            <a:extLst>
              <a:ext uri="{FF2B5EF4-FFF2-40B4-BE49-F238E27FC236}">
                <a16:creationId xmlns:a16="http://schemas.microsoft.com/office/drawing/2014/main" id="{C80F16DD-0A7C-A137-1F90-5179ED056A1C}"/>
              </a:ext>
            </a:extLst>
          </p:cNvPr>
          <p:cNvPicPr>
            <a:picLocks noChangeAspect="1"/>
          </p:cNvPicPr>
          <p:nvPr/>
        </p:nvPicPr>
        <p:blipFill>
          <a:blip r:embed="rId2"/>
          <a:stretch>
            <a:fillRect/>
          </a:stretch>
        </p:blipFill>
        <p:spPr>
          <a:xfrm>
            <a:off x="9831613" y="340015"/>
            <a:ext cx="2038543" cy="2263485"/>
          </a:xfrm>
          <a:prstGeom prst="rect">
            <a:avLst/>
          </a:prstGeom>
          <a:ln>
            <a:solidFill>
              <a:schemeClr val="accent1"/>
            </a:solidFill>
          </a:ln>
        </p:spPr>
      </p:pic>
    </p:spTree>
    <p:extLst>
      <p:ext uri="{BB962C8B-B14F-4D97-AF65-F5344CB8AC3E}">
        <p14:creationId xmlns:p14="http://schemas.microsoft.com/office/powerpoint/2010/main" val="2416800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9DF8B-63CB-511D-34D3-4F097E055E4E}"/>
              </a:ext>
            </a:extLst>
          </p:cNvPr>
          <p:cNvSpPr>
            <a:spLocks noGrp="1"/>
          </p:cNvSpPr>
          <p:nvPr>
            <p:ph type="title"/>
          </p:nvPr>
        </p:nvSpPr>
        <p:spPr/>
        <p:txBody>
          <a:bodyPr/>
          <a:lstStyle/>
          <a:p>
            <a:r>
              <a:rPr lang="en-US" dirty="0"/>
              <a:t>ICS - Formoterol</a:t>
            </a:r>
          </a:p>
        </p:txBody>
      </p:sp>
      <p:sp>
        <p:nvSpPr>
          <p:cNvPr id="3" name="Content Placeholder 2">
            <a:extLst>
              <a:ext uri="{FF2B5EF4-FFF2-40B4-BE49-F238E27FC236}">
                <a16:creationId xmlns:a16="http://schemas.microsoft.com/office/drawing/2014/main" id="{D18400FB-29FE-D267-D019-2353E516A79F}"/>
              </a:ext>
            </a:extLst>
          </p:cNvPr>
          <p:cNvSpPr>
            <a:spLocks noGrp="1"/>
          </p:cNvSpPr>
          <p:nvPr>
            <p:ph idx="1"/>
          </p:nvPr>
        </p:nvSpPr>
        <p:spPr>
          <a:xfrm>
            <a:off x="523778" y="2618969"/>
            <a:ext cx="8825659" cy="3416300"/>
          </a:xfrm>
        </p:spPr>
        <p:txBody>
          <a:bodyPr/>
          <a:lstStyle/>
          <a:p>
            <a:r>
              <a:rPr lang="en-US" dirty="0"/>
              <a:t>Inhaled corticosteroid for inflammation (airways less thick)</a:t>
            </a:r>
          </a:p>
          <a:p>
            <a:endParaRPr lang="en-US" dirty="0"/>
          </a:p>
          <a:p>
            <a:r>
              <a:rPr lang="en-US" dirty="0"/>
              <a:t>Long acting Beta agonist (open airways)</a:t>
            </a:r>
          </a:p>
        </p:txBody>
      </p:sp>
      <p:pic>
        <p:nvPicPr>
          <p:cNvPr id="6" name="Picture 5">
            <a:extLst>
              <a:ext uri="{FF2B5EF4-FFF2-40B4-BE49-F238E27FC236}">
                <a16:creationId xmlns:a16="http://schemas.microsoft.com/office/drawing/2014/main" id="{81A47471-CDE4-5E20-DEF3-A9A0D3C92A49}"/>
              </a:ext>
            </a:extLst>
          </p:cNvPr>
          <p:cNvPicPr>
            <a:picLocks noChangeAspect="1"/>
          </p:cNvPicPr>
          <p:nvPr/>
        </p:nvPicPr>
        <p:blipFill>
          <a:blip r:embed="rId2"/>
          <a:stretch>
            <a:fillRect/>
          </a:stretch>
        </p:blipFill>
        <p:spPr>
          <a:xfrm>
            <a:off x="9831613" y="340015"/>
            <a:ext cx="2038543" cy="2263485"/>
          </a:xfrm>
          <a:prstGeom prst="rect">
            <a:avLst/>
          </a:prstGeom>
          <a:ln>
            <a:solidFill>
              <a:schemeClr val="accent1"/>
            </a:solidFill>
          </a:ln>
        </p:spPr>
      </p:pic>
      <p:pic>
        <p:nvPicPr>
          <p:cNvPr id="7" name="Picture 6">
            <a:extLst>
              <a:ext uri="{FF2B5EF4-FFF2-40B4-BE49-F238E27FC236}">
                <a16:creationId xmlns:a16="http://schemas.microsoft.com/office/drawing/2014/main" id="{E51E86EC-24D5-012D-0954-2E8CBC3E5D67}"/>
              </a:ext>
            </a:extLst>
          </p:cNvPr>
          <p:cNvPicPr>
            <a:picLocks noChangeAspect="1"/>
          </p:cNvPicPr>
          <p:nvPr/>
        </p:nvPicPr>
        <p:blipFill>
          <a:blip r:embed="rId3"/>
          <a:stretch>
            <a:fillRect/>
          </a:stretch>
        </p:blipFill>
        <p:spPr>
          <a:xfrm>
            <a:off x="10033545" y="1833814"/>
            <a:ext cx="1634677" cy="2106343"/>
          </a:xfrm>
          <a:prstGeom prst="rect">
            <a:avLst/>
          </a:prstGeom>
          <a:ln>
            <a:solidFill>
              <a:schemeClr val="accent1"/>
            </a:solidFill>
          </a:ln>
        </p:spPr>
      </p:pic>
      <p:pic>
        <p:nvPicPr>
          <p:cNvPr id="8" name="Picture 2" descr="About Us">
            <a:extLst>
              <a:ext uri="{FF2B5EF4-FFF2-40B4-BE49-F238E27FC236}">
                <a16:creationId xmlns:a16="http://schemas.microsoft.com/office/drawing/2014/main" id="{0F8E2042-3135-F136-87AF-0D6AB4C7BA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464" y="547833"/>
            <a:ext cx="2466975" cy="18478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5FB9662-F82D-5341-22FA-0D1D7A57E772}"/>
              </a:ext>
            </a:extLst>
          </p:cNvPr>
          <p:cNvSpPr txBox="1"/>
          <p:nvPr/>
        </p:nvSpPr>
        <p:spPr>
          <a:xfrm>
            <a:off x="6860925" y="956655"/>
            <a:ext cx="1755728" cy="923330"/>
          </a:xfrm>
          <a:prstGeom prst="rect">
            <a:avLst/>
          </a:prstGeom>
          <a:solidFill>
            <a:schemeClr val="bg1"/>
          </a:solidFill>
          <a:ln>
            <a:solidFill>
              <a:schemeClr val="accent1"/>
            </a:solidFill>
          </a:ln>
        </p:spPr>
        <p:txBody>
          <a:bodyPr wrap="square" rtlCol="0">
            <a:spAutoFit/>
          </a:bodyPr>
          <a:lstStyle/>
          <a:p>
            <a:pPr algn="ctr"/>
            <a:r>
              <a:rPr lang="en-US" dirty="0"/>
              <a:t>Maintenance  </a:t>
            </a:r>
          </a:p>
          <a:p>
            <a:pPr algn="ctr"/>
            <a:r>
              <a:rPr lang="en-US" dirty="0"/>
              <a:t>And Reliever Therapy </a:t>
            </a:r>
          </a:p>
        </p:txBody>
      </p:sp>
      <p:pic>
        <p:nvPicPr>
          <p:cNvPr id="14346" name="Picture 10" descr="Avail the Benefits of Airtel Combo Plans with Airtel Black">
            <a:extLst>
              <a:ext uri="{FF2B5EF4-FFF2-40B4-BE49-F238E27FC236}">
                <a16:creationId xmlns:a16="http://schemas.microsoft.com/office/drawing/2014/main" id="{88C6517C-6A26-9956-3C3F-2FB7DB33C4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2199" y="1896998"/>
            <a:ext cx="2771775" cy="12774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A559CB3-14BA-D76B-B570-4BB3D2BB8541}"/>
              </a:ext>
            </a:extLst>
          </p:cNvPr>
          <p:cNvSpPr/>
          <p:nvPr/>
        </p:nvSpPr>
        <p:spPr>
          <a:xfrm>
            <a:off x="161925" y="219075"/>
            <a:ext cx="209550" cy="643890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us Sign 11">
            <a:extLst>
              <a:ext uri="{FF2B5EF4-FFF2-40B4-BE49-F238E27FC236}">
                <a16:creationId xmlns:a16="http://schemas.microsoft.com/office/drawing/2014/main" id="{65A03831-A036-0019-3CFC-C6D9A76DA5D5}"/>
              </a:ext>
            </a:extLst>
          </p:cNvPr>
          <p:cNvSpPr/>
          <p:nvPr/>
        </p:nvSpPr>
        <p:spPr>
          <a:xfrm>
            <a:off x="970656" y="2972658"/>
            <a:ext cx="514350" cy="466725"/>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CA1918F7-EE1E-518E-3547-CCA24FEBDC43}"/>
              </a:ext>
            </a:extLst>
          </p:cNvPr>
          <p:cNvPicPr>
            <a:picLocks noChangeAspect="1"/>
          </p:cNvPicPr>
          <p:nvPr/>
        </p:nvPicPr>
        <p:blipFill>
          <a:blip r:embed="rId6"/>
          <a:stretch>
            <a:fillRect/>
          </a:stretch>
        </p:blipFill>
        <p:spPr>
          <a:xfrm>
            <a:off x="657232" y="3993278"/>
            <a:ext cx="9192908" cy="1000265"/>
          </a:xfrm>
          <a:prstGeom prst="rect">
            <a:avLst/>
          </a:prstGeom>
        </p:spPr>
      </p:pic>
      <p:pic>
        <p:nvPicPr>
          <p:cNvPr id="14348" name="Picture 12" descr="SYMBICORT 160/4.5 (Budesonide, Formoterol) Dosage &amp; Rx Info, Uses |  SYMBICORT 160/4.5 Side Effects - MPR">
            <a:extLst>
              <a:ext uri="{FF2B5EF4-FFF2-40B4-BE49-F238E27FC236}">
                <a16:creationId xmlns:a16="http://schemas.microsoft.com/office/drawing/2014/main" id="{D115D78C-8A32-709A-08D3-4112F8FAF5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3038" y="4201095"/>
            <a:ext cx="214312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Dulera Dosage: Form, Strength, How to Use, and More">
            <a:extLst>
              <a:ext uri="{FF2B5EF4-FFF2-40B4-BE49-F238E27FC236}">
                <a16:creationId xmlns:a16="http://schemas.microsoft.com/office/drawing/2014/main" id="{3CD9166C-961B-B8C1-9851-BA13519D0A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49921" y="5074355"/>
            <a:ext cx="2143125" cy="1605275"/>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Advair HFA Inhalation: Uses, Side Effects, Interactions, Pictures, Warnings  &amp; Dosing - WebMD">
            <a:extLst>
              <a:ext uri="{FF2B5EF4-FFF2-40B4-BE49-F238E27FC236}">
                <a16:creationId xmlns:a16="http://schemas.microsoft.com/office/drawing/2014/main" id="{641492BA-2F0B-FECF-13C7-2A7DAD75B0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5144" y="5133899"/>
            <a:ext cx="2042474" cy="153185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AEF492D-D496-29D0-36CB-9D58B3FF3472}"/>
              </a:ext>
            </a:extLst>
          </p:cNvPr>
          <p:cNvSpPr txBox="1"/>
          <p:nvPr/>
        </p:nvSpPr>
        <p:spPr>
          <a:xfrm>
            <a:off x="573474" y="5188427"/>
            <a:ext cx="4528069" cy="1477328"/>
          </a:xfrm>
          <a:prstGeom prst="rect">
            <a:avLst/>
          </a:prstGeom>
          <a:solidFill>
            <a:srgbClr val="FFFF00"/>
          </a:solidFill>
          <a:ln>
            <a:solidFill>
              <a:schemeClr val="accent1">
                <a:lumMod val="60000"/>
                <a:lumOff val="40000"/>
              </a:schemeClr>
            </a:solidFill>
          </a:ln>
        </p:spPr>
        <p:txBody>
          <a:bodyPr wrap="square" rtlCol="0">
            <a:spAutoFit/>
          </a:bodyPr>
          <a:lstStyle/>
          <a:p>
            <a:r>
              <a:rPr lang="en-US" dirty="0"/>
              <a:t>Symbicort 6-11 </a:t>
            </a:r>
            <a:r>
              <a:rPr lang="en-US" dirty="0" err="1"/>
              <a:t>yo</a:t>
            </a:r>
            <a:r>
              <a:rPr lang="en-US" dirty="0"/>
              <a:t>, higher dose ≥ 12 </a:t>
            </a:r>
            <a:r>
              <a:rPr lang="en-US" dirty="0" err="1"/>
              <a:t>yo</a:t>
            </a:r>
            <a:endParaRPr lang="en-US" dirty="0"/>
          </a:p>
          <a:p>
            <a:r>
              <a:rPr lang="en-US" dirty="0" err="1"/>
              <a:t>Dulera</a:t>
            </a:r>
            <a:r>
              <a:rPr lang="en-US" dirty="0"/>
              <a:t> ≥ 12 </a:t>
            </a:r>
            <a:r>
              <a:rPr lang="en-US" dirty="0" err="1"/>
              <a:t>yo</a:t>
            </a:r>
            <a:endParaRPr lang="en-US" dirty="0"/>
          </a:p>
          <a:p>
            <a:r>
              <a:rPr lang="en-US" dirty="0"/>
              <a:t>Advair 4-11, higher dose ≥ 12 </a:t>
            </a:r>
            <a:r>
              <a:rPr lang="en-US" dirty="0" err="1"/>
              <a:t>yo</a:t>
            </a:r>
            <a:endParaRPr lang="en-US" dirty="0"/>
          </a:p>
          <a:p>
            <a:r>
              <a:rPr lang="en-US" dirty="0"/>
              <a:t>Air duo or </a:t>
            </a:r>
            <a:r>
              <a:rPr lang="en-US" dirty="0" err="1"/>
              <a:t>respiclick</a:t>
            </a:r>
            <a:r>
              <a:rPr lang="en-US" dirty="0"/>
              <a:t> ≥ 12 </a:t>
            </a:r>
            <a:r>
              <a:rPr lang="en-US" dirty="0" err="1"/>
              <a:t>yo</a:t>
            </a:r>
            <a:endParaRPr lang="en-US" dirty="0"/>
          </a:p>
          <a:p>
            <a:r>
              <a:rPr lang="en-US" dirty="0"/>
              <a:t>  </a:t>
            </a:r>
          </a:p>
        </p:txBody>
      </p:sp>
    </p:spTree>
    <p:extLst>
      <p:ext uri="{BB962C8B-B14F-4D97-AF65-F5344CB8AC3E}">
        <p14:creationId xmlns:p14="http://schemas.microsoft.com/office/powerpoint/2010/main" val="160207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4352"/>
                                        </p:tgtEl>
                                        <p:attrNameLst>
                                          <p:attrName>style.visibility</p:attrName>
                                        </p:attrNameLst>
                                      </p:cBhvr>
                                      <p:to>
                                        <p:strVal val="visible"/>
                                      </p:to>
                                    </p:set>
                                    <p:animEffect transition="in" filter="fade">
                                      <p:cBhvr>
                                        <p:cTn id="27" dur="500"/>
                                        <p:tgtEl>
                                          <p:spTgt spid="14352"/>
                                        </p:tgtEl>
                                      </p:cBhvr>
                                    </p:animEffect>
                                  </p:childTnLst>
                                </p:cTn>
                              </p:par>
                              <p:par>
                                <p:cTn id="28" presetID="10" presetClass="entr" presetSubtype="0" fill="hold" nodeType="withEffect">
                                  <p:stCondLst>
                                    <p:cond delay="0"/>
                                  </p:stCondLst>
                                  <p:childTnLst>
                                    <p:set>
                                      <p:cBhvr>
                                        <p:cTn id="29" dur="1" fill="hold">
                                          <p:stCondLst>
                                            <p:cond delay="0"/>
                                          </p:stCondLst>
                                        </p:cTn>
                                        <p:tgtEl>
                                          <p:spTgt spid="14350"/>
                                        </p:tgtEl>
                                        <p:attrNameLst>
                                          <p:attrName>style.visibility</p:attrName>
                                        </p:attrNameLst>
                                      </p:cBhvr>
                                      <p:to>
                                        <p:strVal val="visible"/>
                                      </p:to>
                                    </p:set>
                                    <p:animEffect transition="in" filter="fade">
                                      <p:cBhvr>
                                        <p:cTn id="30" dur="500"/>
                                        <p:tgtEl>
                                          <p:spTgt spid="14350"/>
                                        </p:tgtEl>
                                      </p:cBhvr>
                                    </p:animEffect>
                                  </p:childTnLst>
                                </p:cTn>
                              </p:par>
                              <p:par>
                                <p:cTn id="31" presetID="10" presetClass="entr" presetSubtype="0" fill="hold" nodeType="withEffect">
                                  <p:stCondLst>
                                    <p:cond delay="0"/>
                                  </p:stCondLst>
                                  <p:childTnLst>
                                    <p:set>
                                      <p:cBhvr>
                                        <p:cTn id="32" dur="1" fill="hold">
                                          <p:stCondLst>
                                            <p:cond delay="0"/>
                                          </p:stCondLst>
                                        </p:cTn>
                                        <p:tgtEl>
                                          <p:spTgt spid="14348"/>
                                        </p:tgtEl>
                                        <p:attrNameLst>
                                          <p:attrName>style.visibility</p:attrName>
                                        </p:attrNameLst>
                                      </p:cBhvr>
                                      <p:to>
                                        <p:strVal val="visible"/>
                                      </p:to>
                                    </p:set>
                                    <p:animEffect transition="in" filter="fade">
                                      <p:cBhvr>
                                        <p:cTn id="33" dur="500"/>
                                        <p:tgtEl>
                                          <p:spTgt spid="1434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2"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F5019-B8BF-2A6D-008F-E37A3CC503F4}"/>
              </a:ext>
            </a:extLst>
          </p:cNvPr>
          <p:cNvSpPr>
            <a:spLocks noGrp="1"/>
          </p:cNvSpPr>
          <p:nvPr>
            <p:ph type="title"/>
          </p:nvPr>
        </p:nvSpPr>
        <p:spPr/>
        <p:txBody>
          <a:bodyPr/>
          <a:lstStyle/>
          <a:p>
            <a:r>
              <a:rPr lang="en-US" dirty="0"/>
              <a:t>LAMA – Long Acting Muscarinic Antagonists</a:t>
            </a:r>
          </a:p>
        </p:txBody>
      </p:sp>
      <p:pic>
        <p:nvPicPr>
          <p:cNvPr id="15362" name="Picture 2" descr="Drama Killer - Llama Super Hero' Unisex Poly Cotton T-Shirt | Spreadshirt">
            <a:extLst>
              <a:ext uri="{FF2B5EF4-FFF2-40B4-BE49-F238E27FC236}">
                <a16:creationId xmlns:a16="http://schemas.microsoft.com/office/drawing/2014/main" id="{6D359C46-9450-05FB-9EBB-D911A425A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175" y="352425"/>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3743046-3387-0945-6EEA-0518A0B5F4DD}"/>
              </a:ext>
            </a:extLst>
          </p:cNvPr>
          <p:cNvPicPr>
            <a:picLocks noChangeAspect="1"/>
          </p:cNvPicPr>
          <p:nvPr/>
        </p:nvPicPr>
        <p:blipFill>
          <a:blip r:embed="rId3"/>
          <a:stretch>
            <a:fillRect/>
          </a:stretch>
        </p:blipFill>
        <p:spPr>
          <a:xfrm>
            <a:off x="657225" y="2301875"/>
            <a:ext cx="7258898" cy="4027664"/>
          </a:xfrm>
          <a:prstGeom prst="rect">
            <a:avLst/>
          </a:prstGeom>
        </p:spPr>
      </p:pic>
      <p:pic>
        <p:nvPicPr>
          <p:cNvPr id="7" name="Picture 2" descr="Atrovent HFA (ipratropium): Uses, Side Effects, Dosage &amp; Reviews">
            <a:extLst>
              <a:ext uri="{FF2B5EF4-FFF2-40B4-BE49-F238E27FC236}">
                <a16:creationId xmlns:a16="http://schemas.microsoft.com/office/drawing/2014/main" id="{14805AD8-8CE5-2AA9-FD38-40A5BDCCF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9052" y="2853783"/>
            <a:ext cx="2562225" cy="1790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EA42FB-BD37-6C8E-1DCD-109CE8609A96}"/>
              </a:ext>
            </a:extLst>
          </p:cNvPr>
          <p:cNvSpPr txBox="1"/>
          <p:nvPr/>
        </p:nvSpPr>
        <p:spPr>
          <a:xfrm>
            <a:off x="8274867" y="4857967"/>
            <a:ext cx="3793402" cy="1200329"/>
          </a:xfrm>
          <a:prstGeom prst="rect">
            <a:avLst/>
          </a:prstGeom>
          <a:noFill/>
        </p:spPr>
        <p:txBody>
          <a:bodyPr wrap="square">
            <a:spAutoFit/>
          </a:bodyPr>
          <a:lstStyle/>
          <a:p>
            <a:pPr algn="l"/>
            <a:r>
              <a:rPr lang="en-US" sz="1800" b="0" i="0" dirty="0">
                <a:solidFill>
                  <a:srgbClr val="212529"/>
                </a:solidFill>
                <a:effectLst/>
                <a:latin typeface="Google Sans"/>
              </a:rPr>
              <a:t>The action of LAMAs has maximal effect 30-60 minutes after use, they have </a:t>
            </a:r>
            <a:r>
              <a:rPr lang="en-US" sz="1800" b="0" i="0" u="sng" dirty="0">
                <a:solidFill>
                  <a:srgbClr val="212529"/>
                </a:solidFill>
                <a:effectLst/>
                <a:latin typeface="Google Sans"/>
              </a:rPr>
              <a:t>no immediate effect</a:t>
            </a:r>
            <a:r>
              <a:rPr lang="en-US" sz="1800" b="0" i="0" dirty="0">
                <a:solidFill>
                  <a:srgbClr val="212529"/>
                </a:solidFill>
                <a:effectLst/>
                <a:latin typeface="Google Sans"/>
              </a:rPr>
              <a:t>. </a:t>
            </a:r>
            <a:r>
              <a:rPr lang="en-US" sz="1800" b="1" i="0" dirty="0">
                <a:solidFill>
                  <a:srgbClr val="212529"/>
                </a:solidFill>
                <a:effectLst/>
                <a:latin typeface="Google Sans"/>
              </a:rPr>
              <a:t>They are used with other inhaled medications</a:t>
            </a:r>
            <a:r>
              <a:rPr lang="en-US" sz="1800" b="0" i="0" dirty="0">
                <a:solidFill>
                  <a:srgbClr val="212529"/>
                </a:solidFill>
                <a:effectLst/>
                <a:latin typeface="Google Sans"/>
              </a:rPr>
              <a:t>.</a:t>
            </a:r>
          </a:p>
        </p:txBody>
      </p:sp>
    </p:spTree>
    <p:extLst>
      <p:ext uri="{BB962C8B-B14F-4D97-AF65-F5344CB8AC3E}">
        <p14:creationId xmlns:p14="http://schemas.microsoft.com/office/powerpoint/2010/main" val="250840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F5019-B8BF-2A6D-008F-E37A3CC503F4}"/>
              </a:ext>
            </a:extLst>
          </p:cNvPr>
          <p:cNvSpPr>
            <a:spLocks noGrp="1"/>
          </p:cNvSpPr>
          <p:nvPr>
            <p:ph type="title"/>
          </p:nvPr>
        </p:nvSpPr>
        <p:spPr/>
        <p:txBody>
          <a:bodyPr/>
          <a:lstStyle/>
          <a:p>
            <a:r>
              <a:rPr lang="en-US" dirty="0"/>
              <a:t>LAMA – Long Acting Muscarinic Antagonists</a:t>
            </a:r>
          </a:p>
        </p:txBody>
      </p:sp>
      <p:sp>
        <p:nvSpPr>
          <p:cNvPr id="3" name="Content Placeholder 2">
            <a:extLst>
              <a:ext uri="{FF2B5EF4-FFF2-40B4-BE49-F238E27FC236}">
                <a16:creationId xmlns:a16="http://schemas.microsoft.com/office/drawing/2014/main" id="{E7FED0CF-1228-6507-2E2E-436DF3ECFA54}"/>
              </a:ext>
            </a:extLst>
          </p:cNvPr>
          <p:cNvSpPr>
            <a:spLocks noGrp="1"/>
          </p:cNvSpPr>
          <p:nvPr>
            <p:ph idx="1"/>
          </p:nvPr>
        </p:nvSpPr>
        <p:spPr/>
        <p:txBody>
          <a:bodyPr>
            <a:noAutofit/>
          </a:bodyPr>
          <a:lstStyle/>
          <a:p>
            <a:pPr algn="l"/>
            <a:r>
              <a:rPr lang="en-US" sz="2000" b="0" i="0" dirty="0">
                <a:solidFill>
                  <a:srgbClr val="212529"/>
                </a:solidFill>
                <a:effectLst/>
                <a:latin typeface="Google Sans"/>
                <a:cs typeface="Assistant" pitchFamily="2" charset="-79"/>
              </a:rPr>
              <a:t>Bronchodilators - Antimuscarinics (LAMA)</a:t>
            </a:r>
          </a:p>
          <a:p>
            <a:pPr algn="l"/>
            <a:r>
              <a:rPr lang="en-US" sz="2000" b="0" i="0" dirty="0">
                <a:solidFill>
                  <a:srgbClr val="212529"/>
                </a:solidFill>
                <a:effectLst/>
                <a:latin typeface="Google Sans"/>
              </a:rPr>
              <a:t>Antimuscarinics are predominantly used in the management of COPD and occasionally used to treat asthma. Antimuscarinics cause the airways to relax by </a:t>
            </a:r>
            <a:r>
              <a:rPr lang="en-US" sz="2000" b="1" i="0" dirty="0">
                <a:solidFill>
                  <a:srgbClr val="212529"/>
                </a:solidFill>
                <a:effectLst/>
                <a:latin typeface="Google Sans"/>
              </a:rPr>
              <a:t>blocking nerve impulses which tell the smooth muscles in the airways to contract. </a:t>
            </a:r>
          </a:p>
          <a:p>
            <a:pPr algn="l"/>
            <a:r>
              <a:rPr lang="en-US" sz="2000" b="0" i="0" dirty="0">
                <a:solidFill>
                  <a:srgbClr val="212529"/>
                </a:solidFill>
                <a:effectLst/>
                <a:latin typeface="Google Sans"/>
              </a:rPr>
              <a:t>Another effect of LAMAs (long-acting muscarinic antagonists) is that they can </a:t>
            </a:r>
            <a:r>
              <a:rPr lang="en-US" sz="2000" b="1" i="0" dirty="0">
                <a:solidFill>
                  <a:srgbClr val="212529"/>
                </a:solidFill>
                <a:effectLst/>
                <a:latin typeface="Google Sans"/>
              </a:rPr>
              <a:t>reduce the amount of mucus produced</a:t>
            </a:r>
            <a:r>
              <a:rPr lang="en-US" sz="2000" b="0" i="0" dirty="0">
                <a:solidFill>
                  <a:srgbClr val="212529"/>
                </a:solidFill>
                <a:effectLst/>
                <a:latin typeface="Google Sans"/>
              </a:rPr>
              <a:t>. They can be used as additional management for chronic symptoms. The duration of effect of available LAMAs varies considerably.</a:t>
            </a:r>
          </a:p>
          <a:p>
            <a:endParaRPr lang="en-US" sz="2000" dirty="0">
              <a:latin typeface="Google Sans"/>
            </a:endParaRPr>
          </a:p>
        </p:txBody>
      </p:sp>
      <p:pic>
        <p:nvPicPr>
          <p:cNvPr id="15362" name="Picture 2" descr="Drama Killer - Llama Super Hero' Unisex Poly Cotton T-Shirt | Spreadshirt">
            <a:extLst>
              <a:ext uri="{FF2B5EF4-FFF2-40B4-BE49-F238E27FC236}">
                <a16:creationId xmlns:a16="http://schemas.microsoft.com/office/drawing/2014/main" id="{6D359C46-9450-05FB-9EBB-D911A425A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175" y="352425"/>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DD748DE-07F1-28FB-6468-853193BB9616}"/>
              </a:ext>
            </a:extLst>
          </p:cNvPr>
          <p:cNvPicPr>
            <a:picLocks noChangeAspect="1"/>
          </p:cNvPicPr>
          <p:nvPr/>
        </p:nvPicPr>
        <p:blipFill>
          <a:blip r:embed="rId3"/>
          <a:stretch>
            <a:fillRect/>
          </a:stretch>
        </p:blipFill>
        <p:spPr>
          <a:xfrm>
            <a:off x="1378338" y="5884332"/>
            <a:ext cx="8602275" cy="666843"/>
          </a:xfrm>
          <a:prstGeom prst="rect">
            <a:avLst/>
          </a:prstGeom>
        </p:spPr>
      </p:pic>
      <p:pic>
        <p:nvPicPr>
          <p:cNvPr id="15364" name="Picture 4" descr="The Importance of Day Care for Older Children">
            <a:extLst>
              <a:ext uri="{FF2B5EF4-FFF2-40B4-BE49-F238E27FC236}">
                <a16:creationId xmlns:a16="http://schemas.microsoft.com/office/drawing/2014/main" id="{2E46C132-121E-B146-51E1-954BD09E0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213" y="1327150"/>
            <a:ext cx="2619375" cy="1743075"/>
          </a:xfrm>
          <a:prstGeom prst="rect">
            <a:avLst/>
          </a:prstGeom>
          <a:noFill/>
          <a:ln>
            <a:solidFill>
              <a:schemeClr val="accent1">
                <a:shade val="15000"/>
              </a:schemeClr>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108874B-E777-FB13-4F27-DF6A3FE6DD64}"/>
              </a:ext>
            </a:extLst>
          </p:cNvPr>
          <p:cNvSpPr txBox="1"/>
          <p:nvPr/>
        </p:nvSpPr>
        <p:spPr>
          <a:xfrm>
            <a:off x="6478930" y="6217753"/>
            <a:ext cx="2701284" cy="369332"/>
          </a:xfrm>
          <a:prstGeom prst="rect">
            <a:avLst/>
          </a:prstGeom>
          <a:solidFill>
            <a:srgbClr val="FFFF00"/>
          </a:solidFill>
          <a:ln>
            <a:solidFill>
              <a:schemeClr val="accent1">
                <a:lumMod val="60000"/>
                <a:lumOff val="40000"/>
              </a:schemeClr>
            </a:solidFill>
          </a:ln>
        </p:spPr>
        <p:txBody>
          <a:bodyPr wrap="square" rtlCol="0">
            <a:spAutoFit/>
          </a:bodyPr>
          <a:lstStyle/>
          <a:p>
            <a:r>
              <a:rPr lang="en-US" dirty="0"/>
              <a:t>Spiriva 6-17 </a:t>
            </a:r>
            <a:r>
              <a:rPr lang="en-US" dirty="0" err="1"/>
              <a:t>yo</a:t>
            </a:r>
            <a:endParaRPr lang="en-US" dirty="0"/>
          </a:p>
        </p:txBody>
      </p:sp>
      <p:pic>
        <p:nvPicPr>
          <p:cNvPr id="15366" name="Picture 6" descr="Spiriva Respimat Inhal Lös 2.5 mcg / Hub 3 x 60 Dos buy online |  beeovita.com">
            <a:extLst>
              <a:ext uri="{FF2B5EF4-FFF2-40B4-BE49-F238E27FC236}">
                <a16:creationId xmlns:a16="http://schemas.microsoft.com/office/drawing/2014/main" id="{FB3B927F-827A-0839-E40D-84F7D689A6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0613" y="3543254"/>
            <a:ext cx="1922784"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89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A7CBD-D419-1D87-41A5-5CBF9BCCB4D7}"/>
              </a:ext>
            </a:extLst>
          </p:cNvPr>
          <p:cNvSpPr>
            <a:spLocks noGrp="1"/>
          </p:cNvSpPr>
          <p:nvPr>
            <p:ph type="title"/>
          </p:nvPr>
        </p:nvSpPr>
        <p:spPr/>
        <p:txBody>
          <a:bodyPr/>
          <a:lstStyle/>
          <a:p>
            <a:r>
              <a:rPr lang="en-US" b="0" i="0" dirty="0">
                <a:solidFill>
                  <a:schemeClr val="bg1">
                    <a:lumMod val="95000"/>
                  </a:schemeClr>
                </a:solidFill>
                <a:effectLst/>
                <a:latin typeface="Assistant" panose="020F0502020204030204" pitchFamily="2" charset="-79"/>
                <a:cs typeface="Assistant" panose="020F0502020204030204" pitchFamily="2" charset="-79"/>
              </a:rPr>
              <a:t>Leukotriene Receptor Antagonists (LTRA)</a:t>
            </a:r>
            <a:endParaRPr lang="en-US" dirty="0">
              <a:solidFill>
                <a:schemeClr val="bg1">
                  <a:lumMod val="95000"/>
                </a:schemeClr>
              </a:solidFill>
            </a:endParaRPr>
          </a:p>
        </p:txBody>
      </p:sp>
      <p:sp>
        <p:nvSpPr>
          <p:cNvPr id="3" name="Content Placeholder 2">
            <a:extLst>
              <a:ext uri="{FF2B5EF4-FFF2-40B4-BE49-F238E27FC236}">
                <a16:creationId xmlns:a16="http://schemas.microsoft.com/office/drawing/2014/main" id="{90168BBD-4A1D-D9BC-8384-3FE8CB922A9C}"/>
              </a:ext>
            </a:extLst>
          </p:cNvPr>
          <p:cNvSpPr>
            <a:spLocks noGrp="1"/>
          </p:cNvSpPr>
          <p:nvPr>
            <p:ph idx="1"/>
          </p:nvPr>
        </p:nvSpPr>
        <p:spPr>
          <a:xfrm>
            <a:off x="381000" y="2884491"/>
            <a:ext cx="11430000" cy="3416300"/>
          </a:xfrm>
        </p:spPr>
        <p:txBody>
          <a:bodyPr>
            <a:noAutofit/>
          </a:bodyPr>
          <a:lstStyle/>
          <a:p>
            <a:pPr algn="l"/>
            <a:r>
              <a:rPr lang="en-US" sz="2000" b="0" i="0" u="sng" dirty="0">
                <a:solidFill>
                  <a:srgbClr val="212529"/>
                </a:solidFill>
                <a:effectLst/>
                <a:latin typeface="Google Sans"/>
              </a:rPr>
              <a:t>Leukotrienes</a:t>
            </a:r>
            <a:r>
              <a:rPr lang="en-US" sz="2000" b="0" i="0" dirty="0">
                <a:solidFill>
                  <a:srgbClr val="212529"/>
                </a:solidFill>
                <a:effectLst/>
                <a:latin typeface="Google Sans"/>
              </a:rPr>
              <a:t> are part of the complex inflammatory pathway of asthma. When activated, they </a:t>
            </a:r>
            <a:r>
              <a:rPr lang="en-US" sz="2000" b="0" i="0" u="sng" dirty="0">
                <a:solidFill>
                  <a:srgbClr val="212529"/>
                </a:solidFill>
                <a:effectLst/>
                <a:latin typeface="Google Sans"/>
              </a:rPr>
              <a:t>cause bronchoconstriction and increase vascular permeability </a:t>
            </a:r>
            <a:r>
              <a:rPr lang="en-US" sz="2000" b="0" i="0" dirty="0">
                <a:solidFill>
                  <a:srgbClr val="212529"/>
                </a:solidFill>
                <a:effectLst/>
                <a:latin typeface="Google Sans"/>
              </a:rPr>
              <a:t>(leakage of fluid out of blood vessels into surrounding tissues) causing swelling. They also </a:t>
            </a:r>
            <a:r>
              <a:rPr lang="en-US" sz="2000" b="0" i="0" u="sng" dirty="0">
                <a:solidFill>
                  <a:srgbClr val="212529"/>
                </a:solidFill>
                <a:effectLst/>
                <a:latin typeface="Google Sans"/>
              </a:rPr>
              <a:t>cause increased mucus production</a:t>
            </a:r>
            <a:r>
              <a:rPr lang="en-US" sz="2000" b="0" i="0" dirty="0">
                <a:solidFill>
                  <a:srgbClr val="212529"/>
                </a:solidFill>
                <a:effectLst/>
                <a:latin typeface="Google Sans"/>
              </a:rPr>
              <a:t>. All these are features of poorly controlled asthma.</a:t>
            </a:r>
          </a:p>
          <a:p>
            <a:pPr algn="l"/>
            <a:r>
              <a:rPr lang="en-US" sz="2000" b="0" i="0" dirty="0">
                <a:solidFill>
                  <a:srgbClr val="212529"/>
                </a:solidFill>
                <a:effectLst/>
                <a:latin typeface="Google Sans"/>
              </a:rPr>
              <a:t>Leukotriene antagonists are considered </a:t>
            </a:r>
            <a:r>
              <a:rPr lang="en-US" sz="2000" b="1" i="0" dirty="0">
                <a:solidFill>
                  <a:srgbClr val="212529"/>
                </a:solidFill>
                <a:effectLst/>
                <a:latin typeface="Google Sans"/>
              </a:rPr>
              <a:t>‘add on’ therapies </a:t>
            </a:r>
            <a:r>
              <a:rPr lang="en-US" sz="2000" b="0" i="0" dirty="0">
                <a:solidFill>
                  <a:srgbClr val="212529"/>
                </a:solidFill>
                <a:effectLst/>
                <a:latin typeface="Google Sans"/>
              </a:rPr>
              <a:t>to inhaled asthma medication. If symptoms are still troublesome despite patients being on medium dose inhaler steroids and a long acting bronchodilator (LAMA).</a:t>
            </a:r>
          </a:p>
          <a:p>
            <a:pPr algn="l"/>
            <a:r>
              <a:rPr lang="en-US" sz="2000" b="0" i="0" dirty="0">
                <a:solidFill>
                  <a:srgbClr val="212529"/>
                </a:solidFill>
                <a:effectLst/>
                <a:latin typeface="Google Sans"/>
              </a:rPr>
              <a:t>They may be especially beneficial for night time symptoms, if there are nasal symptoms (rhinitis) or hay fever. They can be helpful in exercise induced asthma.</a:t>
            </a:r>
          </a:p>
          <a:p>
            <a:endParaRPr lang="en-US" sz="2000" dirty="0">
              <a:latin typeface="Google Sans"/>
            </a:endParaRPr>
          </a:p>
        </p:txBody>
      </p:sp>
      <p:pic>
        <p:nvPicPr>
          <p:cNvPr id="12" name="Picture 11">
            <a:extLst>
              <a:ext uri="{FF2B5EF4-FFF2-40B4-BE49-F238E27FC236}">
                <a16:creationId xmlns:a16="http://schemas.microsoft.com/office/drawing/2014/main" id="{7564C0BB-7061-1950-5DFC-D0FDB2B55751}"/>
              </a:ext>
            </a:extLst>
          </p:cNvPr>
          <p:cNvPicPr>
            <a:picLocks noChangeAspect="1"/>
          </p:cNvPicPr>
          <p:nvPr/>
        </p:nvPicPr>
        <p:blipFill>
          <a:blip r:embed="rId3"/>
          <a:stretch>
            <a:fillRect/>
          </a:stretch>
        </p:blipFill>
        <p:spPr>
          <a:xfrm>
            <a:off x="6574481" y="1772072"/>
            <a:ext cx="2600688" cy="809738"/>
          </a:xfrm>
          <a:prstGeom prst="rect">
            <a:avLst/>
          </a:prstGeom>
        </p:spPr>
      </p:pic>
      <p:pic>
        <p:nvPicPr>
          <p:cNvPr id="13" name="Picture 14" descr="Batwing | Superhero artwork, Batman concept, Dc comics characters">
            <a:extLst>
              <a:ext uri="{FF2B5EF4-FFF2-40B4-BE49-F238E27FC236}">
                <a16:creationId xmlns:a16="http://schemas.microsoft.com/office/drawing/2014/main" id="{E3DEE736-8E99-F5A7-5B6D-9754922194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7790" y="607801"/>
            <a:ext cx="1885257" cy="186023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1508" name="Picture 4" descr="Yummy Emoji Images – Browse 20,343 Stock Photos, Vectors, and Video | Adobe  Stock">
            <a:extLst>
              <a:ext uri="{FF2B5EF4-FFF2-40B4-BE49-F238E27FC236}">
                <a16:creationId xmlns:a16="http://schemas.microsoft.com/office/drawing/2014/main" id="{0A9A238E-8D84-3E7E-DC03-1BA55611B7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3373" y="5793733"/>
            <a:ext cx="1075499" cy="809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53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A7CBD-D419-1D87-41A5-5CBF9BCCB4D7}"/>
              </a:ext>
            </a:extLst>
          </p:cNvPr>
          <p:cNvSpPr>
            <a:spLocks noGrp="1"/>
          </p:cNvSpPr>
          <p:nvPr>
            <p:ph type="title"/>
          </p:nvPr>
        </p:nvSpPr>
        <p:spPr/>
        <p:txBody>
          <a:bodyPr/>
          <a:lstStyle/>
          <a:p>
            <a:r>
              <a:rPr lang="en-US" b="0" i="0" dirty="0">
                <a:solidFill>
                  <a:schemeClr val="bg1">
                    <a:lumMod val="95000"/>
                  </a:schemeClr>
                </a:solidFill>
                <a:effectLst/>
                <a:latin typeface="Assistant" panose="020F0502020204030204" pitchFamily="2" charset="-79"/>
                <a:cs typeface="Assistant" panose="020F0502020204030204" pitchFamily="2" charset="-79"/>
              </a:rPr>
              <a:t>Leukotriene Receptor Antagonists (LTRA)</a:t>
            </a:r>
            <a:endParaRPr lang="en-US" dirty="0">
              <a:solidFill>
                <a:schemeClr val="bg1">
                  <a:lumMod val="95000"/>
                </a:schemeClr>
              </a:solidFill>
            </a:endParaRPr>
          </a:p>
        </p:txBody>
      </p:sp>
      <p:sp>
        <p:nvSpPr>
          <p:cNvPr id="3" name="Content Placeholder 2">
            <a:extLst>
              <a:ext uri="{FF2B5EF4-FFF2-40B4-BE49-F238E27FC236}">
                <a16:creationId xmlns:a16="http://schemas.microsoft.com/office/drawing/2014/main" id="{90168BBD-4A1D-D9BC-8384-3FE8CB922A9C}"/>
              </a:ext>
            </a:extLst>
          </p:cNvPr>
          <p:cNvSpPr>
            <a:spLocks noGrp="1"/>
          </p:cNvSpPr>
          <p:nvPr>
            <p:ph idx="1"/>
          </p:nvPr>
        </p:nvSpPr>
        <p:spPr>
          <a:xfrm>
            <a:off x="485776" y="2251075"/>
            <a:ext cx="11430000" cy="3416300"/>
          </a:xfrm>
        </p:spPr>
        <p:txBody>
          <a:bodyPr>
            <a:noAutofit/>
          </a:bodyPr>
          <a:lstStyle/>
          <a:p>
            <a:pPr algn="l"/>
            <a:r>
              <a:rPr lang="en-US" sz="2000" b="0" i="0" dirty="0">
                <a:solidFill>
                  <a:srgbClr val="212529"/>
                </a:solidFill>
                <a:effectLst/>
                <a:latin typeface="Google Sans"/>
                <a:cs typeface="Assistant" panose="020F0502020204030204" pitchFamily="2" charset="-79"/>
              </a:rPr>
              <a:t>Drug name:</a:t>
            </a:r>
          </a:p>
          <a:p>
            <a:pPr marL="0" indent="0" algn="l">
              <a:buNone/>
            </a:pPr>
            <a:r>
              <a:rPr lang="en-US" sz="2000" b="1" i="0" dirty="0">
                <a:solidFill>
                  <a:srgbClr val="212529"/>
                </a:solidFill>
                <a:effectLst/>
                <a:latin typeface="Google Sans"/>
              </a:rPr>
              <a:t>Montelukast – </a:t>
            </a:r>
            <a:r>
              <a:rPr lang="en-US" sz="2000" b="1" i="0" dirty="0" err="1">
                <a:solidFill>
                  <a:srgbClr val="212529"/>
                </a:solidFill>
                <a:effectLst/>
                <a:latin typeface="Google Sans"/>
              </a:rPr>
              <a:t>Singulair</a:t>
            </a:r>
            <a:r>
              <a:rPr lang="en-US" sz="2000" b="1" i="0" dirty="0">
                <a:solidFill>
                  <a:srgbClr val="212529"/>
                </a:solidFill>
                <a:effectLst/>
                <a:latin typeface="Google Sans"/>
              </a:rPr>
              <a:t>.</a:t>
            </a:r>
          </a:p>
          <a:p>
            <a:pPr algn="l"/>
            <a:r>
              <a:rPr lang="en-US" sz="2000" b="0" i="0" dirty="0">
                <a:solidFill>
                  <a:srgbClr val="212529"/>
                </a:solidFill>
                <a:effectLst/>
                <a:latin typeface="Google Sans"/>
              </a:rPr>
              <a:t>LTRA are available in tablets and are taken at night. It can be taken with or after food.</a:t>
            </a:r>
          </a:p>
          <a:p>
            <a:pPr algn="l"/>
            <a:r>
              <a:rPr lang="en-US" sz="2000" b="0" i="0" dirty="0">
                <a:solidFill>
                  <a:srgbClr val="212529"/>
                </a:solidFill>
                <a:effectLst/>
                <a:latin typeface="Google Sans"/>
              </a:rPr>
              <a:t>It can take up to 2 weeks to notice any benefits from starting LTRA.</a:t>
            </a:r>
          </a:p>
          <a:p>
            <a:pPr algn="l"/>
            <a:r>
              <a:rPr lang="en-US" sz="2000" b="0" i="0" dirty="0">
                <a:solidFill>
                  <a:srgbClr val="212529"/>
                </a:solidFill>
                <a:effectLst/>
                <a:latin typeface="Google Sans"/>
              </a:rPr>
              <a:t>As with all medicines there is a risk of side effects. Common side effects are reported as abdominal pain, headache and thirst.  Often side effects can lessen or disappear after 2-3 weeks.</a:t>
            </a:r>
          </a:p>
          <a:p>
            <a:endParaRPr lang="en-US" sz="2000" dirty="0">
              <a:latin typeface="Google Sans"/>
            </a:endParaRPr>
          </a:p>
          <a:p>
            <a:r>
              <a:rPr lang="en-US" sz="2000" dirty="0">
                <a:latin typeface="Google Sans"/>
              </a:rPr>
              <a:t>WARNING: in 2020, the FDA </a:t>
            </a:r>
            <a:r>
              <a:rPr lang="en-US" sz="2000" b="0" i="0" dirty="0">
                <a:solidFill>
                  <a:srgbClr val="333333"/>
                </a:solidFill>
                <a:effectLst/>
                <a:latin typeface="Google Sans"/>
              </a:rPr>
              <a:t>Montelukast prescribing information already includes warnings about mental health side effects, including suicidal thoughts or actions; however, many health care professionals and patients/caregivers are not aware of the risk. We decided a stronger warning is needed after conducting an extensive review of available information and convening a</a:t>
            </a:r>
            <a:r>
              <a:rPr lang="en-US" sz="2000" b="0" i="0" dirty="0">
                <a:solidFill>
                  <a:schemeClr val="tx1"/>
                </a:solidFill>
                <a:effectLst/>
                <a:latin typeface="Google Sans"/>
              </a:rPr>
              <a:t> panel of outside experts, </a:t>
            </a:r>
            <a:r>
              <a:rPr lang="en-US" sz="2000" b="0" i="0" dirty="0">
                <a:solidFill>
                  <a:srgbClr val="333333"/>
                </a:solidFill>
                <a:effectLst/>
                <a:latin typeface="Google Sans"/>
              </a:rPr>
              <a:t>and therefore determined that a </a:t>
            </a:r>
            <a:r>
              <a:rPr lang="en-US" sz="2000" b="0" i="1" dirty="0">
                <a:solidFill>
                  <a:srgbClr val="333333"/>
                </a:solidFill>
                <a:effectLst/>
                <a:latin typeface="Google Sans"/>
              </a:rPr>
              <a:t>Boxed Warning (the FDA’s most prominent warning)</a:t>
            </a:r>
            <a:r>
              <a:rPr lang="en-US" sz="2000" b="0" i="0" dirty="0">
                <a:solidFill>
                  <a:srgbClr val="333333"/>
                </a:solidFill>
                <a:effectLst/>
                <a:latin typeface="Google Sans"/>
              </a:rPr>
              <a:t> was appropriate.</a:t>
            </a:r>
            <a:endParaRPr lang="en-US" sz="2000" dirty="0">
              <a:latin typeface="Google Sans"/>
            </a:endParaRPr>
          </a:p>
        </p:txBody>
      </p:sp>
      <p:pic>
        <p:nvPicPr>
          <p:cNvPr id="5" name="Picture 4">
            <a:extLst>
              <a:ext uri="{FF2B5EF4-FFF2-40B4-BE49-F238E27FC236}">
                <a16:creationId xmlns:a16="http://schemas.microsoft.com/office/drawing/2014/main" id="{AC6518BB-7716-D4FB-3A90-A9BADD940B49}"/>
              </a:ext>
            </a:extLst>
          </p:cNvPr>
          <p:cNvPicPr>
            <a:picLocks noChangeAspect="1"/>
          </p:cNvPicPr>
          <p:nvPr/>
        </p:nvPicPr>
        <p:blipFill>
          <a:blip r:embed="rId3"/>
          <a:stretch>
            <a:fillRect/>
          </a:stretch>
        </p:blipFill>
        <p:spPr>
          <a:xfrm>
            <a:off x="9477036" y="4476750"/>
            <a:ext cx="2438740" cy="647790"/>
          </a:xfrm>
          <a:prstGeom prst="rect">
            <a:avLst/>
          </a:prstGeom>
        </p:spPr>
      </p:pic>
      <p:sp>
        <p:nvSpPr>
          <p:cNvPr id="9" name="Rectangle 8">
            <a:extLst>
              <a:ext uri="{FF2B5EF4-FFF2-40B4-BE49-F238E27FC236}">
                <a16:creationId xmlns:a16="http://schemas.microsoft.com/office/drawing/2014/main" id="{402EF1C7-9F62-3063-A559-D97F6934031C}"/>
              </a:ext>
            </a:extLst>
          </p:cNvPr>
          <p:cNvSpPr/>
          <p:nvPr/>
        </p:nvSpPr>
        <p:spPr>
          <a:xfrm>
            <a:off x="476251" y="114300"/>
            <a:ext cx="11296649" cy="288925"/>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25CF98F-F0B2-233A-827C-CD728130CF66}"/>
              </a:ext>
            </a:extLst>
          </p:cNvPr>
          <p:cNvSpPr txBox="1"/>
          <p:nvPr/>
        </p:nvSpPr>
        <p:spPr>
          <a:xfrm>
            <a:off x="5400675" y="74096"/>
            <a:ext cx="3219450" cy="369332"/>
          </a:xfrm>
          <a:prstGeom prst="rect">
            <a:avLst/>
          </a:prstGeom>
          <a:noFill/>
        </p:spPr>
        <p:txBody>
          <a:bodyPr wrap="square" rtlCol="0">
            <a:spAutoFit/>
          </a:bodyPr>
          <a:lstStyle/>
          <a:p>
            <a:r>
              <a:rPr lang="en-US" dirty="0"/>
              <a:t>WARNING</a:t>
            </a:r>
          </a:p>
        </p:txBody>
      </p:sp>
      <p:pic>
        <p:nvPicPr>
          <p:cNvPr id="20482" name="Picture 2" descr="Singulair: How it works, uses, and side effects">
            <a:extLst>
              <a:ext uri="{FF2B5EF4-FFF2-40B4-BE49-F238E27FC236}">
                <a16:creationId xmlns:a16="http://schemas.microsoft.com/office/drawing/2014/main" id="{7E9B0365-420D-206A-6634-E86C6AEC8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174" y="1857375"/>
            <a:ext cx="1928388" cy="107989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1" name="Picture 14" descr="Batwing | Superhero artwork, Batman concept, Dc comics characters">
            <a:extLst>
              <a:ext uri="{FF2B5EF4-FFF2-40B4-BE49-F238E27FC236}">
                <a16:creationId xmlns:a16="http://schemas.microsoft.com/office/drawing/2014/main" id="{7B8CDD81-6559-E0C3-D6DA-E0AFB6BBF1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7790" y="607801"/>
            <a:ext cx="1885257" cy="186023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AA53FC8-6D86-84A6-EE21-4867F79E63F2}"/>
              </a:ext>
            </a:extLst>
          </p:cNvPr>
          <p:cNvPicPr>
            <a:picLocks noChangeAspect="1"/>
          </p:cNvPicPr>
          <p:nvPr/>
        </p:nvPicPr>
        <p:blipFill>
          <a:blip r:embed="rId6"/>
          <a:stretch>
            <a:fillRect/>
          </a:stretch>
        </p:blipFill>
        <p:spPr>
          <a:xfrm>
            <a:off x="8457602" y="2267926"/>
            <a:ext cx="2600688" cy="809738"/>
          </a:xfrm>
          <a:prstGeom prst="rect">
            <a:avLst/>
          </a:prstGeom>
        </p:spPr>
      </p:pic>
      <p:pic>
        <p:nvPicPr>
          <p:cNvPr id="20484" name="Picture 4" descr="Warning Images – Browse 2,077,441 Stock Photos, Vectors, and Video | Adobe  Stock">
            <a:extLst>
              <a:ext uri="{FF2B5EF4-FFF2-40B4-BE49-F238E27FC236}">
                <a16:creationId xmlns:a16="http://schemas.microsoft.com/office/drawing/2014/main" id="{404A63F2-7B84-1CF9-5B3B-7B36ED0BA7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776" y="4889389"/>
            <a:ext cx="1273522" cy="63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21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7CC9F-2828-53BA-DBAA-0A7BB6B71EAA}"/>
              </a:ext>
            </a:extLst>
          </p:cNvPr>
          <p:cNvSpPr>
            <a:spLocks noGrp="1"/>
          </p:cNvSpPr>
          <p:nvPr>
            <p:ph type="title"/>
          </p:nvPr>
        </p:nvSpPr>
        <p:spPr/>
        <p:txBody>
          <a:bodyPr/>
          <a:lstStyle/>
          <a:p>
            <a:r>
              <a:rPr lang="en-US" dirty="0"/>
              <a:t>Why it changed </a:t>
            </a:r>
          </a:p>
        </p:txBody>
      </p:sp>
      <p:pic>
        <p:nvPicPr>
          <p:cNvPr id="4" name="Picture 3">
            <a:extLst>
              <a:ext uri="{FF2B5EF4-FFF2-40B4-BE49-F238E27FC236}">
                <a16:creationId xmlns:a16="http://schemas.microsoft.com/office/drawing/2014/main" id="{077172B7-469F-E5DF-260D-259293962134}"/>
              </a:ext>
            </a:extLst>
          </p:cNvPr>
          <p:cNvPicPr>
            <a:picLocks noChangeAspect="1"/>
          </p:cNvPicPr>
          <p:nvPr/>
        </p:nvPicPr>
        <p:blipFill>
          <a:blip r:embed="rId2"/>
          <a:stretch>
            <a:fillRect/>
          </a:stretch>
        </p:blipFill>
        <p:spPr>
          <a:xfrm>
            <a:off x="1590674" y="1817792"/>
            <a:ext cx="8467725" cy="4763095"/>
          </a:xfrm>
          <a:prstGeom prst="rect">
            <a:avLst/>
          </a:prstGeom>
        </p:spPr>
      </p:pic>
    </p:spTree>
    <p:extLst>
      <p:ext uri="{BB962C8B-B14F-4D97-AF65-F5344CB8AC3E}">
        <p14:creationId xmlns:p14="http://schemas.microsoft.com/office/powerpoint/2010/main" val="408543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A7CBD-D419-1D87-41A5-5CBF9BCCB4D7}"/>
              </a:ext>
            </a:extLst>
          </p:cNvPr>
          <p:cNvSpPr>
            <a:spLocks noGrp="1"/>
          </p:cNvSpPr>
          <p:nvPr>
            <p:ph type="title"/>
          </p:nvPr>
        </p:nvSpPr>
        <p:spPr/>
        <p:txBody>
          <a:bodyPr/>
          <a:lstStyle/>
          <a:p>
            <a:r>
              <a:rPr lang="en-US" b="0" i="0" dirty="0">
                <a:solidFill>
                  <a:schemeClr val="bg1">
                    <a:lumMod val="95000"/>
                  </a:schemeClr>
                </a:solidFill>
                <a:effectLst/>
                <a:latin typeface="Assistant" panose="020F0502020204030204" pitchFamily="2" charset="-79"/>
                <a:cs typeface="Assistant" panose="020F0502020204030204" pitchFamily="2" charset="-79"/>
              </a:rPr>
              <a:t>Leukotriene Receptor Antagonists (LTRA)</a:t>
            </a:r>
            <a:endParaRPr lang="en-US" dirty="0">
              <a:solidFill>
                <a:schemeClr val="bg1">
                  <a:lumMod val="95000"/>
                </a:schemeClr>
              </a:solidFill>
            </a:endParaRPr>
          </a:p>
        </p:txBody>
      </p:sp>
      <p:sp>
        <p:nvSpPr>
          <p:cNvPr id="3" name="Content Placeholder 2">
            <a:extLst>
              <a:ext uri="{FF2B5EF4-FFF2-40B4-BE49-F238E27FC236}">
                <a16:creationId xmlns:a16="http://schemas.microsoft.com/office/drawing/2014/main" id="{90168BBD-4A1D-D9BC-8384-3FE8CB922A9C}"/>
              </a:ext>
            </a:extLst>
          </p:cNvPr>
          <p:cNvSpPr>
            <a:spLocks noGrp="1"/>
          </p:cNvSpPr>
          <p:nvPr>
            <p:ph idx="1"/>
          </p:nvPr>
        </p:nvSpPr>
        <p:spPr>
          <a:xfrm>
            <a:off x="476251" y="2468032"/>
            <a:ext cx="11430000" cy="3416300"/>
          </a:xfrm>
        </p:spPr>
        <p:txBody>
          <a:bodyPr>
            <a:noAutofit/>
          </a:bodyPr>
          <a:lstStyle/>
          <a:p>
            <a:r>
              <a:rPr lang="en-US" sz="2000" b="0" i="0" dirty="0">
                <a:solidFill>
                  <a:srgbClr val="333333"/>
                </a:solidFill>
                <a:effectLst/>
                <a:latin typeface="Georgia" panose="02040502050405020303" pitchFamily="18" charset="0"/>
              </a:rPr>
              <a:t>FDA is requiring a </a:t>
            </a:r>
            <a:r>
              <a:rPr lang="en-US" sz="2000" b="0" i="1" dirty="0">
                <a:solidFill>
                  <a:srgbClr val="333333"/>
                </a:solidFill>
                <a:effectLst/>
                <a:latin typeface="Georgia" panose="02040502050405020303" pitchFamily="18" charset="0"/>
              </a:rPr>
              <a:t>Boxed Warning</a:t>
            </a:r>
            <a:r>
              <a:rPr lang="en-US" sz="2000" b="0" i="0" dirty="0">
                <a:solidFill>
                  <a:srgbClr val="333333"/>
                </a:solidFill>
                <a:effectLst/>
                <a:latin typeface="Georgia" panose="02040502050405020303" pitchFamily="18" charset="0"/>
              </a:rPr>
              <a:t> stating that serious neuropsychiatric events that may include suicidal thoughts or actions have been reported in patients taking montelukast (</a:t>
            </a:r>
            <a:r>
              <a:rPr lang="en-US" sz="2000" b="0" i="0" dirty="0" err="1">
                <a:solidFill>
                  <a:srgbClr val="333333"/>
                </a:solidFill>
                <a:effectLst/>
                <a:latin typeface="Georgia" panose="02040502050405020303" pitchFamily="18" charset="0"/>
              </a:rPr>
              <a:t>Singulair</a:t>
            </a:r>
            <a:r>
              <a:rPr lang="en-US" sz="2000" b="0" i="0" dirty="0">
                <a:solidFill>
                  <a:srgbClr val="333333"/>
                </a:solidFill>
                <a:effectLst/>
                <a:latin typeface="Georgia" panose="02040502050405020303" pitchFamily="18" charset="0"/>
              </a:rPr>
              <a:t>).</a:t>
            </a:r>
          </a:p>
          <a:p>
            <a:pPr algn="l">
              <a:buFont typeface="Arial" panose="020B0604020202020204" pitchFamily="34" charset="0"/>
              <a:buChar char="•"/>
            </a:pPr>
            <a:r>
              <a:rPr lang="en-US" sz="2000" b="0" i="0" dirty="0">
                <a:solidFill>
                  <a:srgbClr val="333333"/>
                </a:solidFill>
                <a:effectLst/>
                <a:latin typeface="Georgia" panose="02040502050405020303" pitchFamily="18" charset="0"/>
              </a:rPr>
              <a:t>We are recommending that montelukast should only be used for allergic rhinitis in patients who have an inadequate response or intolerance to alternative therapies.</a:t>
            </a:r>
          </a:p>
          <a:p>
            <a:pPr algn="l">
              <a:buFont typeface="Arial" panose="020B0604020202020204" pitchFamily="34" charset="0"/>
              <a:buChar char="•"/>
            </a:pPr>
            <a:r>
              <a:rPr lang="en-US" sz="2000" b="0" i="0" dirty="0">
                <a:solidFill>
                  <a:srgbClr val="333333"/>
                </a:solidFill>
                <a:effectLst/>
                <a:latin typeface="Georgia" panose="02040502050405020303" pitchFamily="18" charset="0"/>
              </a:rPr>
              <a:t>Ask patients about any history of psychiatric illness prior to initiating treatment.</a:t>
            </a:r>
          </a:p>
          <a:p>
            <a:pPr algn="l">
              <a:buFont typeface="Arial" panose="020B0604020202020204" pitchFamily="34" charset="0"/>
              <a:buChar char="•"/>
            </a:pPr>
            <a:r>
              <a:rPr lang="en-US" sz="2000" b="0" i="0" dirty="0">
                <a:solidFill>
                  <a:srgbClr val="333333"/>
                </a:solidFill>
                <a:effectLst/>
                <a:latin typeface="Georgia" panose="02040502050405020303" pitchFamily="18" charset="0"/>
              </a:rPr>
              <a:t>Consider the risks and benefits of montelukast when deciding to prescribe or continue patients on the medicine.</a:t>
            </a:r>
          </a:p>
          <a:p>
            <a:r>
              <a:rPr lang="en-US" sz="2000" b="0" i="0" dirty="0">
                <a:solidFill>
                  <a:srgbClr val="333333"/>
                </a:solidFill>
                <a:effectLst/>
                <a:latin typeface="Georgia" panose="02040502050405020303" pitchFamily="18" charset="0"/>
              </a:rPr>
              <a:t>Advise patients and parents/caregivers that the patient should stop taking montelukast and contact a health care professional immediately if changes in behavior or new neuropsychiatric symptoms, suicidal thoughts or behavior occur.</a:t>
            </a:r>
          </a:p>
          <a:p>
            <a:endParaRPr lang="en-US" sz="2000" b="0" i="0" dirty="0">
              <a:solidFill>
                <a:srgbClr val="333333"/>
              </a:solidFill>
              <a:effectLst/>
              <a:latin typeface="Georgia" panose="02040502050405020303" pitchFamily="18" charset="0"/>
            </a:endParaRPr>
          </a:p>
          <a:p>
            <a:pPr algn="l"/>
            <a:endParaRPr lang="en-US" sz="2000" dirty="0">
              <a:latin typeface="Google Sans"/>
            </a:endParaRPr>
          </a:p>
        </p:txBody>
      </p:sp>
      <p:pic>
        <p:nvPicPr>
          <p:cNvPr id="5" name="Picture 4">
            <a:extLst>
              <a:ext uri="{FF2B5EF4-FFF2-40B4-BE49-F238E27FC236}">
                <a16:creationId xmlns:a16="http://schemas.microsoft.com/office/drawing/2014/main" id="{AC6518BB-7716-D4FB-3A90-A9BADD940B49}"/>
              </a:ext>
            </a:extLst>
          </p:cNvPr>
          <p:cNvPicPr>
            <a:picLocks noChangeAspect="1"/>
          </p:cNvPicPr>
          <p:nvPr/>
        </p:nvPicPr>
        <p:blipFill>
          <a:blip r:embed="rId3"/>
          <a:stretch>
            <a:fillRect/>
          </a:stretch>
        </p:blipFill>
        <p:spPr>
          <a:xfrm>
            <a:off x="4316290" y="1603285"/>
            <a:ext cx="2438740" cy="647790"/>
          </a:xfrm>
          <a:prstGeom prst="rect">
            <a:avLst/>
          </a:prstGeom>
        </p:spPr>
      </p:pic>
      <p:pic>
        <p:nvPicPr>
          <p:cNvPr id="7" name="Picture 14" descr="Batwing | Superhero artwork, Batman concept, Dc comics characters">
            <a:extLst>
              <a:ext uri="{FF2B5EF4-FFF2-40B4-BE49-F238E27FC236}">
                <a16:creationId xmlns:a16="http://schemas.microsoft.com/office/drawing/2014/main" id="{6D01B67E-8A69-211A-304B-F577E6933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7790" y="607801"/>
            <a:ext cx="1885257" cy="186023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FAAFD82-16E7-E28D-DFAD-F89B44D73754}"/>
              </a:ext>
            </a:extLst>
          </p:cNvPr>
          <p:cNvSpPr/>
          <p:nvPr/>
        </p:nvSpPr>
        <p:spPr>
          <a:xfrm>
            <a:off x="476251" y="114300"/>
            <a:ext cx="11296649" cy="288925"/>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35B9D3-6C2A-3B0D-8ABA-E17AA285A86D}"/>
              </a:ext>
            </a:extLst>
          </p:cNvPr>
          <p:cNvSpPr txBox="1"/>
          <p:nvPr/>
        </p:nvSpPr>
        <p:spPr>
          <a:xfrm>
            <a:off x="5400675" y="74096"/>
            <a:ext cx="3219450" cy="369332"/>
          </a:xfrm>
          <a:prstGeom prst="rect">
            <a:avLst/>
          </a:prstGeom>
          <a:noFill/>
        </p:spPr>
        <p:txBody>
          <a:bodyPr wrap="square" rtlCol="0">
            <a:spAutoFit/>
          </a:bodyPr>
          <a:lstStyle/>
          <a:p>
            <a:r>
              <a:rPr lang="en-US" dirty="0"/>
              <a:t>WARNING</a:t>
            </a:r>
          </a:p>
        </p:txBody>
      </p:sp>
      <p:pic>
        <p:nvPicPr>
          <p:cNvPr id="19458" name="Picture 2" descr="Warning Images – Browse 2,077,441 Stock Photos, Vectors, and Video | Adobe  Stock">
            <a:extLst>
              <a:ext uri="{FF2B5EF4-FFF2-40B4-BE49-F238E27FC236}">
                <a16:creationId xmlns:a16="http://schemas.microsoft.com/office/drawing/2014/main" id="{CAC29F8A-2F2A-9AF4-06EC-AC847C28E5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5744" y="1501166"/>
            <a:ext cx="2181331" cy="1090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0664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FA15-300F-B4C1-67B3-220E9D6DBB9A}"/>
              </a:ext>
            </a:extLst>
          </p:cNvPr>
          <p:cNvSpPr>
            <a:spLocks noGrp="1"/>
          </p:cNvSpPr>
          <p:nvPr>
            <p:ph type="title"/>
          </p:nvPr>
        </p:nvSpPr>
        <p:spPr/>
        <p:txBody>
          <a:bodyPr/>
          <a:lstStyle/>
          <a:p>
            <a:r>
              <a:rPr lang="en-US" dirty="0"/>
              <a:t>OTC Allergy medications </a:t>
            </a:r>
          </a:p>
        </p:txBody>
      </p:sp>
      <p:sp>
        <p:nvSpPr>
          <p:cNvPr id="3" name="Content Placeholder 2">
            <a:extLst>
              <a:ext uri="{FF2B5EF4-FFF2-40B4-BE49-F238E27FC236}">
                <a16:creationId xmlns:a16="http://schemas.microsoft.com/office/drawing/2014/main" id="{AE44F055-3DC7-9A5E-F38F-51191CFC620D}"/>
              </a:ext>
            </a:extLst>
          </p:cNvPr>
          <p:cNvSpPr>
            <a:spLocks noGrp="1"/>
          </p:cNvSpPr>
          <p:nvPr>
            <p:ph idx="1"/>
          </p:nvPr>
        </p:nvSpPr>
        <p:spPr>
          <a:xfrm>
            <a:off x="280658" y="2603500"/>
            <a:ext cx="9699956" cy="3416300"/>
          </a:xfrm>
        </p:spPr>
        <p:txBody>
          <a:bodyPr>
            <a:normAutofit fontScale="92500" lnSpcReduction="10000"/>
          </a:bodyPr>
          <a:lstStyle/>
          <a:p>
            <a:r>
              <a:rPr lang="en-US" dirty="0"/>
              <a:t>Antihistamines </a:t>
            </a:r>
          </a:p>
          <a:p>
            <a:pPr lvl="1"/>
            <a:r>
              <a:rPr lang="en-US" sz="1800" b="0" i="0" dirty="0">
                <a:solidFill>
                  <a:srgbClr val="212121"/>
                </a:solidFill>
                <a:effectLst/>
                <a:latin typeface="BlinkMacSystemFont"/>
              </a:rPr>
              <a:t>Histamine is an important mediator in airway inflammation. It is elevated in the airways of asthmatic patients and is responsible for many of the pathophysiological features in asthma. Antihistamines block the actions of histamine and also have effects on inflammation which is independent of histamine-H(1)-receptor antagonism. Antihistamines have been shown to have </a:t>
            </a:r>
            <a:r>
              <a:rPr lang="en-US" sz="1800" b="0" i="0" dirty="0" err="1">
                <a:solidFill>
                  <a:srgbClr val="212121"/>
                </a:solidFill>
                <a:effectLst/>
                <a:latin typeface="BlinkMacSystemFont"/>
              </a:rPr>
              <a:t>bronchodilatory</a:t>
            </a:r>
            <a:r>
              <a:rPr lang="en-US" sz="1800" b="0" i="0" dirty="0">
                <a:solidFill>
                  <a:srgbClr val="212121"/>
                </a:solidFill>
                <a:effectLst/>
                <a:latin typeface="BlinkMacSystemFont"/>
              </a:rPr>
              <a:t> effects, effects on allergen-, exercise-, and adenosine-monophosphate-challenge testing, and also to prevent allergen-induced nonspecific airways hyperresponsiveness. Clinical studies have shown mixed results, and some studies have reported beneficial effects of azelastine, cetirizine, desloratadine, and fexofenadine on asthma symptoms or physiological measures in patients with asthma.  	</a:t>
            </a:r>
          </a:p>
          <a:p>
            <a:pPr lvl="1"/>
            <a:endParaRPr lang="en-US" dirty="0">
              <a:solidFill>
                <a:srgbClr val="212121"/>
              </a:solidFill>
              <a:latin typeface="BlinkMacSystemFont"/>
            </a:endParaRPr>
          </a:p>
          <a:p>
            <a:pPr lvl="1"/>
            <a:r>
              <a:rPr lang="en-US" sz="1900" dirty="0">
                <a:solidFill>
                  <a:srgbClr val="212121"/>
                </a:solidFill>
                <a:latin typeface="BlinkMacSystemFont"/>
              </a:rPr>
              <a:t>May be helpful for allergic rhinitis but for asthma there is little solid evidence of improvement.  </a:t>
            </a:r>
            <a:endParaRPr lang="en-US" sz="1900" dirty="0"/>
          </a:p>
        </p:txBody>
      </p:sp>
      <p:pic>
        <p:nvPicPr>
          <p:cNvPr id="4" name="Picture 10" descr="Iron Man | Character Profile Wikia | Fandom">
            <a:extLst>
              <a:ext uri="{FF2B5EF4-FFF2-40B4-BE49-F238E27FC236}">
                <a16:creationId xmlns:a16="http://schemas.microsoft.com/office/drawing/2014/main" id="{028CB43B-0766-C4A5-34B3-D46FE81C0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0613" y="232832"/>
            <a:ext cx="158115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Not So Helpful Advice And Other Things: Funny Bathroom Coffee Table Books:  Mouse, Made By: 9798866804832: Amazon.com: Books">
            <a:extLst>
              <a:ext uri="{FF2B5EF4-FFF2-40B4-BE49-F238E27FC236}">
                <a16:creationId xmlns:a16="http://schemas.microsoft.com/office/drawing/2014/main" id="{68AD2031-7F6F-1811-D5D7-8903D5F6C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0643" y="269408"/>
            <a:ext cx="184785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62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102D4-5825-1388-3154-82C516260C41}"/>
              </a:ext>
            </a:extLst>
          </p:cNvPr>
          <p:cNvSpPr>
            <a:spLocks noGrp="1"/>
          </p:cNvSpPr>
          <p:nvPr>
            <p:ph type="title"/>
          </p:nvPr>
        </p:nvSpPr>
        <p:spPr/>
        <p:txBody>
          <a:bodyPr/>
          <a:lstStyle/>
          <a:p>
            <a:r>
              <a:rPr lang="en-US" b="0" i="0" dirty="0">
                <a:solidFill>
                  <a:schemeClr val="bg1"/>
                </a:solidFill>
                <a:effectLst/>
                <a:latin typeface="Assistant" pitchFamily="2" charset="-79"/>
                <a:cs typeface="Assistant" pitchFamily="2" charset="-79"/>
              </a:rPr>
              <a:t>Biological Drug Therapy for complex                   asthma</a:t>
            </a:r>
            <a:endParaRPr lang="en-US" dirty="0">
              <a:solidFill>
                <a:schemeClr val="bg1"/>
              </a:solidFill>
            </a:endParaRPr>
          </a:p>
        </p:txBody>
      </p:sp>
      <p:sp>
        <p:nvSpPr>
          <p:cNvPr id="3" name="Content Placeholder 2">
            <a:extLst>
              <a:ext uri="{FF2B5EF4-FFF2-40B4-BE49-F238E27FC236}">
                <a16:creationId xmlns:a16="http://schemas.microsoft.com/office/drawing/2014/main" id="{CC8D072B-6BAF-2A79-3952-AC56B86B2B16}"/>
              </a:ext>
            </a:extLst>
          </p:cNvPr>
          <p:cNvSpPr>
            <a:spLocks noGrp="1"/>
          </p:cNvSpPr>
          <p:nvPr>
            <p:ph idx="1"/>
          </p:nvPr>
        </p:nvSpPr>
        <p:spPr/>
        <p:txBody>
          <a:bodyPr>
            <a:normAutofit fontScale="92500" lnSpcReduction="10000"/>
          </a:bodyPr>
          <a:lstStyle/>
          <a:p>
            <a:pPr algn="l"/>
            <a:r>
              <a:rPr lang="en-US" b="0" i="0" dirty="0">
                <a:solidFill>
                  <a:srgbClr val="212529"/>
                </a:solidFill>
                <a:effectLst/>
                <a:latin typeface="Arial" panose="020B0604020202020204" pitchFamily="34" charset="0"/>
              </a:rPr>
              <a:t>Biopharmaceutical approaches have identified new therapies that target key cells and mediators that drive inflammatory responses in the asthmatic lung. Biologic agents allow the specific blocking of relevant inflammatory pathways.</a:t>
            </a:r>
          </a:p>
          <a:p>
            <a:pPr algn="l"/>
            <a:r>
              <a:rPr lang="en-US" b="0" i="0" dirty="0">
                <a:solidFill>
                  <a:srgbClr val="212529"/>
                </a:solidFill>
                <a:effectLst/>
                <a:latin typeface="Arial" panose="020B0604020202020204" pitchFamily="34" charset="0"/>
              </a:rPr>
              <a:t>They have a long duration of action allowing infrequent doses and are generally well tolerated with few side effects.</a:t>
            </a:r>
          </a:p>
          <a:p>
            <a:pPr algn="l"/>
            <a:r>
              <a:rPr lang="en-US" b="0" i="0" dirty="0">
                <a:solidFill>
                  <a:srgbClr val="212529"/>
                </a:solidFill>
                <a:effectLst/>
                <a:latin typeface="Assistant" pitchFamily="2" charset="-79"/>
                <a:cs typeface="Assistant" pitchFamily="2" charset="-79"/>
              </a:rPr>
              <a:t>Drug names:</a:t>
            </a:r>
          </a:p>
          <a:p>
            <a:pPr algn="l">
              <a:buFont typeface="Arial" panose="020B0604020202020204" pitchFamily="34" charset="0"/>
              <a:buChar char="•"/>
            </a:pPr>
            <a:r>
              <a:rPr lang="en-US" b="0" i="0" dirty="0">
                <a:solidFill>
                  <a:srgbClr val="212529"/>
                </a:solidFill>
                <a:effectLst/>
                <a:latin typeface="Arial" panose="020B0604020202020204" pitchFamily="34" charset="0"/>
              </a:rPr>
              <a:t>Omalizumab (ZOLAIR).</a:t>
            </a:r>
          </a:p>
          <a:p>
            <a:pPr algn="l">
              <a:buFont typeface="Arial" panose="020B0604020202020204" pitchFamily="34" charset="0"/>
              <a:buChar char="•"/>
            </a:pPr>
            <a:r>
              <a:rPr lang="en-US" b="0" i="0" dirty="0">
                <a:solidFill>
                  <a:srgbClr val="212529"/>
                </a:solidFill>
                <a:effectLst/>
                <a:latin typeface="Arial" panose="020B0604020202020204" pitchFamily="34" charset="0"/>
              </a:rPr>
              <a:t>Mepolizumab (NUCALA).</a:t>
            </a:r>
          </a:p>
          <a:p>
            <a:pPr algn="l"/>
            <a:r>
              <a:rPr lang="en-US" b="0" i="0" dirty="0">
                <a:solidFill>
                  <a:srgbClr val="212529"/>
                </a:solidFill>
                <a:effectLst/>
                <a:latin typeface="Arial" panose="020B0604020202020204" pitchFamily="34" charset="0"/>
              </a:rPr>
              <a:t>Both drugs are given by injection at specific intervals, usually 2 or 4 weeks. Patients are assessed in specialist clinics and they have to fit strict criteria to be eligible for these drugs.</a:t>
            </a:r>
          </a:p>
          <a:p>
            <a:endParaRPr lang="en-US" dirty="0"/>
          </a:p>
        </p:txBody>
      </p:sp>
      <p:pic>
        <p:nvPicPr>
          <p:cNvPr id="4" name="Picture 16" descr="5 Awesome Asian superheroes | Articles | CBC Kids">
            <a:extLst>
              <a:ext uri="{FF2B5EF4-FFF2-40B4-BE49-F238E27FC236}">
                <a16:creationId xmlns:a16="http://schemas.microsoft.com/office/drawing/2014/main" id="{E023E636-5F96-468C-B134-CBF9F342B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0970" y="434438"/>
            <a:ext cx="2751666" cy="1547812"/>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15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5 Awesome Asian superheroes | Articles | CBC Kids">
            <a:extLst>
              <a:ext uri="{FF2B5EF4-FFF2-40B4-BE49-F238E27FC236}">
                <a16:creationId xmlns:a16="http://schemas.microsoft.com/office/drawing/2014/main" id="{FEA865BA-F6ED-147E-14A5-4ADE5A1A4B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0970" y="434438"/>
            <a:ext cx="2751666" cy="1547812"/>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2" name="Content Placeholder 4">
            <a:extLst>
              <a:ext uri="{FF2B5EF4-FFF2-40B4-BE49-F238E27FC236}">
                <a16:creationId xmlns:a16="http://schemas.microsoft.com/office/drawing/2014/main" id="{73E87500-8642-B3EC-8003-25794718B43C}"/>
              </a:ext>
            </a:extLst>
          </p:cNvPr>
          <p:cNvPicPr>
            <a:picLocks noChangeAspect="1"/>
          </p:cNvPicPr>
          <p:nvPr/>
        </p:nvPicPr>
        <p:blipFill>
          <a:blip r:embed="rId3"/>
          <a:stretch>
            <a:fillRect/>
          </a:stretch>
        </p:blipFill>
        <p:spPr>
          <a:xfrm>
            <a:off x="579422" y="2078745"/>
            <a:ext cx="8265415" cy="4344817"/>
          </a:xfrm>
          <a:prstGeom prst="rect">
            <a:avLst/>
          </a:prstGeom>
        </p:spPr>
      </p:pic>
    </p:spTree>
    <p:extLst>
      <p:ext uri="{BB962C8B-B14F-4D97-AF65-F5344CB8AC3E}">
        <p14:creationId xmlns:p14="http://schemas.microsoft.com/office/powerpoint/2010/main" val="1374934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2F2B-8EE5-6CEF-E01D-B369AD28E12F}"/>
              </a:ext>
            </a:extLst>
          </p:cNvPr>
          <p:cNvSpPr>
            <a:spLocks noGrp="1"/>
          </p:cNvSpPr>
          <p:nvPr>
            <p:ph type="title"/>
          </p:nvPr>
        </p:nvSpPr>
        <p:spPr/>
        <p:txBody>
          <a:bodyPr/>
          <a:lstStyle/>
          <a:p>
            <a:r>
              <a:rPr lang="en-US" dirty="0"/>
              <a:t>Anti-</a:t>
            </a:r>
            <a:r>
              <a:rPr lang="en-US" dirty="0" err="1"/>
              <a:t>IgE</a:t>
            </a:r>
            <a:r>
              <a:rPr lang="en-US" dirty="0"/>
              <a:t> – Omalizumab </a:t>
            </a:r>
          </a:p>
        </p:txBody>
      </p:sp>
      <p:pic>
        <p:nvPicPr>
          <p:cNvPr id="4" name="Picture 3">
            <a:extLst>
              <a:ext uri="{FF2B5EF4-FFF2-40B4-BE49-F238E27FC236}">
                <a16:creationId xmlns:a16="http://schemas.microsoft.com/office/drawing/2014/main" id="{F37421FC-7998-997C-C123-F2C86115CA3F}"/>
              </a:ext>
            </a:extLst>
          </p:cNvPr>
          <p:cNvPicPr>
            <a:picLocks noChangeAspect="1"/>
          </p:cNvPicPr>
          <p:nvPr/>
        </p:nvPicPr>
        <p:blipFill>
          <a:blip r:embed="rId2"/>
          <a:stretch>
            <a:fillRect/>
          </a:stretch>
        </p:blipFill>
        <p:spPr>
          <a:xfrm>
            <a:off x="1554977" y="2199737"/>
            <a:ext cx="7665224" cy="4223825"/>
          </a:xfrm>
          <a:prstGeom prst="rect">
            <a:avLst/>
          </a:prstGeom>
        </p:spPr>
      </p:pic>
      <p:pic>
        <p:nvPicPr>
          <p:cNvPr id="5" name="Picture 16" descr="5 Awesome Asian superheroes | Articles | CBC Kids">
            <a:extLst>
              <a:ext uri="{FF2B5EF4-FFF2-40B4-BE49-F238E27FC236}">
                <a16:creationId xmlns:a16="http://schemas.microsoft.com/office/drawing/2014/main" id="{15A27619-DC71-7ECB-90D8-854AA1034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0970" y="434438"/>
            <a:ext cx="2751666" cy="1547812"/>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221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2F2B-8EE5-6CEF-E01D-B369AD28E12F}"/>
              </a:ext>
            </a:extLst>
          </p:cNvPr>
          <p:cNvSpPr>
            <a:spLocks noGrp="1"/>
          </p:cNvSpPr>
          <p:nvPr>
            <p:ph type="title"/>
          </p:nvPr>
        </p:nvSpPr>
        <p:spPr/>
        <p:txBody>
          <a:bodyPr/>
          <a:lstStyle/>
          <a:p>
            <a:r>
              <a:rPr lang="en-US" dirty="0"/>
              <a:t>Immunotherapy </a:t>
            </a:r>
          </a:p>
        </p:txBody>
      </p:sp>
      <p:pic>
        <p:nvPicPr>
          <p:cNvPr id="3" name="Picture 2">
            <a:extLst>
              <a:ext uri="{FF2B5EF4-FFF2-40B4-BE49-F238E27FC236}">
                <a16:creationId xmlns:a16="http://schemas.microsoft.com/office/drawing/2014/main" id="{6D21C098-F98C-76D6-8D43-3ECD47B319AE}"/>
              </a:ext>
            </a:extLst>
          </p:cNvPr>
          <p:cNvPicPr>
            <a:picLocks noChangeAspect="1"/>
          </p:cNvPicPr>
          <p:nvPr/>
        </p:nvPicPr>
        <p:blipFill>
          <a:blip r:embed="rId2"/>
          <a:stretch>
            <a:fillRect/>
          </a:stretch>
        </p:blipFill>
        <p:spPr>
          <a:xfrm>
            <a:off x="9381537" y="535059"/>
            <a:ext cx="2319205" cy="1584181"/>
          </a:xfrm>
          <a:prstGeom prst="rect">
            <a:avLst/>
          </a:prstGeom>
        </p:spPr>
      </p:pic>
      <p:pic>
        <p:nvPicPr>
          <p:cNvPr id="6" name="Content Placeholder 4">
            <a:extLst>
              <a:ext uri="{FF2B5EF4-FFF2-40B4-BE49-F238E27FC236}">
                <a16:creationId xmlns:a16="http://schemas.microsoft.com/office/drawing/2014/main" id="{BAA12B48-5018-B8FE-1849-E5BF33BE5EF2}"/>
              </a:ext>
            </a:extLst>
          </p:cNvPr>
          <p:cNvPicPr>
            <a:picLocks noChangeAspect="1"/>
          </p:cNvPicPr>
          <p:nvPr/>
        </p:nvPicPr>
        <p:blipFill>
          <a:blip r:embed="rId3"/>
          <a:stretch>
            <a:fillRect/>
          </a:stretch>
        </p:blipFill>
        <p:spPr>
          <a:xfrm>
            <a:off x="1892163" y="2122303"/>
            <a:ext cx="7721560" cy="4200638"/>
          </a:xfrm>
          <a:prstGeom prst="rect">
            <a:avLst/>
          </a:prstGeom>
        </p:spPr>
      </p:pic>
    </p:spTree>
    <p:extLst>
      <p:ext uri="{BB962C8B-B14F-4D97-AF65-F5344CB8AC3E}">
        <p14:creationId xmlns:p14="http://schemas.microsoft.com/office/powerpoint/2010/main" val="434449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2F2B-8EE5-6CEF-E01D-B369AD28E12F}"/>
              </a:ext>
            </a:extLst>
          </p:cNvPr>
          <p:cNvSpPr>
            <a:spLocks noGrp="1"/>
          </p:cNvSpPr>
          <p:nvPr>
            <p:ph type="title"/>
          </p:nvPr>
        </p:nvSpPr>
        <p:spPr/>
        <p:txBody>
          <a:bodyPr/>
          <a:lstStyle/>
          <a:p>
            <a:r>
              <a:rPr lang="en-US" dirty="0"/>
              <a:t>Immunotherapy </a:t>
            </a:r>
          </a:p>
        </p:txBody>
      </p:sp>
      <p:pic>
        <p:nvPicPr>
          <p:cNvPr id="3" name="Picture 2">
            <a:extLst>
              <a:ext uri="{FF2B5EF4-FFF2-40B4-BE49-F238E27FC236}">
                <a16:creationId xmlns:a16="http://schemas.microsoft.com/office/drawing/2014/main" id="{6D21C098-F98C-76D6-8D43-3ECD47B319AE}"/>
              </a:ext>
            </a:extLst>
          </p:cNvPr>
          <p:cNvPicPr>
            <a:picLocks noChangeAspect="1"/>
          </p:cNvPicPr>
          <p:nvPr/>
        </p:nvPicPr>
        <p:blipFill>
          <a:blip r:embed="rId2"/>
          <a:stretch>
            <a:fillRect/>
          </a:stretch>
        </p:blipFill>
        <p:spPr>
          <a:xfrm>
            <a:off x="9381537" y="535059"/>
            <a:ext cx="2319205" cy="1584181"/>
          </a:xfrm>
          <a:prstGeom prst="rect">
            <a:avLst/>
          </a:prstGeom>
        </p:spPr>
      </p:pic>
      <p:pic>
        <p:nvPicPr>
          <p:cNvPr id="4" name="Picture 3">
            <a:extLst>
              <a:ext uri="{FF2B5EF4-FFF2-40B4-BE49-F238E27FC236}">
                <a16:creationId xmlns:a16="http://schemas.microsoft.com/office/drawing/2014/main" id="{22E32793-9D45-E01F-8323-AA98E7CA6A7F}"/>
              </a:ext>
            </a:extLst>
          </p:cNvPr>
          <p:cNvPicPr>
            <a:picLocks noChangeAspect="1"/>
          </p:cNvPicPr>
          <p:nvPr/>
        </p:nvPicPr>
        <p:blipFill>
          <a:blip r:embed="rId3"/>
          <a:stretch>
            <a:fillRect/>
          </a:stretch>
        </p:blipFill>
        <p:spPr>
          <a:xfrm>
            <a:off x="620124" y="1836765"/>
            <a:ext cx="8761413" cy="4758897"/>
          </a:xfrm>
          <a:prstGeom prst="rect">
            <a:avLst/>
          </a:prstGeom>
        </p:spPr>
      </p:pic>
    </p:spTree>
    <p:extLst>
      <p:ext uri="{BB962C8B-B14F-4D97-AF65-F5344CB8AC3E}">
        <p14:creationId xmlns:p14="http://schemas.microsoft.com/office/powerpoint/2010/main" val="30817133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1862-4266-85F6-0FC4-0CE5638A4F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9FEB98-EFA3-5D10-906C-9B2012B18AC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7ECF0E9-F579-993C-315C-002569D6F406}"/>
              </a:ext>
            </a:extLst>
          </p:cNvPr>
          <p:cNvPicPr>
            <a:picLocks noChangeAspect="1"/>
          </p:cNvPicPr>
          <p:nvPr/>
        </p:nvPicPr>
        <p:blipFill>
          <a:blip r:embed="rId2"/>
          <a:stretch>
            <a:fillRect/>
          </a:stretch>
        </p:blipFill>
        <p:spPr>
          <a:xfrm>
            <a:off x="342142" y="838200"/>
            <a:ext cx="10164594" cy="5934903"/>
          </a:xfrm>
          <a:prstGeom prst="rect">
            <a:avLst/>
          </a:prstGeom>
        </p:spPr>
      </p:pic>
      <p:pic>
        <p:nvPicPr>
          <p:cNvPr id="4" name="Picture 3">
            <a:extLst>
              <a:ext uri="{FF2B5EF4-FFF2-40B4-BE49-F238E27FC236}">
                <a16:creationId xmlns:a16="http://schemas.microsoft.com/office/drawing/2014/main" id="{72F89F8C-2B10-B6C0-5058-8E5F78C7BF70}"/>
              </a:ext>
            </a:extLst>
          </p:cNvPr>
          <p:cNvPicPr>
            <a:picLocks noChangeAspect="1"/>
          </p:cNvPicPr>
          <p:nvPr/>
        </p:nvPicPr>
        <p:blipFill>
          <a:blip r:embed="rId3"/>
          <a:stretch>
            <a:fillRect/>
          </a:stretch>
        </p:blipFill>
        <p:spPr>
          <a:xfrm>
            <a:off x="9693923" y="253143"/>
            <a:ext cx="2319205" cy="1584181"/>
          </a:xfrm>
          <a:prstGeom prst="rect">
            <a:avLst/>
          </a:prstGeom>
        </p:spPr>
      </p:pic>
    </p:spTree>
    <p:extLst>
      <p:ext uri="{BB962C8B-B14F-4D97-AF65-F5344CB8AC3E}">
        <p14:creationId xmlns:p14="http://schemas.microsoft.com/office/powerpoint/2010/main" val="27135523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A59505-AB93-B9C6-1ACF-D2C550BEF5C5}"/>
              </a:ext>
            </a:extLst>
          </p:cNvPr>
          <p:cNvPicPr>
            <a:picLocks noChangeAspect="1"/>
          </p:cNvPicPr>
          <p:nvPr/>
        </p:nvPicPr>
        <p:blipFill>
          <a:blip r:embed="rId2"/>
          <a:stretch>
            <a:fillRect/>
          </a:stretch>
        </p:blipFill>
        <p:spPr>
          <a:xfrm>
            <a:off x="3628716" y="2111153"/>
            <a:ext cx="4420217" cy="3181794"/>
          </a:xfrm>
          <a:prstGeom prst="rect">
            <a:avLst/>
          </a:prstGeom>
        </p:spPr>
      </p:pic>
    </p:spTree>
    <p:extLst>
      <p:ext uri="{BB962C8B-B14F-4D97-AF65-F5344CB8AC3E}">
        <p14:creationId xmlns:p14="http://schemas.microsoft.com/office/powerpoint/2010/main" val="21410631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A203-AAF2-A9BA-149A-7B6712FBED4F}"/>
              </a:ext>
            </a:extLst>
          </p:cNvPr>
          <p:cNvSpPr>
            <a:spLocks noGrp="1"/>
          </p:cNvSpPr>
          <p:nvPr>
            <p:ph type="title"/>
          </p:nvPr>
        </p:nvSpPr>
        <p:spPr/>
        <p:txBody>
          <a:bodyPr/>
          <a:lstStyle/>
          <a:p>
            <a:r>
              <a:rPr lang="en-US" dirty="0"/>
              <a:t>The old way</a:t>
            </a:r>
          </a:p>
        </p:txBody>
      </p:sp>
      <p:sp>
        <p:nvSpPr>
          <p:cNvPr id="3" name="Content Placeholder 2">
            <a:extLst>
              <a:ext uri="{FF2B5EF4-FFF2-40B4-BE49-F238E27FC236}">
                <a16:creationId xmlns:a16="http://schemas.microsoft.com/office/drawing/2014/main" id="{D790CDEC-9ECC-FF7A-C279-F02349A3BFCC}"/>
              </a:ext>
            </a:extLst>
          </p:cNvPr>
          <p:cNvSpPr>
            <a:spLocks noGrp="1"/>
          </p:cNvSpPr>
          <p:nvPr>
            <p:ph idx="1"/>
          </p:nvPr>
        </p:nvSpPr>
        <p:spPr>
          <a:xfrm>
            <a:off x="612029" y="2660650"/>
            <a:ext cx="5331571" cy="3416300"/>
          </a:xfrm>
        </p:spPr>
        <p:txBody>
          <a:bodyPr/>
          <a:lstStyle/>
          <a:p>
            <a:r>
              <a:rPr lang="en-US" dirty="0"/>
              <a:t>Gone are the days of SABA only therapy</a:t>
            </a:r>
          </a:p>
          <a:p>
            <a:endParaRPr lang="en-US" dirty="0"/>
          </a:p>
          <a:p>
            <a:r>
              <a:rPr lang="en-US" dirty="0"/>
              <a:t>We want to target both parts of asthma from the very start </a:t>
            </a:r>
          </a:p>
          <a:p>
            <a:endParaRPr lang="en-US" dirty="0"/>
          </a:p>
          <a:p>
            <a:r>
              <a:rPr lang="en-US" b="1" i="0" dirty="0">
                <a:solidFill>
                  <a:srgbClr val="000000"/>
                </a:solidFill>
                <a:effectLst/>
                <a:latin typeface="Open Sans" panose="020B0606030504020204" pitchFamily="34" charset="0"/>
              </a:rPr>
              <a:t>Adults, adolescents and children aged between 6 and 11 years with asthma should receive inhaled corticosteroid (ICS)-containing medication, and should not be treated with SABA alone.</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490671DC-5FEB-4EAB-AF8B-3D68AF9274B7}"/>
              </a:ext>
            </a:extLst>
          </p:cNvPr>
          <p:cNvPicPr>
            <a:picLocks noChangeAspect="1"/>
          </p:cNvPicPr>
          <p:nvPr/>
        </p:nvPicPr>
        <p:blipFill>
          <a:blip r:embed="rId3"/>
          <a:stretch>
            <a:fillRect/>
          </a:stretch>
        </p:blipFill>
        <p:spPr>
          <a:xfrm>
            <a:off x="6046539" y="448927"/>
            <a:ext cx="6145461" cy="6409073"/>
          </a:xfrm>
          <a:prstGeom prst="rect">
            <a:avLst/>
          </a:prstGeom>
        </p:spPr>
      </p:pic>
      <p:sp>
        <p:nvSpPr>
          <p:cNvPr id="6" name="TextBox 5">
            <a:extLst>
              <a:ext uri="{FF2B5EF4-FFF2-40B4-BE49-F238E27FC236}">
                <a16:creationId xmlns:a16="http://schemas.microsoft.com/office/drawing/2014/main" id="{CE34D248-32C9-E391-B436-4EB5F14EE8CB}"/>
              </a:ext>
            </a:extLst>
          </p:cNvPr>
          <p:cNvSpPr txBox="1"/>
          <p:nvPr/>
        </p:nvSpPr>
        <p:spPr>
          <a:xfrm>
            <a:off x="9783017" y="1836041"/>
            <a:ext cx="1704133" cy="369332"/>
          </a:xfrm>
          <a:prstGeom prst="rect">
            <a:avLst/>
          </a:prstGeom>
          <a:solidFill>
            <a:schemeClr val="accent2">
              <a:lumMod val="75000"/>
            </a:schemeClr>
          </a:solidFill>
        </p:spPr>
        <p:txBody>
          <a:bodyPr wrap="square" rtlCol="0">
            <a:spAutoFit/>
          </a:bodyPr>
          <a:lstStyle/>
          <a:p>
            <a:r>
              <a:rPr lang="en-US" dirty="0"/>
              <a:t>THE OLD WAY</a:t>
            </a:r>
          </a:p>
        </p:txBody>
      </p:sp>
    </p:spTree>
    <p:extLst>
      <p:ext uri="{BB962C8B-B14F-4D97-AF65-F5344CB8AC3E}">
        <p14:creationId xmlns:p14="http://schemas.microsoft.com/office/powerpoint/2010/main" val="1693272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7CC9F-2828-53BA-DBAA-0A7BB6B71EAA}"/>
              </a:ext>
            </a:extLst>
          </p:cNvPr>
          <p:cNvSpPr>
            <a:spLocks noGrp="1"/>
          </p:cNvSpPr>
          <p:nvPr>
            <p:ph type="title"/>
          </p:nvPr>
        </p:nvSpPr>
        <p:spPr/>
        <p:txBody>
          <a:bodyPr/>
          <a:lstStyle/>
          <a:p>
            <a:r>
              <a:rPr lang="en-US" dirty="0"/>
              <a:t>Why it changed </a:t>
            </a:r>
          </a:p>
        </p:txBody>
      </p:sp>
      <p:pic>
        <p:nvPicPr>
          <p:cNvPr id="3" name="Picture 2">
            <a:extLst>
              <a:ext uri="{FF2B5EF4-FFF2-40B4-BE49-F238E27FC236}">
                <a16:creationId xmlns:a16="http://schemas.microsoft.com/office/drawing/2014/main" id="{85742325-8CE5-12A9-4DC6-4040A03214DB}"/>
              </a:ext>
            </a:extLst>
          </p:cNvPr>
          <p:cNvPicPr>
            <a:picLocks noChangeAspect="1"/>
          </p:cNvPicPr>
          <p:nvPr/>
        </p:nvPicPr>
        <p:blipFill>
          <a:blip r:embed="rId2"/>
          <a:stretch>
            <a:fillRect/>
          </a:stretch>
        </p:blipFill>
        <p:spPr>
          <a:xfrm>
            <a:off x="3362324" y="1740939"/>
            <a:ext cx="8601075" cy="4838104"/>
          </a:xfrm>
          <a:prstGeom prst="rect">
            <a:avLst/>
          </a:prstGeom>
        </p:spPr>
      </p:pic>
      <p:sp>
        <p:nvSpPr>
          <p:cNvPr id="5" name="Arrow: Up 4">
            <a:extLst>
              <a:ext uri="{FF2B5EF4-FFF2-40B4-BE49-F238E27FC236}">
                <a16:creationId xmlns:a16="http://schemas.microsoft.com/office/drawing/2014/main" id="{571E4B61-B5E5-3E9C-E1C8-E71381C37605}"/>
              </a:ext>
            </a:extLst>
          </p:cNvPr>
          <p:cNvSpPr/>
          <p:nvPr/>
        </p:nvSpPr>
        <p:spPr>
          <a:xfrm rot="5400000">
            <a:off x="3399305" y="2626080"/>
            <a:ext cx="378571" cy="80962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 5">
            <a:extLst>
              <a:ext uri="{FF2B5EF4-FFF2-40B4-BE49-F238E27FC236}">
                <a16:creationId xmlns:a16="http://schemas.microsoft.com/office/drawing/2014/main" id="{38079857-B7ED-B3C6-0B42-F8841507024F}"/>
              </a:ext>
            </a:extLst>
          </p:cNvPr>
          <p:cNvSpPr/>
          <p:nvPr/>
        </p:nvSpPr>
        <p:spPr>
          <a:xfrm rot="5400000">
            <a:off x="3399304" y="3726748"/>
            <a:ext cx="378571" cy="80962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058" name="Picture 2" descr="DC Comics Forever Evil Crossover Event is Coming | WonderWorldComics">
            <a:extLst>
              <a:ext uri="{FF2B5EF4-FFF2-40B4-BE49-F238E27FC236}">
                <a16:creationId xmlns:a16="http://schemas.microsoft.com/office/drawing/2014/main" id="{EB842098-6817-5EF1-7690-CD466FBC5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8" y="4022077"/>
            <a:ext cx="2371725"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61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A203-AAF2-A9BA-149A-7B6712FBED4F}"/>
              </a:ext>
            </a:extLst>
          </p:cNvPr>
          <p:cNvSpPr>
            <a:spLocks noGrp="1"/>
          </p:cNvSpPr>
          <p:nvPr>
            <p:ph type="title"/>
          </p:nvPr>
        </p:nvSpPr>
        <p:spPr/>
        <p:txBody>
          <a:bodyPr/>
          <a:lstStyle/>
          <a:p>
            <a:r>
              <a:rPr lang="en-US" dirty="0"/>
              <a:t>The old way</a:t>
            </a:r>
          </a:p>
        </p:txBody>
      </p:sp>
      <p:sp>
        <p:nvSpPr>
          <p:cNvPr id="3" name="Content Placeholder 2">
            <a:extLst>
              <a:ext uri="{FF2B5EF4-FFF2-40B4-BE49-F238E27FC236}">
                <a16:creationId xmlns:a16="http://schemas.microsoft.com/office/drawing/2014/main" id="{D790CDEC-9ECC-FF7A-C279-F02349A3BFCC}"/>
              </a:ext>
            </a:extLst>
          </p:cNvPr>
          <p:cNvSpPr>
            <a:spLocks noGrp="1"/>
          </p:cNvSpPr>
          <p:nvPr>
            <p:ph idx="1"/>
          </p:nvPr>
        </p:nvSpPr>
        <p:spPr>
          <a:xfrm>
            <a:off x="612029" y="2660650"/>
            <a:ext cx="5331571" cy="3416300"/>
          </a:xfrm>
        </p:spPr>
        <p:txBody>
          <a:bodyPr/>
          <a:lstStyle/>
          <a:p>
            <a:r>
              <a:rPr lang="en-US" dirty="0"/>
              <a:t>Step 1 SABA PRN</a:t>
            </a:r>
          </a:p>
          <a:p>
            <a:r>
              <a:rPr lang="en-US" dirty="0"/>
              <a:t>Step 2 add maintenance ICS</a:t>
            </a:r>
          </a:p>
          <a:p>
            <a:r>
              <a:rPr lang="en-US" dirty="0"/>
              <a:t>Step 3 raise dose ICS . . .</a:t>
            </a:r>
          </a:p>
        </p:txBody>
      </p:sp>
      <p:pic>
        <p:nvPicPr>
          <p:cNvPr id="43010" name="Picture 2" descr="Image preview">
            <a:extLst>
              <a:ext uri="{FF2B5EF4-FFF2-40B4-BE49-F238E27FC236}">
                <a16:creationId xmlns:a16="http://schemas.microsoft.com/office/drawing/2014/main" id="{9BF0D568-9284-0484-B4DD-329FC209C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81" y="973668"/>
            <a:ext cx="7767761" cy="56049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27D81E-7AFD-0729-F4DA-96900F20A68D}"/>
              </a:ext>
            </a:extLst>
          </p:cNvPr>
          <p:cNvPicPr>
            <a:picLocks noChangeAspect="1"/>
          </p:cNvPicPr>
          <p:nvPr/>
        </p:nvPicPr>
        <p:blipFill>
          <a:blip r:embed="rId4"/>
          <a:stretch>
            <a:fillRect/>
          </a:stretch>
        </p:blipFill>
        <p:spPr>
          <a:xfrm>
            <a:off x="190500" y="3989708"/>
            <a:ext cx="3924300" cy="2740072"/>
          </a:xfrm>
          <a:prstGeom prst="rect">
            <a:avLst/>
          </a:prstGeom>
        </p:spPr>
      </p:pic>
      <p:sp>
        <p:nvSpPr>
          <p:cNvPr id="6" name="TextBox 5">
            <a:extLst>
              <a:ext uri="{FF2B5EF4-FFF2-40B4-BE49-F238E27FC236}">
                <a16:creationId xmlns:a16="http://schemas.microsoft.com/office/drawing/2014/main" id="{CE34D248-32C9-E391-B436-4EB5F14EE8CB}"/>
              </a:ext>
            </a:extLst>
          </p:cNvPr>
          <p:cNvSpPr txBox="1"/>
          <p:nvPr/>
        </p:nvSpPr>
        <p:spPr>
          <a:xfrm>
            <a:off x="2671762" y="4990412"/>
            <a:ext cx="2886075" cy="369332"/>
          </a:xfrm>
          <a:prstGeom prst="rect">
            <a:avLst/>
          </a:prstGeom>
          <a:solidFill>
            <a:schemeClr val="accent2">
              <a:lumMod val="75000"/>
            </a:schemeClr>
          </a:solidFill>
        </p:spPr>
        <p:txBody>
          <a:bodyPr wrap="square" rtlCol="0">
            <a:spAutoFit/>
          </a:bodyPr>
          <a:lstStyle/>
          <a:p>
            <a:pPr algn="ctr"/>
            <a:r>
              <a:rPr lang="en-US" dirty="0"/>
              <a:t>THE OLD WAY</a:t>
            </a:r>
          </a:p>
        </p:txBody>
      </p:sp>
    </p:spTree>
    <p:extLst>
      <p:ext uri="{BB962C8B-B14F-4D97-AF65-F5344CB8AC3E}">
        <p14:creationId xmlns:p14="http://schemas.microsoft.com/office/powerpoint/2010/main" val="14973601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A203-AAF2-A9BA-149A-7B6712FBED4F}"/>
              </a:ext>
            </a:extLst>
          </p:cNvPr>
          <p:cNvSpPr>
            <a:spLocks noGrp="1"/>
          </p:cNvSpPr>
          <p:nvPr>
            <p:ph type="title"/>
          </p:nvPr>
        </p:nvSpPr>
        <p:spPr/>
        <p:txBody>
          <a:bodyPr/>
          <a:lstStyle/>
          <a:p>
            <a:r>
              <a:rPr lang="en-US" dirty="0"/>
              <a:t>The new way</a:t>
            </a:r>
          </a:p>
        </p:txBody>
      </p:sp>
      <p:pic>
        <p:nvPicPr>
          <p:cNvPr id="9" name="Picture 8">
            <a:extLst>
              <a:ext uri="{FF2B5EF4-FFF2-40B4-BE49-F238E27FC236}">
                <a16:creationId xmlns:a16="http://schemas.microsoft.com/office/drawing/2014/main" id="{F1E7B56A-A0C7-6654-695B-07A8D4310167}"/>
              </a:ext>
            </a:extLst>
          </p:cNvPr>
          <p:cNvPicPr>
            <a:picLocks noChangeAspect="1"/>
          </p:cNvPicPr>
          <p:nvPr/>
        </p:nvPicPr>
        <p:blipFill>
          <a:blip r:embed="rId3"/>
          <a:stretch>
            <a:fillRect/>
          </a:stretch>
        </p:blipFill>
        <p:spPr>
          <a:xfrm>
            <a:off x="7244098" y="464582"/>
            <a:ext cx="4733253" cy="6393418"/>
          </a:xfrm>
          <a:prstGeom prst="rect">
            <a:avLst/>
          </a:prstGeom>
        </p:spPr>
      </p:pic>
      <p:pic>
        <p:nvPicPr>
          <p:cNvPr id="11" name="Picture 10">
            <a:extLst>
              <a:ext uri="{FF2B5EF4-FFF2-40B4-BE49-F238E27FC236}">
                <a16:creationId xmlns:a16="http://schemas.microsoft.com/office/drawing/2014/main" id="{8A4F6A52-6EE7-58BE-7FFF-31167A81EC31}"/>
              </a:ext>
            </a:extLst>
          </p:cNvPr>
          <p:cNvPicPr>
            <a:picLocks noChangeAspect="1"/>
          </p:cNvPicPr>
          <p:nvPr/>
        </p:nvPicPr>
        <p:blipFill>
          <a:blip r:embed="rId4"/>
          <a:stretch>
            <a:fillRect/>
          </a:stretch>
        </p:blipFill>
        <p:spPr>
          <a:xfrm>
            <a:off x="914400" y="1682565"/>
            <a:ext cx="5927598" cy="5175435"/>
          </a:xfrm>
          <a:prstGeom prst="rect">
            <a:avLst/>
          </a:prstGeom>
        </p:spPr>
      </p:pic>
      <p:sp>
        <p:nvSpPr>
          <p:cNvPr id="13" name="Rectangle 12">
            <a:extLst>
              <a:ext uri="{FF2B5EF4-FFF2-40B4-BE49-F238E27FC236}">
                <a16:creationId xmlns:a16="http://schemas.microsoft.com/office/drawing/2014/main" id="{7935DF93-4C74-DCA4-3907-D236724C0B4A}"/>
              </a:ext>
            </a:extLst>
          </p:cNvPr>
          <p:cNvSpPr/>
          <p:nvPr/>
        </p:nvSpPr>
        <p:spPr>
          <a:xfrm>
            <a:off x="285750" y="95250"/>
            <a:ext cx="11639550" cy="3143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70849012-7EC2-9402-FF34-74DF29FBEE03}"/>
              </a:ext>
            </a:extLst>
          </p:cNvPr>
          <p:cNvSpPr txBox="1"/>
          <p:nvPr/>
        </p:nvSpPr>
        <p:spPr>
          <a:xfrm>
            <a:off x="5200074" y="64243"/>
            <a:ext cx="6114472" cy="369332"/>
          </a:xfrm>
          <a:prstGeom prst="rect">
            <a:avLst/>
          </a:prstGeom>
          <a:noFill/>
        </p:spPr>
        <p:txBody>
          <a:bodyPr wrap="square" rtlCol="0">
            <a:spAutoFit/>
          </a:bodyPr>
          <a:lstStyle/>
          <a:p>
            <a:r>
              <a:rPr lang="en-US" dirty="0"/>
              <a:t>Key slide</a:t>
            </a:r>
          </a:p>
        </p:txBody>
      </p:sp>
    </p:spTree>
    <p:extLst>
      <p:ext uri="{BB962C8B-B14F-4D97-AF65-F5344CB8AC3E}">
        <p14:creationId xmlns:p14="http://schemas.microsoft.com/office/powerpoint/2010/main" val="3144233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D312-6DC4-3F88-1347-53048CD88AA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BAD3953-B66A-E355-33D7-A1236A8165B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A5E3BE1-BB89-68FF-6AD8-5DA9C13B4377}"/>
              </a:ext>
            </a:extLst>
          </p:cNvPr>
          <p:cNvPicPr>
            <a:picLocks noChangeAspect="1"/>
          </p:cNvPicPr>
          <p:nvPr/>
        </p:nvPicPr>
        <p:blipFill>
          <a:blip r:embed="rId2"/>
          <a:stretch>
            <a:fillRect/>
          </a:stretch>
        </p:blipFill>
        <p:spPr>
          <a:xfrm>
            <a:off x="880361" y="604692"/>
            <a:ext cx="10431277" cy="5870703"/>
          </a:xfrm>
          <a:prstGeom prst="rect">
            <a:avLst/>
          </a:prstGeom>
        </p:spPr>
      </p:pic>
      <p:pic>
        <p:nvPicPr>
          <p:cNvPr id="51202" name="Picture 2" descr="3-Year-Old Child: Development, Growth, Milestones &amp; More">
            <a:extLst>
              <a:ext uri="{FF2B5EF4-FFF2-40B4-BE49-F238E27FC236}">
                <a16:creationId xmlns:a16="http://schemas.microsoft.com/office/drawing/2014/main" id="{E4254726-BA8B-093A-F238-F1D38CD6AC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3643" y="456006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2390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69C50-FC63-3C4E-824D-F9D168DC4AB2}"/>
              </a:ext>
            </a:extLst>
          </p:cNvPr>
          <p:cNvSpPr>
            <a:spLocks noGrp="1"/>
          </p:cNvSpPr>
          <p:nvPr>
            <p:ph type="title"/>
          </p:nvPr>
        </p:nvSpPr>
        <p:spPr/>
        <p:txBody>
          <a:bodyPr/>
          <a:lstStyle/>
          <a:p>
            <a:r>
              <a:rPr lang="en-US" dirty="0"/>
              <a:t>Two tracks </a:t>
            </a:r>
          </a:p>
        </p:txBody>
      </p:sp>
      <p:sp>
        <p:nvSpPr>
          <p:cNvPr id="3" name="Content Placeholder 2">
            <a:extLst>
              <a:ext uri="{FF2B5EF4-FFF2-40B4-BE49-F238E27FC236}">
                <a16:creationId xmlns:a16="http://schemas.microsoft.com/office/drawing/2014/main" id="{DB7D443D-2316-4EC1-E84F-123554DFD161}"/>
              </a:ext>
            </a:extLst>
          </p:cNvPr>
          <p:cNvSpPr>
            <a:spLocks noGrp="1"/>
          </p:cNvSpPr>
          <p:nvPr>
            <p:ph idx="1"/>
          </p:nvPr>
        </p:nvSpPr>
        <p:spPr>
          <a:xfrm>
            <a:off x="1154954" y="2600325"/>
            <a:ext cx="8825659" cy="3416300"/>
          </a:xfrm>
        </p:spPr>
        <p:txBody>
          <a:bodyPr/>
          <a:lstStyle/>
          <a:p>
            <a:r>
              <a:rPr lang="en-US" i="0" dirty="0">
                <a:solidFill>
                  <a:srgbClr val="000000"/>
                </a:solidFill>
                <a:effectLst/>
                <a:latin typeface="Open Sans" panose="020B0606030504020204" pitchFamily="34" charset="0"/>
              </a:rPr>
              <a:t>The 2023 GINA strategy divides treatment for adults and adolescents into two ‘Tracks’ for simplicity: in Track 1, the reliever is as-needed combination low-dose ICS-formoterol; this is the preferred treatment option; Track 2 uses SABA as the reliever along with a separate preventer inhaler, and is an alternative treatment approach.</a:t>
            </a:r>
          </a:p>
          <a:p>
            <a:endParaRPr lang="en-US" dirty="0"/>
          </a:p>
        </p:txBody>
      </p:sp>
      <p:pic>
        <p:nvPicPr>
          <p:cNvPr id="16386" name="Picture 2" descr="Two Railroad Tracks Stock Photo, Picture and Royalty Free Image. Image  8920573.">
            <a:extLst>
              <a:ext uri="{FF2B5EF4-FFF2-40B4-BE49-F238E27FC236}">
                <a16:creationId xmlns:a16="http://schemas.microsoft.com/office/drawing/2014/main" id="{8D063C82-439B-029A-E9E2-29CEC1E35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4629" y="4646408"/>
            <a:ext cx="2762250" cy="1657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949B09-3E54-CC23-1A11-1F5E332E0F16}"/>
              </a:ext>
            </a:extLst>
          </p:cNvPr>
          <p:cNvSpPr txBox="1"/>
          <p:nvPr/>
        </p:nvSpPr>
        <p:spPr>
          <a:xfrm>
            <a:off x="1345454" y="4123809"/>
            <a:ext cx="10723985" cy="369332"/>
          </a:xfrm>
          <a:prstGeom prst="rect">
            <a:avLst/>
          </a:prstGeom>
          <a:noFill/>
        </p:spPr>
        <p:txBody>
          <a:bodyPr wrap="square" rtlCol="0">
            <a:spAutoFit/>
          </a:bodyPr>
          <a:lstStyle/>
          <a:p>
            <a:r>
              <a:rPr lang="en-US" dirty="0">
                <a:solidFill>
                  <a:schemeClr val="accent2">
                    <a:lumMod val="75000"/>
                  </a:schemeClr>
                </a:solidFill>
              </a:rPr>
              <a:t>Number one factor is whether you can get ICS-formoterol readily for the patients. </a:t>
            </a:r>
          </a:p>
        </p:txBody>
      </p:sp>
    </p:spTree>
    <p:extLst>
      <p:ext uri="{BB962C8B-B14F-4D97-AF65-F5344CB8AC3E}">
        <p14:creationId xmlns:p14="http://schemas.microsoft.com/office/powerpoint/2010/main" val="312601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874D70-FB23-98BD-DCC9-1985DD4D808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13177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2AB730-3309-64B6-64C6-8F78C37F626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721333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3FD70C-BFA4-D75A-88F2-AD9999DADB7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806916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B136-2D5D-E042-8EFE-F3716030C0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43BC46-5109-08EA-F842-D92EEFAB1B5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92FCB2C-C326-FA5A-E808-8BEF7D147BF2}"/>
              </a:ext>
            </a:extLst>
          </p:cNvPr>
          <p:cNvPicPr>
            <a:picLocks noChangeAspect="1"/>
          </p:cNvPicPr>
          <p:nvPr/>
        </p:nvPicPr>
        <p:blipFill>
          <a:blip r:embed="rId2"/>
          <a:stretch>
            <a:fillRect/>
          </a:stretch>
        </p:blipFill>
        <p:spPr>
          <a:xfrm>
            <a:off x="99175" y="170995"/>
            <a:ext cx="11993649" cy="6516009"/>
          </a:xfrm>
          <a:prstGeom prst="rect">
            <a:avLst/>
          </a:prstGeom>
        </p:spPr>
      </p:pic>
      <p:sp>
        <p:nvSpPr>
          <p:cNvPr id="7" name="TextBox 6">
            <a:extLst>
              <a:ext uri="{FF2B5EF4-FFF2-40B4-BE49-F238E27FC236}">
                <a16:creationId xmlns:a16="http://schemas.microsoft.com/office/drawing/2014/main" id="{D6BE2A6D-321C-A024-896C-239790C1781F}"/>
              </a:ext>
            </a:extLst>
          </p:cNvPr>
          <p:cNvSpPr txBox="1"/>
          <p:nvPr/>
        </p:nvSpPr>
        <p:spPr>
          <a:xfrm>
            <a:off x="8169304" y="6276654"/>
            <a:ext cx="6094602" cy="276999"/>
          </a:xfrm>
          <a:prstGeom prst="rect">
            <a:avLst/>
          </a:prstGeom>
          <a:noFill/>
        </p:spPr>
        <p:txBody>
          <a:bodyPr wrap="square">
            <a:spAutoFit/>
          </a:bodyPr>
          <a:lstStyle/>
          <a:p>
            <a:r>
              <a:rPr lang="en-US" sz="1200" b="0" i="0" dirty="0">
                <a:solidFill>
                  <a:srgbClr val="212121"/>
                </a:solidFill>
                <a:effectLst/>
                <a:latin typeface="Cambria" panose="02040503050406030204" pitchFamily="18" charset="0"/>
              </a:rPr>
              <a:t>systemic oral corticosteroids (OCS)</a:t>
            </a:r>
            <a:endParaRPr lang="en-US" sz="1200" dirty="0"/>
          </a:p>
        </p:txBody>
      </p:sp>
    </p:spTree>
    <p:extLst>
      <p:ext uri="{BB962C8B-B14F-4D97-AF65-F5344CB8AC3E}">
        <p14:creationId xmlns:p14="http://schemas.microsoft.com/office/powerpoint/2010/main" val="26724603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2B245-3A16-77BD-91A2-EE0586577B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1D1F6F-840A-8312-7BA9-467F13A81BF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584CBCC-E993-4BB2-8512-3316C94FE65E}"/>
              </a:ext>
            </a:extLst>
          </p:cNvPr>
          <p:cNvPicPr>
            <a:picLocks noChangeAspect="1"/>
          </p:cNvPicPr>
          <p:nvPr/>
        </p:nvPicPr>
        <p:blipFill>
          <a:blip r:embed="rId2"/>
          <a:stretch>
            <a:fillRect/>
          </a:stretch>
        </p:blipFill>
        <p:spPr>
          <a:xfrm>
            <a:off x="80123" y="409575"/>
            <a:ext cx="12031754" cy="6535062"/>
          </a:xfrm>
          <a:prstGeom prst="rect">
            <a:avLst/>
          </a:prstGeom>
        </p:spPr>
      </p:pic>
      <p:sp>
        <p:nvSpPr>
          <p:cNvPr id="5" name="Rectangle 4">
            <a:extLst>
              <a:ext uri="{FF2B5EF4-FFF2-40B4-BE49-F238E27FC236}">
                <a16:creationId xmlns:a16="http://schemas.microsoft.com/office/drawing/2014/main" id="{985CFB6A-C018-EEF3-C64F-B0EB7F7F6E5D}"/>
              </a:ext>
            </a:extLst>
          </p:cNvPr>
          <p:cNvSpPr/>
          <p:nvPr/>
        </p:nvSpPr>
        <p:spPr>
          <a:xfrm>
            <a:off x="285750" y="95250"/>
            <a:ext cx="11639550" cy="3143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A057F3D-1BB8-0BEC-6EE7-D9E954B6B75A}"/>
              </a:ext>
            </a:extLst>
          </p:cNvPr>
          <p:cNvSpPr txBox="1"/>
          <p:nvPr/>
        </p:nvSpPr>
        <p:spPr>
          <a:xfrm>
            <a:off x="5200074" y="64243"/>
            <a:ext cx="6114472" cy="369332"/>
          </a:xfrm>
          <a:prstGeom prst="rect">
            <a:avLst/>
          </a:prstGeom>
          <a:noFill/>
        </p:spPr>
        <p:txBody>
          <a:bodyPr wrap="square" rtlCol="0">
            <a:spAutoFit/>
          </a:bodyPr>
          <a:lstStyle/>
          <a:p>
            <a:r>
              <a:rPr lang="en-US" dirty="0"/>
              <a:t>Key slide</a:t>
            </a:r>
          </a:p>
        </p:txBody>
      </p:sp>
    </p:spTree>
    <p:extLst>
      <p:ext uri="{BB962C8B-B14F-4D97-AF65-F5344CB8AC3E}">
        <p14:creationId xmlns:p14="http://schemas.microsoft.com/office/powerpoint/2010/main" val="19527282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D99A-ED31-291E-3035-0479F97BF70C}"/>
              </a:ext>
            </a:extLst>
          </p:cNvPr>
          <p:cNvSpPr>
            <a:spLocks noGrp="1"/>
          </p:cNvSpPr>
          <p:nvPr>
            <p:ph type="title"/>
          </p:nvPr>
        </p:nvSpPr>
        <p:spPr/>
        <p:txBody>
          <a:bodyPr/>
          <a:lstStyle/>
          <a:p>
            <a:r>
              <a:rPr lang="en-US" dirty="0"/>
              <a:t>Avoidance of triggers </a:t>
            </a:r>
          </a:p>
        </p:txBody>
      </p:sp>
      <p:pic>
        <p:nvPicPr>
          <p:cNvPr id="54274" name="Picture 2" descr="How To Best Avoid Triggers With Addiction">
            <a:extLst>
              <a:ext uri="{FF2B5EF4-FFF2-40B4-BE49-F238E27FC236}">
                <a16:creationId xmlns:a16="http://schemas.microsoft.com/office/drawing/2014/main" id="{69EDB2A8-C084-3157-A60F-EA654B7B1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52" y="3324224"/>
            <a:ext cx="3520848" cy="1971675"/>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Mental Health Recovery: Avoid Triggers | HealthyPlace">
            <a:extLst>
              <a:ext uri="{FF2B5EF4-FFF2-40B4-BE49-F238E27FC236}">
                <a16:creationId xmlns:a16="http://schemas.microsoft.com/office/drawing/2014/main" id="{B6DAEF43-5147-2D96-7E5F-D589E6480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5660" y="249078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4280" name="Picture 8" descr="Trigger Warning: You Are Not Triggered! – Political Animal Magazine">
            <a:extLst>
              <a:ext uri="{FF2B5EF4-FFF2-40B4-BE49-F238E27FC236}">
                <a16:creationId xmlns:a16="http://schemas.microsoft.com/office/drawing/2014/main" id="{F0F09F43-7D6F-9C2E-E88F-CA4BAC5949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8113" y="4719638"/>
            <a:ext cx="3267075"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657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3C6EB-1197-07CB-BD24-4B2DE20EA2C6}"/>
              </a:ext>
            </a:extLst>
          </p:cNvPr>
          <p:cNvSpPr>
            <a:spLocks noGrp="1"/>
          </p:cNvSpPr>
          <p:nvPr>
            <p:ph type="title"/>
          </p:nvPr>
        </p:nvSpPr>
        <p:spPr/>
        <p:txBody>
          <a:bodyPr/>
          <a:lstStyle/>
          <a:p>
            <a:r>
              <a:rPr lang="en-US" dirty="0"/>
              <a:t>Change in terms</a:t>
            </a:r>
          </a:p>
        </p:txBody>
      </p:sp>
      <p:sp>
        <p:nvSpPr>
          <p:cNvPr id="10" name="Rectangle 9">
            <a:extLst>
              <a:ext uri="{FF2B5EF4-FFF2-40B4-BE49-F238E27FC236}">
                <a16:creationId xmlns:a16="http://schemas.microsoft.com/office/drawing/2014/main" id="{1E0931E0-8E41-FE1C-CFFA-B14026A8FF22}"/>
              </a:ext>
            </a:extLst>
          </p:cNvPr>
          <p:cNvSpPr/>
          <p:nvPr/>
        </p:nvSpPr>
        <p:spPr>
          <a:xfrm>
            <a:off x="161925" y="219075"/>
            <a:ext cx="209550" cy="643890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AAEEB1AC-C700-F1AF-3F82-094F3B9E8FA7}"/>
              </a:ext>
            </a:extLst>
          </p:cNvPr>
          <p:cNvSpPr>
            <a:spLocks noGrp="1"/>
          </p:cNvSpPr>
          <p:nvPr>
            <p:ph idx="1"/>
          </p:nvPr>
        </p:nvSpPr>
        <p:spPr/>
        <p:txBody>
          <a:bodyPr/>
          <a:lstStyle/>
          <a:p>
            <a:r>
              <a:rPr lang="en-US" dirty="0"/>
              <a:t>Rescue inhaler – typically a SABA like albuterol </a:t>
            </a:r>
          </a:p>
          <a:p>
            <a:endParaRPr lang="en-US" dirty="0"/>
          </a:p>
          <a:p>
            <a:endParaRPr lang="en-US" dirty="0"/>
          </a:p>
          <a:p>
            <a:endParaRPr lang="en-US" dirty="0"/>
          </a:p>
          <a:p>
            <a:r>
              <a:rPr lang="en-US" dirty="0"/>
              <a:t>Maintenance or controller or everyday medication </a:t>
            </a:r>
          </a:p>
          <a:p>
            <a:endParaRPr lang="en-US" dirty="0"/>
          </a:p>
          <a:p>
            <a:endParaRPr lang="en-US" dirty="0"/>
          </a:p>
        </p:txBody>
      </p:sp>
      <p:pic>
        <p:nvPicPr>
          <p:cNvPr id="7170" name="Picture 2" descr="Watch Live Rescue Full Episodes, Video &amp; More | A&amp;E">
            <a:extLst>
              <a:ext uri="{FF2B5EF4-FFF2-40B4-BE49-F238E27FC236}">
                <a16:creationId xmlns:a16="http://schemas.microsoft.com/office/drawing/2014/main" id="{BA89E822-FFF4-A850-A9C9-5D387A741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763" y="1147555"/>
            <a:ext cx="4091018" cy="229097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BD46354-E71D-98D8-713F-F3EFB7BD6B7D}"/>
              </a:ext>
            </a:extLst>
          </p:cNvPr>
          <p:cNvSpPr/>
          <p:nvPr/>
        </p:nvSpPr>
        <p:spPr>
          <a:xfrm>
            <a:off x="3627783" y="3429000"/>
            <a:ext cx="2186609" cy="3568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E0E6A3D-1C25-D6C3-A090-081C577E7051}"/>
              </a:ext>
            </a:extLst>
          </p:cNvPr>
          <p:cNvSpPr txBox="1"/>
          <p:nvPr/>
        </p:nvSpPr>
        <p:spPr>
          <a:xfrm>
            <a:off x="3919116" y="3429000"/>
            <a:ext cx="1431235" cy="369332"/>
          </a:xfrm>
          <a:prstGeom prst="rect">
            <a:avLst/>
          </a:prstGeom>
          <a:noFill/>
        </p:spPr>
        <p:txBody>
          <a:bodyPr wrap="square" rtlCol="0">
            <a:spAutoFit/>
          </a:bodyPr>
          <a:lstStyle/>
          <a:p>
            <a:r>
              <a:rPr lang="en-US" dirty="0"/>
              <a:t>OLD TERMS</a:t>
            </a:r>
          </a:p>
        </p:txBody>
      </p:sp>
      <p:pic>
        <p:nvPicPr>
          <p:cNvPr id="7174" name="Picture 6" descr="CONTROL Announcement Trailer - E3 2018 - ESRB - YouTube">
            <a:extLst>
              <a:ext uri="{FF2B5EF4-FFF2-40B4-BE49-F238E27FC236}">
                <a16:creationId xmlns:a16="http://schemas.microsoft.com/office/drawing/2014/main" id="{5A4B2655-5377-5002-2F15-C2D3108F1D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9215" y="3561293"/>
            <a:ext cx="2857500" cy="16002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172" name="Picture 4" descr="Preventative Maintenance Reduces Major Problems">
            <a:extLst>
              <a:ext uri="{FF2B5EF4-FFF2-40B4-BE49-F238E27FC236}">
                <a16:creationId xmlns:a16="http://schemas.microsoft.com/office/drawing/2014/main" id="{84A0D244-0528-7D57-EFCE-36DF2ED346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3822" y="4715404"/>
            <a:ext cx="2628900" cy="17335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89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D99A-ED31-291E-3035-0479F97BF70C}"/>
              </a:ext>
            </a:extLst>
          </p:cNvPr>
          <p:cNvSpPr>
            <a:spLocks noGrp="1"/>
          </p:cNvSpPr>
          <p:nvPr>
            <p:ph type="title"/>
          </p:nvPr>
        </p:nvSpPr>
        <p:spPr/>
        <p:txBody>
          <a:bodyPr/>
          <a:lstStyle/>
          <a:p>
            <a:r>
              <a:rPr lang="en-US" dirty="0"/>
              <a:t>Avoidance of triggers </a:t>
            </a:r>
          </a:p>
        </p:txBody>
      </p:sp>
      <p:pic>
        <p:nvPicPr>
          <p:cNvPr id="5" name="Picture 4">
            <a:extLst>
              <a:ext uri="{FF2B5EF4-FFF2-40B4-BE49-F238E27FC236}">
                <a16:creationId xmlns:a16="http://schemas.microsoft.com/office/drawing/2014/main" id="{FE45A782-8B2E-65AB-782F-F37FC94558EB}"/>
              </a:ext>
            </a:extLst>
          </p:cNvPr>
          <p:cNvPicPr>
            <a:picLocks noChangeAspect="1"/>
          </p:cNvPicPr>
          <p:nvPr/>
        </p:nvPicPr>
        <p:blipFill>
          <a:blip r:embed="rId3"/>
          <a:stretch>
            <a:fillRect/>
          </a:stretch>
        </p:blipFill>
        <p:spPr>
          <a:xfrm>
            <a:off x="202855" y="2572210"/>
            <a:ext cx="5784583" cy="3127175"/>
          </a:xfrm>
          <a:prstGeom prst="rect">
            <a:avLst/>
          </a:prstGeom>
        </p:spPr>
      </p:pic>
      <p:pic>
        <p:nvPicPr>
          <p:cNvPr id="6" name="Picture 5">
            <a:extLst>
              <a:ext uri="{FF2B5EF4-FFF2-40B4-BE49-F238E27FC236}">
                <a16:creationId xmlns:a16="http://schemas.microsoft.com/office/drawing/2014/main" id="{C31E74F3-2877-7A84-EC34-B9067123B25C}"/>
              </a:ext>
            </a:extLst>
          </p:cNvPr>
          <p:cNvPicPr>
            <a:picLocks noChangeAspect="1"/>
          </p:cNvPicPr>
          <p:nvPr/>
        </p:nvPicPr>
        <p:blipFill>
          <a:blip r:embed="rId4"/>
          <a:stretch>
            <a:fillRect/>
          </a:stretch>
        </p:blipFill>
        <p:spPr>
          <a:xfrm>
            <a:off x="5640308" y="2912303"/>
            <a:ext cx="6136255" cy="2718594"/>
          </a:xfrm>
          <a:prstGeom prst="rect">
            <a:avLst/>
          </a:prstGeom>
        </p:spPr>
      </p:pic>
    </p:spTree>
    <p:extLst>
      <p:ext uri="{BB962C8B-B14F-4D97-AF65-F5344CB8AC3E}">
        <p14:creationId xmlns:p14="http://schemas.microsoft.com/office/powerpoint/2010/main" val="172752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8BE7D3-8E09-9A94-4567-6BBF137901CC}"/>
              </a:ext>
            </a:extLst>
          </p:cNvPr>
          <p:cNvPicPr>
            <a:picLocks noChangeAspect="1"/>
          </p:cNvPicPr>
          <p:nvPr/>
        </p:nvPicPr>
        <p:blipFill>
          <a:blip r:embed="rId3"/>
          <a:stretch>
            <a:fillRect/>
          </a:stretch>
        </p:blipFill>
        <p:spPr>
          <a:xfrm>
            <a:off x="1358474" y="905346"/>
            <a:ext cx="9475051" cy="5301419"/>
          </a:xfrm>
          <a:prstGeom prst="rect">
            <a:avLst/>
          </a:prstGeom>
        </p:spPr>
      </p:pic>
      <p:pic>
        <p:nvPicPr>
          <p:cNvPr id="10" name="Picture 9">
            <a:extLst>
              <a:ext uri="{FF2B5EF4-FFF2-40B4-BE49-F238E27FC236}">
                <a16:creationId xmlns:a16="http://schemas.microsoft.com/office/drawing/2014/main" id="{F8A1E954-83D0-07F0-05CE-40F54DF81AFA}"/>
              </a:ext>
            </a:extLst>
          </p:cNvPr>
          <p:cNvPicPr>
            <a:picLocks noChangeAspect="1"/>
          </p:cNvPicPr>
          <p:nvPr/>
        </p:nvPicPr>
        <p:blipFill>
          <a:blip r:embed="rId4"/>
          <a:stretch>
            <a:fillRect/>
          </a:stretch>
        </p:blipFill>
        <p:spPr>
          <a:xfrm>
            <a:off x="404017" y="452862"/>
            <a:ext cx="11383964" cy="5753903"/>
          </a:xfrm>
          <a:prstGeom prst="rect">
            <a:avLst/>
          </a:prstGeom>
        </p:spPr>
      </p:pic>
    </p:spTree>
    <p:extLst>
      <p:ext uri="{BB962C8B-B14F-4D97-AF65-F5344CB8AC3E}">
        <p14:creationId xmlns:p14="http://schemas.microsoft.com/office/powerpoint/2010/main" val="4001420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2BF9-0C41-7AC1-B7AF-78DA232FF5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CD37FB-C04A-2509-46F6-0D65F24F6BD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A456535-2FBE-BCB9-D0D1-C8925DAE0501}"/>
              </a:ext>
            </a:extLst>
          </p:cNvPr>
          <p:cNvPicPr>
            <a:picLocks noChangeAspect="1"/>
          </p:cNvPicPr>
          <p:nvPr/>
        </p:nvPicPr>
        <p:blipFill>
          <a:blip r:embed="rId2"/>
          <a:stretch>
            <a:fillRect/>
          </a:stretch>
        </p:blipFill>
        <p:spPr>
          <a:xfrm>
            <a:off x="303991" y="242443"/>
            <a:ext cx="11584017" cy="6373114"/>
          </a:xfrm>
          <a:prstGeom prst="rect">
            <a:avLst/>
          </a:prstGeom>
        </p:spPr>
      </p:pic>
    </p:spTree>
    <p:extLst>
      <p:ext uri="{BB962C8B-B14F-4D97-AF65-F5344CB8AC3E}">
        <p14:creationId xmlns:p14="http://schemas.microsoft.com/office/powerpoint/2010/main" val="15371517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850D-BB9F-F37F-5C70-B5F7F2FAD5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9964B30-3AB3-567F-A936-8AFFE492C75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869BB69-99A6-66AD-9289-D3433446CC23}"/>
              </a:ext>
            </a:extLst>
          </p:cNvPr>
          <p:cNvPicPr>
            <a:picLocks noChangeAspect="1"/>
          </p:cNvPicPr>
          <p:nvPr/>
        </p:nvPicPr>
        <p:blipFill>
          <a:blip r:embed="rId2"/>
          <a:stretch>
            <a:fillRect/>
          </a:stretch>
        </p:blipFill>
        <p:spPr>
          <a:xfrm>
            <a:off x="275412" y="218627"/>
            <a:ext cx="11641175" cy="6420746"/>
          </a:xfrm>
          <a:prstGeom prst="rect">
            <a:avLst/>
          </a:prstGeom>
        </p:spPr>
      </p:pic>
    </p:spTree>
    <p:extLst>
      <p:ext uri="{BB962C8B-B14F-4D97-AF65-F5344CB8AC3E}">
        <p14:creationId xmlns:p14="http://schemas.microsoft.com/office/powerpoint/2010/main" val="36153678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133F-2E23-0521-B20F-9DAA136ADE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3AEA36-D18B-0DEC-0F7E-78963A881B3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731401B-C29B-A7AA-B8F4-0EAB58508EC9}"/>
              </a:ext>
            </a:extLst>
          </p:cNvPr>
          <p:cNvPicPr>
            <a:picLocks noChangeAspect="1"/>
          </p:cNvPicPr>
          <p:nvPr/>
        </p:nvPicPr>
        <p:blipFill>
          <a:blip r:embed="rId2"/>
          <a:stretch>
            <a:fillRect/>
          </a:stretch>
        </p:blipFill>
        <p:spPr>
          <a:xfrm>
            <a:off x="175386" y="456785"/>
            <a:ext cx="11841227" cy="5944430"/>
          </a:xfrm>
          <a:prstGeom prst="rect">
            <a:avLst/>
          </a:prstGeom>
        </p:spPr>
      </p:pic>
    </p:spTree>
    <p:extLst>
      <p:ext uri="{BB962C8B-B14F-4D97-AF65-F5344CB8AC3E}">
        <p14:creationId xmlns:p14="http://schemas.microsoft.com/office/powerpoint/2010/main" val="39201052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9E2A-9060-0224-72DA-DBD9D62A0F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42719A-63D0-C030-D682-2FFE8EE62A9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A6AE6F7-901B-5F50-30FD-0F8C5612E5B6}"/>
              </a:ext>
            </a:extLst>
          </p:cNvPr>
          <p:cNvPicPr>
            <a:picLocks noChangeAspect="1"/>
          </p:cNvPicPr>
          <p:nvPr/>
        </p:nvPicPr>
        <p:blipFill>
          <a:blip r:embed="rId2"/>
          <a:stretch>
            <a:fillRect/>
          </a:stretch>
        </p:blipFill>
        <p:spPr>
          <a:xfrm>
            <a:off x="373581" y="242443"/>
            <a:ext cx="11698333" cy="6373114"/>
          </a:xfrm>
          <a:prstGeom prst="rect">
            <a:avLst/>
          </a:prstGeom>
        </p:spPr>
      </p:pic>
    </p:spTree>
    <p:extLst>
      <p:ext uri="{BB962C8B-B14F-4D97-AF65-F5344CB8AC3E}">
        <p14:creationId xmlns:p14="http://schemas.microsoft.com/office/powerpoint/2010/main" val="18234399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3B880-84FE-DB4D-62F5-212EF75D5A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68FD35-BA8D-A04E-4920-02AB79EAAEF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EF088A5-51FC-B687-DB16-DC1D91A19223}"/>
              </a:ext>
            </a:extLst>
          </p:cNvPr>
          <p:cNvPicPr>
            <a:picLocks noChangeAspect="1"/>
          </p:cNvPicPr>
          <p:nvPr/>
        </p:nvPicPr>
        <p:blipFill>
          <a:blip r:embed="rId2"/>
          <a:stretch>
            <a:fillRect/>
          </a:stretch>
        </p:blipFill>
        <p:spPr>
          <a:xfrm>
            <a:off x="170623" y="266258"/>
            <a:ext cx="11850754" cy="6325483"/>
          </a:xfrm>
          <a:prstGeom prst="rect">
            <a:avLst/>
          </a:prstGeom>
        </p:spPr>
      </p:pic>
      <p:sp>
        <p:nvSpPr>
          <p:cNvPr id="6" name="TextBox 5">
            <a:extLst>
              <a:ext uri="{FF2B5EF4-FFF2-40B4-BE49-F238E27FC236}">
                <a16:creationId xmlns:a16="http://schemas.microsoft.com/office/drawing/2014/main" id="{F38D9AD2-8327-952A-6F95-587C7796EE6C}"/>
              </a:ext>
            </a:extLst>
          </p:cNvPr>
          <p:cNvSpPr txBox="1"/>
          <p:nvPr/>
        </p:nvSpPr>
        <p:spPr>
          <a:xfrm>
            <a:off x="8267700" y="4407004"/>
            <a:ext cx="3619500" cy="1477328"/>
          </a:xfrm>
          <a:prstGeom prst="rect">
            <a:avLst/>
          </a:prstGeom>
          <a:noFill/>
          <a:ln>
            <a:solidFill>
              <a:schemeClr val="accent1">
                <a:shade val="15000"/>
              </a:schemeClr>
            </a:solidFill>
          </a:ln>
        </p:spPr>
        <p:txBody>
          <a:bodyPr wrap="square">
            <a:spAutoFit/>
          </a:bodyPr>
          <a:lstStyle/>
          <a:p>
            <a:r>
              <a:rPr lang="en-US" b="0" i="0" dirty="0">
                <a:solidFill>
                  <a:srgbClr val="4D5156"/>
                </a:solidFill>
                <a:effectLst/>
                <a:latin typeface="Roboto" panose="02000000000000000000" pitchFamily="2" charset="0"/>
              </a:rPr>
              <a:t>Canis </a:t>
            </a:r>
            <a:r>
              <a:rPr lang="en-US" b="0" i="0" dirty="0" err="1">
                <a:solidFill>
                  <a:srgbClr val="4D5156"/>
                </a:solidFill>
                <a:effectLst/>
                <a:latin typeface="Roboto" panose="02000000000000000000" pitchFamily="2" charset="0"/>
              </a:rPr>
              <a:t>familiaris</a:t>
            </a:r>
            <a:r>
              <a:rPr lang="en-US" b="0" i="0" dirty="0">
                <a:solidFill>
                  <a:srgbClr val="4D5156"/>
                </a:solidFill>
                <a:effectLst/>
                <a:latin typeface="Roboto" panose="02000000000000000000" pitchFamily="2" charset="0"/>
              </a:rPr>
              <a:t> allergen 5</a:t>
            </a:r>
          </a:p>
          <a:p>
            <a:r>
              <a:rPr lang="en-US" b="0" i="0" dirty="0">
                <a:solidFill>
                  <a:srgbClr val="4D5156"/>
                </a:solidFill>
                <a:effectLst/>
                <a:latin typeface="Roboto" panose="02000000000000000000" pitchFamily="2" charset="0"/>
              </a:rPr>
              <a:t>(</a:t>
            </a:r>
            <a:r>
              <a:rPr lang="en-US" b="1" i="0" dirty="0">
                <a:solidFill>
                  <a:srgbClr val="5F6368"/>
                </a:solidFill>
                <a:effectLst/>
                <a:latin typeface="Roboto" panose="02000000000000000000" pitchFamily="2" charset="0"/>
              </a:rPr>
              <a:t>Can f 5</a:t>
            </a:r>
            <a:r>
              <a:rPr lang="en-US" b="0" i="0" dirty="0">
                <a:solidFill>
                  <a:srgbClr val="4D5156"/>
                </a:solidFill>
                <a:effectLst/>
                <a:latin typeface="Roboto" panose="02000000000000000000" pitchFamily="2" charset="0"/>
              </a:rPr>
              <a:t>) is a prostatic kallikrein component of dog hair and dander which is produced by intact male dogs.</a:t>
            </a:r>
            <a:endParaRPr lang="en-US" dirty="0"/>
          </a:p>
        </p:txBody>
      </p:sp>
    </p:spTree>
    <p:extLst>
      <p:ext uri="{BB962C8B-B14F-4D97-AF65-F5344CB8AC3E}">
        <p14:creationId xmlns:p14="http://schemas.microsoft.com/office/powerpoint/2010/main" val="194382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73786-B8B9-3CC6-D6EB-6EBAC51F7853}"/>
              </a:ext>
            </a:extLst>
          </p:cNvPr>
          <p:cNvSpPr>
            <a:spLocks noGrp="1"/>
          </p:cNvSpPr>
          <p:nvPr>
            <p:ph type="title"/>
          </p:nvPr>
        </p:nvSpPr>
        <p:spPr>
          <a:xfrm>
            <a:off x="1154954" y="692837"/>
            <a:ext cx="8761413" cy="706964"/>
          </a:xfrm>
        </p:spPr>
        <p:txBody>
          <a:bodyPr/>
          <a:lstStyle/>
          <a:p>
            <a:r>
              <a:rPr lang="en-US" dirty="0"/>
              <a:t>Assessing asthma control</a:t>
            </a:r>
          </a:p>
        </p:txBody>
      </p:sp>
      <p:sp>
        <p:nvSpPr>
          <p:cNvPr id="6" name="Rectangle 5">
            <a:extLst>
              <a:ext uri="{FF2B5EF4-FFF2-40B4-BE49-F238E27FC236}">
                <a16:creationId xmlns:a16="http://schemas.microsoft.com/office/drawing/2014/main" id="{B90F05E1-CE40-BD97-A3EF-D195BAABE403}"/>
              </a:ext>
            </a:extLst>
          </p:cNvPr>
          <p:cNvSpPr/>
          <p:nvPr/>
        </p:nvSpPr>
        <p:spPr>
          <a:xfrm>
            <a:off x="285750" y="95250"/>
            <a:ext cx="11639550" cy="3143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A1E3E98-E4FA-1398-8B93-FDE2B898024B}"/>
              </a:ext>
            </a:extLst>
          </p:cNvPr>
          <p:cNvSpPr txBox="1"/>
          <p:nvPr/>
        </p:nvSpPr>
        <p:spPr>
          <a:xfrm>
            <a:off x="5200074" y="64243"/>
            <a:ext cx="6114472" cy="369332"/>
          </a:xfrm>
          <a:prstGeom prst="rect">
            <a:avLst/>
          </a:prstGeom>
          <a:noFill/>
        </p:spPr>
        <p:txBody>
          <a:bodyPr wrap="square" rtlCol="0">
            <a:spAutoFit/>
          </a:bodyPr>
          <a:lstStyle/>
          <a:p>
            <a:r>
              <a:rPr lang="en-US" dirty="0"/>
              <a:t>Key slide</a:t>
            </a:r>
          </a:p>
        </p:txBody>
      </p:sp>
      <p:pic>
        <p:nvPicPr>
          <p:cNvPr id="4" name="Picture 3">
            <a:extLst>
              <a:ext uri="{FF2B5EF4-FFF2-40B4-BE49-F238E27FC236}">
                <a16:creationId xmlns:a16="http://schemas.microsoft.com/office/drawing/2014/main" id="{D53F33B5-B732-3692-1607-B744CD51BB1A}"/>
              </a:ext>
            </a:extLst>
          </p:cNvPr>
          <p:cNvPicPr>
            <a:picLocks noChangeAspect="1"/>
          </p:cNvPicPr>
          <p:nvPr/>
        </p:nvPicPr>
        <p:blipFill>
          <a:blip r:embed="rId3"/>
          <a:stretch>
            <a:fillRect/>
          </a:stretch>
        </p:blipFill>
        <p:spPr>
          <a:xfrm>
            <a:off x="1413825" y="1342619"/>
            <a:ext cx="9135750" cy="5515381"/>
          </a:xfrm>
          <a:prstGeom prst="rect">
            <a:avLst/>
          </a:prstGeom>
        </p:spPr>
      </p:pic>
    </p:spTree>
    <p:extLst>
      <p:ext uri="{BB962C8B-B14F-4D97-AF65-F5344CB8AC3E}">
        <p14:creationId xmlns:p14="http://schemas.microsoft.com/office/powerpoint/2010/main" val="34865727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94477-7632-BB09-D70D-8A82A6308B69}"/>
              </a:ext>
            </a:extLst>
          </p:cNvPr>
          <p:cNvSpPr>
            <a:spLocks noGrp="1"/>
          </p:cNvSpPr>
          <p:nvPr>
            <p:ph type="title"/>
          </p:nvPr>
        </p:nvSpPr>
        <p:spPr/>
        <p:txBody>
          <a:bodyPr/>
          <a:lstStyle/>
          <a:p>
            <a:r>
              <a:rPr lang="en-US" dirty="0"/>
              <a:t>PFT’s</a:t>
            </a:r>
          </a:p>
        </p:txBody>
      </p:sp>
      <p:sp>
        <p:nvSpPr>
          <p:cNvPr id="3" name="Content Placeholder 2">
            <a:extLst>
              <a:ext uri="{FF2B5EF4-FFF2-40B4-BE49-F238E27FC236}">
                <a16:creationId xmlns:a16="http://schemas.microsoft.com/office/drawing/2014/main" id="{96203ADC-C137-45CD-4193-6FC6A611E478}"/>
              </a:ext>
            </a:extLst>
          </p:cNvPr>
          <p:cNvSpPr>
            <a:spLocks noGrp="1"/>
          </p:cNvSpPr>
          <p:nvPr>
            <p:ph idx="1"/>
          </p:nvPr>
        </p:nvSpPr>
        <p:spPr/>
        <p:txBody>
          <a:bodyPr/>
          <a:lstStyle/>
          <a:p>
            <a:r>
              <a:rPr lang="en-US" dirty="0"/>
              <a:t>In all patients ≥5 years of age, use spirometry to determine that airway obstruction is at least partially reversible.</a:t>
            </a:r>
          </a:p>
          <a:p>
            <a:endParaRPr lang="en-US" dirty="0"/>
          </a:p>
          <a:p>
            <a:r>
              <a:rPr lang="en-US" dirty="0"/>
              <a:t>Obtain lung function measures by spirometry at least every 1–2 years; more frequently for asthma that is not well controlled.</a:t>
            </a:r>
          </a:p>
          <a:p>
            <a:endParaRPr lang="en-US" dirty="0"/>
          </a:p>
          <a:p>
            <a:r>
              <a:rPr lang="en-US" b="0" i="0" dirty="0">
                <a:solidFill>
                  <a:srgbClr val="000000"/>
                </a:solidFill>
                <a:effectLst/>
                <a:latin typeface="Times New Roman" panose="02020603050405020304" pitchFamily="18" charset="0"/>
              </a:rPr>
              <a:t>By using spirometry, physicians can diagnose asthma as well as the severity of obstruction.</a:t>
            </a:r>
            <a:r>
              <a:rPr lang="en-US" b="0" i="0" dirty="0">
                <a:solidFill>
                  <a:srgbClr val="2F4A8B"/>
                </a:solidFill>
                <a:effectLst/>
                <a:latin typeface="Times New Roman" panose="02020603050405020304" pitchFamily="18" charset="0"/>
              </a:rPr>
              <a:t> </a:t>
            </a:r>
            <a:r>
              <a:rPr lang="en-US" b="0" i="0" dirty="0">
                <a:solidFill>
                  <a:srgbClr val="000000"/>
                </a:solidFill>
                <a:effectLst/>
                <a:latin typeface="Times New Roman" panose="02020603050405020304" pitchFamily="18" charset="0"/>
              </a:rPr>
              <a:t>The definition of the obstruction of air is spirometry of FEV1 less than 0.8, and the FEV1/FVC ratio is less than 0.70. The worse the asthma is, the lower the number is for FEV1 and the FEV1/FVC ratio.</a:t>
            </a:r>
            <a:endParaRPr lang="en-US" dirty="0"/>
          </a:p>
          <a:p>
            <a:endParaRPr lang="en-US" dirty="0"/>
          </a:p>
        </p:txBody>
      </p:sp>
      <p:pic>
        <p:nvPicPr>
          <p:cNvPr id="46082" name="Picture 2" descr="What are pulmonary function tests? |Lippincott NursingCenter">
            <a:extLst>
              <a:ext uri="{FF2B5EF4-FFF2-40B4-BE49-F238E27FC236}">
                <a16:creationId xmlns:a16="http://schemas.microsoft.com/office/drawing/2014/main" id="{F885E7AA-39F4-DB55-058F-58055F14B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3850" y="690563"/>
            <a:ext cx="2971800"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32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4BA0B-6BBE-C466-F167-72C20E72F0DA}"/>
              </a:ext>
            </a:extLst>
          </p:cNvPr>
          <p:cNvSpPr>
            <a:spLocks noGrp="1"/>
          </p:cNvSpPr>
          <p:nvPr>
            <p:ph type="title"/>
          </p:nvPr>
        </p:nvSpPr>
        <p:spPr>
          <a:xfrm>
            <a:off x="745379" y="973668"/>
            <a:ext cx="8761413" cy="706964"/>
          </a:xfrm>
        </p:spPr>
        <p:txBody>
          <a:bodyPr/>
          <a:lstStyle/>
          <a:p>
            <a:r>
              <a:rPr lang="en-US" dirty="0"/>
              <a:t>Asthma Action plans </a:t>
            </a:r>
          </a:p>
        </p:txBody>
      </p:sp>
      <p:pic>
        <p:nvPicPr>
          <p:cNvPr id="7" name="Picture 6">
            <a:extLst>
              <a:ext uri="{FF2B5EF4-FFF2-40B4-BE49-F238E27FC236}">
                <a16:creationId xmlns:a16="http://schemas.microsoft.com/office/drawing/2014/main" id="{B4FC32DB-3996-E281-CA5B-058274FF6210}"/>
              </a:ext>
            </a:extLst>
          </p:cNvPr>
          <p:cNvPicPr>
            <a:picLocks noChangeAspect="1"/>
          </p:cNvPicPr>
          <p:nvPr/>
        </p:nvPicPr>
        <p:blipFill>
          <a:blip r:embed="rId3"/>
          <a:stretch>
            <a:fillRect/>
          </a:stretch>
        </p:blipFill>
        <p:spPr>
          <a:xfrm>
            <a:off x="285949" y="1937696"/>
            <a:ext cx="4840136" cy="3415556"/>
          </a:xfrm>
          <a:prstGeom prst="rect">
            <a:avLst/>
          </a:prstGeom>
        </p:spPr>
      </p:pic>
      <p:pic>
        <p:nvPicPr>
          <p:cNvPr id="8" name="Picture 7">
            <a:extLst>
              <a:ext uri="{FF2B5EF4-FFF2-40B4-BE49-F238E27FC236}">
                <a16:creationId xmlns:a16="http://schemas.microsoft.com/office/drawing/2014/main" id="{E9A66874-C809-7533-4490-4A30E3AE5113}"/>
              </a:ext>
            </a:extLst>
          </p:cNvPr>
          <p:cNvPicPr>
            <a:picLocks noChangeAspect="1"/>
          </p:cNvPicPr>
          <p:nvPr/>
        </p:nvPicPr>
        <p:blipFill>
          <a:blip r:embed="rId4"/>
          <a:stretch>
            <a:fillRect/>
          </a:stretch>
        </p:blipFill>
        <p:spPr>
          <a:xfrm>
            <a:off x="5697770" y="1327150"/>
            <a:ext cx="6091751" cy="5224878"/>
          </a:xfrm>
          <a:prstGeom prst="rect">
            <a:avLst/>
          </a:prstGeom>
          <a:ln>
            <a:solidFill>
              <a:schemeClr val="accent1"/>
            </a:solidFill>
          </a:ln>
        </p:spPr>
      </p:pic>
      <p:pic>
        <p:nvPicPr>
          <p:cNvPr id="10" name="Picture 9">
            <a:extLst>
              <a:ext uri="{FF2B5EF4-FFF2-40B4-BE49-F238E27FC236}">
                <a16:creationId xmlns:a16="http://schemas.microsoft.com/office/drawing/2014/main" id="{081CC9A2-0519-45E9-0CEA-5CB0CBC3E9E4}"/>
              </a:ext>
            </a:extLst>
          </p:cNvPr>
          <p:cNvPicPr>
            <a:picLocks noChangeAspect="1"/>
          </p:cNvPicPr>
          <p:nvPr/>
        </p:nvPicPr>
        <p:blipFill>
          <a:blip r:embed="rId5"/>
          <a:stretch>
            <a:fillRect/>
          </a:stretch>
        </p:blipFill>
        <p:spPr>
          <a:xfrm>
            <a:off x="9004360" y="1501063"/>
            <a:ext cx="2300632" cy="873265"/>
          </a:xfrm>
          <a:prstGeom prst="rect">
            <a:avLst/>
          </a:prstGeom>
        </p:spPr>
      </p:pic>
      <p:sp>
        <p:nvSpPr>
          <p:cNvPr id="11" name="TextBox 10">
            <a:extLst>
              <a:ext uri="{FF2B5EF4-FFF2-40B4-BE49-F238E27FC236}">
                <a16:creationId xmlns:a16="http://schemas.microsoft.com/office/drawing/2014/main" id="{9C4A2446-B23E-A8B9-5365-A19DD491ED4A}"/>
              </a:ext>
            </a:extLst>
          </p:cNvPr>
          <p:cNvSpPr txBox="1"/>
          <p:nvPr/>
        </p:nvSpPr>
        <p:spPr>
          <a:xfrm>
            <a:off x="285949" y="5730875"/>
            <a:ext cx="4840136" cy="923330"/>
          </a:xfrm>
          <a:prstGeom prst="rect">
            <a:avLst/>
          </a:prstGeom>
          <a:noFill/>
        </p:spPr>
        <p:txBody>
          <a:bodyPr wrap="square" rtlCol="0">
            <a:spAutoFit/>
          </a:bodyPr>
          <a:lstStyle/>
          <a:p>
            <a:pPr algn="ctr"/>
            <a:r>
              <a:rPr lang="en-US" dirty="0"/>
              <a:t>Make it up for them and then give it to them at asthma appointment and attached to their school physical </a:t>
            </a:r>
          </a:p>
        </p:txBody>
      </p:sp>
    </p:spTree>
    <p:extLst>
      <p:ext uri="{BB962C8B-B14F-4D97-AF65-F5344CB8AC3E}">
        <p14:creationId xmlns:p14="http://schemas.microsoft.com/office/powerpoint/2010/main" val="41372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3C6EB-1197-07CB-BD24-4B2DE20EA2C6}"/>
              </a:ext>
            </a:extLst>
          </p:cNvPr>
          <p:cNvSpPr>
            <a:spLocks noGrp="1"/>
          </p:cNvSpPr>
          <p:nvPr>
            <p:ph type="title"/>
          </p:nvPr>
        </p:nvSpPr>
        <p:spPr>
          <a:xfrm>
            <a:off x="1060879" y="905770"/>
            <a:ext cx="4323244" cy="706964"/>
          </a:xfrm>
        </p:spPr>
        <p:txBody>
          <a:bodyPr/>
          <a:lstStyle/>
          <a:p>
            <a:pPr algn="ctr"/>
            <a:r>
              <a:rPr lang="en-US" dirty="0"/>
              <a:t>Change in terms</a:t>
            </a:r>
            <a:br>
              <a:rPr lang="en-US" dirty="0"/>
            </a:br>
            <a:r>
              <a:rPr lang="en-US" dirty="0">
                <a:solidFill>
                  <a:srgbClr val="FFFF00"/>
                </a:solidFill>
              </a:rPr>
              <a:t>New terms</a:t>
            </a:r>
          </a:p>
        </p:txBody>
      </p:sp>
      <p:pic>
        <p:nvPicPr>
          <p:cNvPr id="7" name="Content Placeholder 6">
            <a:extLst>
              <a:ext uri="{FF2B5EF4-FFF2-40B4-BE49-F238E27FC236}">
                <a16:creationId xmlns:a16="http://schemas.microsoft.com/office/drawing/2014/main" id="{0652C9DF-0E96-59AA-7517-C414B37A1440}"/>
              </a:ext>
            </a:extLst>
          </p:cNvPr>
          <p:cNvPicPr>
            <a:picLocks noGrp="1" noChangeAspect="1"/>
          </p:cNvPicPr>
          <p:nvPr>
            <p:ph idx="1"/>
          </p:nvPr>
        </p:nvPicPr>
        <p:blipFill>
          <a:blip r:embed="rId3"/>
          <a:stretch>
            <a:fillRect/>
          </a:stretch>
        </p:blipFill>
        <p:spPr>
          <a:xfrm>
            <a:off x="514350" y="4718962"/>
            <a:ext cx="11163300" cy="1847850"/>
          </a:xfrm>
        </p:spPr>
      </p:pic>
      <p:pic>
        <p:nvPicPr>
          <p:cNvPr id="9218" name="Picture 2" descr="About Us">
            <a:extLst>
              <a:ext uri="{FF2B5EF4-FFF2-40B4-BE49-F238E27FC236}">
                <a16:creationId xmlns:a16="http://schemas.microsoft.com/office/drawing/2014/main" id="{F621FBEA-CAE8-563B-B52F-0FB0D27923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265" y="2505075"/>
            <a:ext cx="2466975" cy="18478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220" name="Picture 4" descr="All About Air | Cook Museum of Natural Science">
            <a:extLst>
              <a:ext uri="{FF2B5EF4-FFF2-40B4-BE49-F238E27FC236}">
                <a16:creationId xmlns:a16="http://schemas.microsoft.com/office/drawing/2014/main" id="{19FB81D7-A47C-51C7-B0B8-8F0EE934BC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0619" y="1014252"/>
            <a:ext cx="2962275" cy="15430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F63CA5-EBCC-7C10-9721-EAE394C80340}"/>
              </a:ext>
            </a:extLst>
          </p:cNvPr>
          <p:cNvSpPr txBox="1"/>
          <p:nvPr/>
        </p:nvSpPr>
        <p:spPr>
          <a:xfrm>
            <a:off x="5535660" y="1366286"/>
            <a:ext cx="2743200" cy="923330"/>
          </a:xfrm>
          <a:prstGeom prst="rect">
            <a:avLst/>
          </a:prstGeom>
          <a:noFill/>
        </p:spPr>
        <p:txBody>
          <a:bodyPr wrap="square" rtlCol="0">
            <a:spAutoFit/>
          </a:bodyPr>
          <a:lstStyle/>
          <a:p>
            <a:pPr algn="ctr"/>
            <a:r>
              <a:rPr lang="en-US" dirty="0"/>
              <a:t>“AIR”</a:t>
            </a:r>
          </a:p>
          <a:p>
            <a:pPr algn="ctr"/>
            <a:r>
              <a:rPr lang="en-US" dirty="0"/>
              <a:t>Anti inflammatory reliever </a:t>
            </a:r>
          </a:p>
        </p:txBody>
      </p:sp>
      <p:sp>
        <p:nvSpPr>
          <p:cNvPr id="4" name="TextBox 3">
            <a:extLst>
              <a:ext uri="{FF2B5EF4-FFF2-40B4-BE49-F238E27FC236}">
                <a16:creationId xmlns:a16="http://schemas.microsoft.com/office/drawing/2014/main" id="{AC74D6B5-8244-734E-6BD8-75AC5B756E1D}"/>
              </a:ext>
            </a:extLst>
          </p:cNvPr>
          <p:cNvSpPr txBox="1"/>
          <p:nvPr/>
        </p:nvSpPr>
        <p:spPr>
          <a:xfrm>
            <a:off x="1991031" y="2993519"/>
            <a:ext cx="1755728" cy="923330"/>
          </a:xfrm>
          <a:prstGeom prst="rect">
            <a:avLst/>
          </a:prstGeom>
          <a:solidFill>
            <a:schemeClr val="bg1"/>
          </a:solidFill>
          <a:ln>
            <a:solidFill>
              <a:schemeClr val="accent1"/>
            </a:solidFill>
          </a:ln>
        </p:spPr>
        <p:txBody>
          <a:bodyPr wrap="square" rtlCol="0">
            <a:spAutoFit/>
          </a:bodyPr>
          <a:lstStyle/>
          <a:p>
            <a:pPr algn="ctr"/>
            <a:r>
              <a:rPr lang="en-US" dirty="0"/>
              <a:t>Maintenance  </a:t>
            </a:r>
          </a:p>
          <a:p>
            <a:pPr algn="ctr"/>
            <a:r>
              <a:rPr lang="en-US" dirty="0"/>
              <a:t>And Reliever Therapy </a:t>
            </a:r>
          </a:p>
        </p:txBody>
      </p:sp>
      <p:sp>
        <p:nvSpPr>
          <p:cNvPr id="5" name="Arrow: Pentagon 4">
            <a:extLst>
              <a:ext uri="{FF2B5EF4-FFF2-40B4-BE49-F238E27FC236}">
                <a16:creationId xmlns:a16="http://schemas.microsoft.com/office/drawing/2014/main" id="{CA85982C-E5A3-0415-82DA-608BADA2BD2F}"/>
              </a:ext>
            </a:extLst>
          </p:cNvPr>
          <p:cNvSpPr/>
          <p:nvPr/>
        </p:nvSpPr>
        <p:spPr>
          <a:xfrm rot="10800000">
            <a:off x="8326184" y="830155"/>
            <a:ext cx="3703890" cy="154305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8A68D35-6621-49AC-C830-67DE31B392C1}"/>
              </a:ext>
            </a:extLst>
          </p:cNvPr>
          <p:cNvSpPr txBox="1"/>
          <p:nvPr/>
        </p:nvSpPr>
        <p:spPr>
          <a:xfrm>
            <a:off x="8910407" y="1022882"/>
            <a:ext cx="3166991" cy="1200329"/>
          </a:xfrm>
          <a:prstGeom prst="rect">
            <a:avLst/>
          </a:prstGeom>
          <a:noFill/>
        </p:spPr>
        <p:txBody>
          <a:bodyPr wrap="square" rtlCol="0">
            <a:spAutoFit/>
          </a:bodyPr>
          <a:lstStyle/>
          <a:p>
            <a:r>
              <a:rPr lang="en-US" dirty="0"/>
              <a:t>This means you only have one med to use for a rescue med – only it’s ICS-formoterol not a SABA</a:t>
            </a:r>
          </a:p>
        </p:txBody>
      </p:sp>
      <p:sp>
        <p:nvSpPr>
          <p:cNvPr id="8" name="Arrow: Pentagon 7">
            <a:extLst>
              <a:ext uri="{FF2B5EF4-FFF2-40B4-BE49-F238E27FC236}">
                <a16:creationId xmlns:a16="http://schemas.microsoft.com/office/drawing/2014/main" id="{FDBF9BEE-C120-B524-50E5-4A941DA0FAE3}"/>
              </a:ext>
            </a:extLst>
          </p:cNvPr>
          <p:cNvSpPr/>
          <p:nvPr/>
        </p:nvSpPr>
        <p:spPr>
          <a:xfrm rot="10800000">
            <a:off x="3758943" y="2640820"/>
            <a:ext cx="4686300" cy="1709436"/>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B791EF-D752-A362-2F9A-42BFE1988FF5}"/>
              </a:ext>
            </a:extLst>
          </p:cNvPr>
          <p:cNvSpPr txBox="1"/>
          <p:nvPr/>
        </p:nvSpPr>
        <p:spPr>
          <a:xfrm>
            <a:off x="4666456" y="2958655"/>
            <a:ext cx="3705225" cy="923330"/>
          </a:xfrm>
          <a:prstGeom prst="rect">
            <a:avLst/>
          </a:prstGeom>
          <a:noFill/>
        </p:spPr>
        <p:txBody>
          <a:bodyPr wrap="square" rtlCol="0">
            <a:spAutoFit/>
          </a:bodyPr>
          <a:lstStyle/>
          <a:p>
            <a:r>
              <a:rPr lang="en-US" dirty="0"/>
              <a:t>This means you have the rescue med AND something you take regularly</a:t>
            </a:r>
          </a:p>
        </p:txBody>
      </p:sp>
      <p:sp>
        <p:nvSpPr>
          <p:cNvPr id="10" name="Rectangle 9">
            <a:extLst>
              <a:ext uri="{FF2B5EF4-FFF2-40B4-BE49-F238E27FC236}">
                <a16:creationId xmlns:a16="http://schemas.microsoft.com/office/drawing/2014/main" id="{1E0931E0-8E41-FE1C-CFFA-B14026A8FF22}"/>
              </a:ext>
            </a:extLst>
          </p:cNvPr>
          <p:cNvSpPr/>
          <p:nvPr/>
        </p:nvSpPr>
        <p:spPr>
          <a:xfrm>
            <a:off x="161925" y="219075"/>
            <a:ext cx="209550" cy="643890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descr="The Only One | StewRat">
            <a:extLst>
              <a:ext uri="{FF2B5EF4-FFF2-40B4-BE49-F238E27FC236}">
                <a16:creationId xmlns:a16="http://schemas.microsoft.com/office/drawing/2014/main" id="{BA7342DC-C5F5-CF36-614F-45F2051EF5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2314" y="2223211"/>
            <a:ext cx="1375990" cy="1375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36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P spid="8" grpId="0" animBg="1"/>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DF573-C2C7-1DFD-525E-8FA859CA54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EF4BBE-230B-2E38-9565-5C9745B7F85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F45DFDE-EDB6-B002-9102-381DB7DC085C}"/>
              </a:ext>
            </a:extLst>
          </p:cNvPr>
          <p:cNvPicPr>
            <a:picLocks noChangeAspect="1"/>
          </p:cNvPicPr>
          <p:nvPr/>
        </p:nvPicPr>
        <p:blipFill>
          <a:blip r:embed="rId2"/>
          <a:stretch>
            <a:fillRect/>
          </a:stretch>
        </p:blipFill>
        <p:spPr>
          <a:xfrm>
            <a:off x="375481" y="390085"/>
            <a:ext cx="10831437" cy="6306430"/>
          </a:xfrm>
          <a:prstGeom prst="rect">
            <a:avLst/>
          </a:prstGeom>
        </p:spPr>
      </p:pic>
    </p:spTree>
    <p:extLst>
      <p:ext uri="{BB962C8B-B14F-4D97-AF65-F5344CB8AC3E}">
        <p14:creationId xmlns:p14="http://schemas.microsoft.com/office/powerpoint/2010/main" val="10279220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7438E8-490E-714C-ECD0-B0E5EBC5A909}"/>
              </a:ext>
            </a:extLst>
          </p:cNvPr>
          <p:cNvPicPr>
            <a:picLocks noChangeAspect="1"/>
          </p:cNvPicPr>
          <p:nvPr/>
        </p:nvPicPr>
        <p:blipFill>
          <a:blip r:embed="rId3"/>
          <a:stretch>
            <a:fillRect/>
          </a:stretch>
        </p:blipFill>
        <p:spPr>
          <a:xfrm>
            <a:off x="4389102" y="2112848"/>
            <a:ext cx="2143838" cy="1190812"/>
          </a:xfrm>
          <a:prstGeom prst="rect">
            <a:avLst/>
          </a:prstGeom>
        </p:spPr>
      </p:pic>
      <p:pic>
        <p:nvPicPr>
          <p:cNvPr id="38914" name="Picture 2" descr="Tips for Using Your Asthma Action Plan Infographic trascript in link below">
            <a:extLst>
              <a:ext uri="{FF2B5EF4-FFF2-40B4-BE49-F238E27FC236}">
                <a16:creationId xmlns:a16="http://schemas.microsoft.com/office/drawing/2014/main" id="{26E3F8D6-058C-3261-AECE-B1F19A31F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240" y="1746647"/>
            <a:ext cx="5981700" cy="33647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CECB6D3-FF80-19EE-3C26-D303A883026D}"/>
              </a:ext>
            </a:extLst>
          </p:cNvPr>
          <p:cNvPicPr>
            <a:picLocks noChangeAspect="1"/>
          </p:cNvPicPr>
          <p:nvPr/>
        </p:nvPicPr>
        <p:blipFill>
          <a:blip r:embed="rId5"/>
          <a:stretch>
            <a:fillRect/>
          </a:stretch>
        </p:blipFill>
        <p:spPr>
          <a:xfrm>
            <a:off x="6980141" y="931084"/>
            <a:ext cx="4828229" cy="4915802"/>
          </a:xfrm>
          <a:prstGeom prst="rect">
            <a:avLst/>
          </a:prstGeom>
        </p:spPr>
      </p:pic>
      <p:sp>
        <p:nvSpPr>
          <p:cNvPr id="11" name="TextBox 10">
            <a:extLst>
              <a:ext uri="{FF2B5EF4-FFF2-40B4-BE49-F238E27FC236}">
                <a16:creationId xmlns:a16="http://schemas.microsoft.com/office/drawing/2014/main" id="{1ABAF8CF-0B1E-65BF-8DF9-79DD950FE514}"/>
              </a:ext>
            </a:extLst>
          </p:cNvPr>
          <p:cNvSpPr txBox="1"/>
          <p:nvPr/>
        </p:nvSpPr>
        <p:spPr>
          <a:xfrm>
            <a:off x="8241457" y="5926916"/>
            <a:ext cx="3750518" cy="646331"/>
          </a:xfrm>
          <a:prstGeom prst="rect">
            <a:avLst/>
          </a:prstGeom>
          <a:solidFill>
            <a:schemeClr val="bg1"/>
          </a:solidFill>
          <a:ln>
            <a:solidFill>
              <a:schemeClr val="accent1"/>
            </a:solidFill>
          </a:ln>
        </p:spPr>
        <p:txBody>
          <a:bodyPr wrap="square">
            <a:spAutoFit/>
          </a:bodyPr>
          <a:lstStyle/>
          <a:p>
            <a:r>
              <a:rPr lang="en-US" dirty="0"/>
              <a:t>https://wrnmmc.libguides.com/ld.php?content_id=64813959</a:t>
            </a:r>
          </a:p>
        </p:txBody>
      </p:sp>
      <p:sp>
        <p:nvSpPr>
          <p:cNvPr id="5" name="TextBox 4">
            <a:extLst>
              <a:ext uri="{FF2B5EF4-FFF2-40B4-BE49-F238E27FC236}">
                <a16:creationId xmlns:a16="http://schemas.microsoft.com/office/drawing/2014/main" id="{0A40A36E-425D-1D7E-52D8-1A7AF7CBCD09}"/>
              </a:ext>
            </a:extLst>
          </p:cNvPr>
          <p:cNvSpPr txBox="1"/>
          <p:nvPr/>
        </p:nvSpPr>
        <p:spPr>
          <a:xfrm>
            <a:off x="492354" y="5477554"/>
            <a:ext cx="8273724" cy="369332"/>
          </a:xfrm>
          <a:prstGeom prst="rect">
            <a:avLst/>
          </a:prstGeom>
          <a:solidFill>
            <a:schemeClr val="accent1">
              <a:lumMod val="20000"/>
              <a:lumOff val="80000"/>
            </a:schemeClr>
          </a:solidFill>
        </p:spPr>
        <p:txBody>
          <a:bodyPr wrap="square">
            <a:spAutoFit/>
          </a:bodyPr>
          <a:lstStyle/>
          <a:p>
            <a:r>
              <a:rPr lang="en-US" dirty="0"/>
              <a:t>https://allergyasthmanetwork.org/what-is-asthma/asthma-action-plan/</a:t>
            </a:r>
          </a:p>
        </p:txBody>
      </p:sp>
      <p:sp>
        <p:nvSpPr>
          <p:cNvPr id="14" name="TextBox 13">
            <a:extLst>
              <a:ext uri="{FF2B5EF4-FFF2-40B4-BE49-F238E27FC236}">
                <a16:creationId xmlns:a16="http://schemas.microsoft.com/office/drawing/2014/main" id="{BA260092-F948-5784-A2A2-BB65721BA00B}"/>
              </a:ext>
            </a:extLst>
          </p:cNvPr>
          <p:cNvSpPr txBox="1"/>
          <p:nvPr/>
        </p:nvSpPr>
        <p:spPr>
          <a:xfrm>
            <a:off x="694923" y="883352"/>
            <a:ext cx="6860332" cy="461665"/>
          </a:xfrm>
          <a:prstGeom prst="rect">
            <a:avLst/>
          </a:prstGeom>
          <a:noFill/>
        </p:spPr>
        <p:txBody>
          <a:bodyPr wrap="square" rtlCol="0">
            <a:spAutoFit/>
          </a:bodyPr>
          <a:lstStyle/>
          <a:p>
            <a:r>
              <a:rPr lang="en-US" sz="2400" dirty="0">
                <a:solidFill>
                  <a:schemeClr val="bg1"/>
                </a:solidFill>
              </a:rPr>
              <a:t>Helping patients use their action plans</a:t>
            </a:r>
          </a:p>
        </p:txBody>
      </p:sp>
      <p:sp>
        <p:nvSpPr>
          <p:cNvPr id="15" name="TextBox 14">
            <a:extLst>
              <a:ext uri="{FF2B5EF4-FFF2-40B4-BE49-F238E27FC236}">
                <a16:creationId xmlns:a16="http://schemas.microsoft.com/office/drawing/2014/main" id="{4AB0EB5F-6CBB-6EB2-DFB3-3B2E10B25465}"/>
              </a:ext>
            </a:extLst>
          </p:cNvPr>
          <p:cNvSpPr txBox="1"/>
          <p:nvPr/>
        </p:nvSpPr>
        <p:spPr>
          <a:xfrm>
            <a:off x="7368982" y="561752"/>
            <a:ext cx="3019425" cy="369332"/>
          </a:xfrm>
          <a:prstGeom prst="rect">
            <a:avLst/>
          </a:prstGeom>
          <a:noFill/>
        </p:spPr>
        <p:txBody>
          <a:bodyPr wrap="square" rtlCol="0">
            <a:spAutoFit/>
          </a:bodyPr>
          <a:lstStyle/>
          <a:p>
            <a:r>
              <a:rPr lang="en-US" dirty="0">
                <a:solidFill>
                  <a:schemeClr val="bg1"/>
                </a:solidFill>
              </a:rPr>
              <a:t>Low literacy version </a:t>
            </a:r>
          </a:p>
        </p:txBody>
      </p:sp>
      <p:sp>
        <p:nvSpPr>
          <p:cNvPr id="16" name="Arrow: Up 15">
            <a:extLst>
              <a:ext uri="{FF2B5EF4-FFF2-40B4-BE49-F238E27FC236}">
                <a16:creationId xmlns:a16="http://schemas.microsoft.com/office/drawing/2014/main" id="{F0CFB8A5-1B6A-CFDF-657D-9BC5034D8CF9}"/>
              </a:ext>
            </a:extLst>
          </p:cNvPr>
          <p:cNvSpPr/>
          <p:nvPr/>
        </p:nvSpPr>
        <p:spPr>
          <a:xfrm>
            <a:off x="10906125" y="5640943"/>
            <a:ext cx="323850" cy="36933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11162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BDF0F-576F-D584-C6DC-35CBE70554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2E5757-AF3B-5963-EBEF-A399D9D6E9C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DB9310F-EDD7-6B9A-C14E-966C5497ECDB}"/>
              </a:ext>
            </a:extLst>
          </p:cNvPr>
          <p:cNvPicPr>
            <a:picLocks noChangeAspect="1"/>
          </p:cNvPicPr>
          <p:nvPr/>
        </p:nvPicPr>
        <p:blipFill>
          <a:blip r:embed="rId2"/>
          <a:stretch>
            <a:fillRect/>
          </a:stretch>
        </p:blipFill>
        <p:spPr>
          <a:xfrm>
            <a:off x="276762" y="758894"/>
            <a:ext cx="11222016" cy="5992061"/>
          </a:xfrm>
          <a:prstGeom prst="rect">
            <a:avLst/>
          </a:prstGeom>
        </p:spPr>
      </p:pic>
    </p:spTree>
    <p:extLst>
      <p:ext uri="{BB962C8B-B14F-4D97-AF65-F5344CB8AC3E}">
        <p14:creationId xmlns:p14="http://schemas.microsoft.com/office/powerpoint/2010/main" val="40115197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A0E74-D8C9-5C98-7B0A-99638EE70C44}"/>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6950655C-2724-169D-FF7E-36D032B79C50}"/>
              </a:ext>
            </a:extLst>
          </p:cNvPr>
          <p:cNvSpPr>
            <a:spLocks noGrp="1"/>
          </p:cNvSpPr>
          <p:nvPr>
            <p:ph idx="1"/>
          </p:nvPr>
        </p:nvSpPr>
        <p:spPr>
          <a:xfrm>
            <a:off x="411685" y="2275235"/>
            <a:ext cx="11368630" cy="4226602"/>
          </a:xfrm>
        </p:spPr>
        <p:txBody>
          <a:bodyPr>
            <a:normAutofit fontScale="92500" lnSpcReduction="10000"/>
          </a:bodyPr>
          <a:lstStyle/>
          <a:p>
            <a:r>
              <a:rPr lang="en-US" dirty="0">
                <a:solidFill>
                  <a:srgbClr val="232323"/>
                </a:solidFill>
                <a:latin typeface="Google Sans"/>
                <a:ea typeface="MS PGothic" panose="020B0600070205080204" pitchFamily="34" charset="-128"/>
              </a:rPr>
              <a:t>The four essential components of asthma management</a:t>
            </a:r>
            <a:endParaRPr lang="en-US" dirty="0">
              <a:latin typeface="Google Sans"/>
              <a:ea typeface="MS PGothic" panose="020B0600070205080204" pitchFamily="34" charset="-128"/>
            </a:endParaRPr>
          </a:p>
          <a:p>
            <a:pPr lvl="1"/>
            <a:r>
              <a:rPr lang="en-US" sz="1800" dirty="0">
                <a:solidFill>
                  <a:srgbClr val="232323"/>
                </a:solidFill>
                <a:latin typeface="Google Sans"/>
              </a:rPr>
              <a:t>P</a:t>
            </a:r>
            <a:r>
              <a:rPr lang="en-US" sz="1800" b="0" i="0" dirty="0">
                <a:solidFill>
                  <a:srgbClr val="232323"/>
                </a:solidFill>
                <a:effectLst/>
                <a:latin typeface="Google Sans"/>
              </a:rPr>
              <a:t>atient education</a:t>
            </a:r>
          </a:p>
          <a:p>
            <a:pPr lvl="2"/>
            <a:r>
              <a:rPr lang="en-US" sz="1600" dirty="0">
                <a:solidFill>
                  <a:srgbClr val="232323"/>
                </a:solidFill>
                <a:latin typeface="Google Sans"/>
              </a:rPr>
              <a:t>Better teaching leads to better adherence </a:t>
            </a:r>
            <a:endParaRPr lang="en-US" sz="1600" b="0" i="0" dirty="0">
              <a:solidFill>
                <a:srgbClr val="232323"/>
              </a:solidFill>
              <a:effectLst/>
              <a:latin typeface="Google Sans"/>
            </a:endParaRPr>
          </a:p>
          <a:p>
            <a:pPr lvl="1"/>
            <a:r>
              <a:rPr lang="en-US" sz="1800" dirty="0">
                <a:solidFill>
                  <a:srgbClr val="232323"/>
                </a:solidFill>
                <a:latin typeface="Google Sans"/>
              </a:rPr>
              <a:t>Pharmacologic therapy</a:t>
            </a:r>
          </a:p>
          <a:p>
            <a:pPr lvl="2"/>
            <a:r>
              <a:rPr lang="en-US" sz="1600" dirty="0">
                <a:solidFill>
                  <a:srgbClr val="232323"/>
                </a:solidFill>
                <a:latin typeface="Google Sans"/>
              </a:rPr>
              <a:t>“SABA only” replaced by ICS-formoterol for AIR</a:t>
            </a:r>
          </a:p>
          <a:p>
            <a:pPr lvl="2"/>
            <a:r>
              <a:rPr lang="en-US" sz="1600" dirty="0">
                <a:solidFill>
                  <a:srgbClr val="232323"/>
                </a:solidFill>
                <a:latin typeface="Google Sans"/>
              </a:rPr>
              <a:t>ICS-formoterol used for </a:t>
            </a:r>
            <a:r>
              <a:rPr lang="en-US" sz="1600" u="sng" dirty="0">
                <a:solidFill>
                  <a:srgbClr val="232323"/>
                </a:solidFill>
                <a:latin typeface="Google Sans"/>
              </a:rPr>
              <a:t>rescue</a:t>
            </a:r>
            <a:r>
              <a:rPr lang="en-US" sz="1600" dirty="0">
                <a:solidFill>
                  <a:srgbClr val="232323"/>
                </a:solidFill>
                <a:latin typeface="Google Sans"/>
              </a:rPr>
              <a:t> and can also be </a:t>
            </a:r>
            <a:r>
              <a:rPr lang="en-US" sz="1600" u="sng" dirty="0">
                <a:solidFill>
                  <a:srgbClr val="232323"/>
                </a:solidFill>
                <a:latin typeface="Google Sans"/>
              </a:rPr>
              <a:t>maintenance</a:t>
            </a:r>
            <a:r>
              <a:rPr lang="en-US" sz="1600" dirty="0">
                <a:solidFill>
                  <a:srgbClr val="232323"/>
                </a:solidFill>
                <a:latin typeface="Google Sans"/>
              </a:rPr>
              <a:t> </a:t>
            </a:r>
          </a:p>
          <a:p>
            <a:pPr lvl="2"/>
            <a:r>
              <a:rPr lang="en-US" sz="1600" dirty="0">
                <a:solidFill>
                  <a:srgbClr val="232323"/>
                </a:solidFill>
                <a:latin typeface="Google Sans"/>
              </a:rPr>
              <a:t>Add-ons – LAMAs, LTRA, immunotherapy, biologics  </a:t>
            </a:r>
          </a:p>
          <a:p>
            <a:pPr lvl="1"/>
            <a:r>
              <a:rPr lang="en-US" sz="1800" dirty="0">
                <a:solidFill>
                  <a:srgbClr val="232323"/>
                </a:solidFill>
                <a:latin typeface="Google Sans"/>
              </a:rPr>
              <a:t>Minimizing exposure to asthma triggers</a:t>
            </a:r>
          </a:p>
          <a:p>
            <a:pPr lvl="2"/>
            <a:r>
              <a:rPr lang="en-US" sz="1600" dirty="0">
                <a:solidFill>
                  <a:srgbClr val="232323"/>
                </a:solidFill>
                <a:latin typeface="Google Sans"/>
              </a:rPr>
              <a:t>There are practical ways to reduce allergens that are better than OTC meds, immunotherapy might help</a:t>
            </a:r>
          </a:p>
          <a:p>
            <a:pPr lvl="1"/>
            <a:r>
              <a:rPr lang="en-US" sz="1800" dirty="0">
                <a:solidFill>
                  <a:srgbClr val="232323"/>
                </a:solidFill>
                <a:latin typeface="Google Sans"/>
              </a:rPr>
              <a:t>Monitoring for changes in symptoms or lung function</a:t>
            </a:r>
          </a:p>
          <a:p>
            <a:pPr lvl="2"/>
            <a:r>
              <a:rPr lang="en-US" sz="1600" dirty="0">
                <a:solidFill>
                  <a:srgbClr val="232323"/>
                </a:solidFill>
                <a:latin typeface="Google Sans"/>
              </a:rPr>
              <a:t>Communication is key – asthma action plans</a:t>
            </a:r>
          </a:p>
          <a:p>
            <a:pPr lvl="2"/>
            <a:r>
              <a:rPr lang="en-US" sz="1600" dirty="0">
                <a:solidFill>
                  <a:srgbClr val="232323"/>
                </a:solidFill>
                <a:latin typeface="Google Sans"/>
              </a:rPr>
              <a:t>PFT’s should be done regularly to assess control, in its absence use symptoms </a:t>
            </a:r>
          </a:p>
          <a:p>
            <a:pPr marL="914400" lvl="2" indent="0">
              <a:buNone/>
            </a:pPr>
            <a:endParaRPr lang="en-US" sz="1600" dirty="0">
              <a:solidFill>
                <a:srgbClr val="232323"/>
              </a:solidFill>
              <a:latin typeface="Google Sans"/>
            </a:endParaRPr>
          </a:p>
          <a:p>
            <a:endParaRPr lang="en-US" dirty="0">
              <a:latin typeface="Google Sans"/>
            </a:endParaRPr>
          </a:p>
          <a:p>
            <a:endParaRPr lang="en-US" b="0" i="0" dirty="0">
              <a:solidFill>
                <a:srgbClr val="232323"/>
              </a:solidFill>
              <a:effectLst/>
              <a:latin typeface="Google Sans"/>
            </a:endParaRPr>
          </a:p>
        </p:txBody>
      </p:sp>
      <p:pic>
        <p:nvPicPr>
          <p:cNvPr id="7" name="Picture 6">
            <a:extLst>
              <a:ext uri="{FF2B5EF4-FFF2-40B4-BE49-F238E27FC236}">
                <a16:creationId xmlns:a16="http://schemas.microsoft.com/office/drawing/2014/main" id="{5D3E3243-1E36-61EE-0D7B-B23AEC346514}"/>
              </a:ext>
            </a:extLst>
          </p:cNvPr>
          <p:cNvPicPr>
            <a:picLocks noChangeAspect="1"/>
          </p:cNvPicPr>
          <p:nvPr/>
        </p:nvPicPr>
        <p:blipFill>
          <a:blip r:embed="rId3"/>
          <a:stretch>
            <a:fillRect/>
          </a:stretch>
        </p:blipFill>
        <p:spPr>
          <a:xfrm>
            <a:off x="6494104" y="3699152"/>
            <a:ext cx="1981797" cy="862160"/>
          </a:xfrm>
          <a:prstGeom prst="rect">
            <a:avLst/>
          </a:prstGeom>
        </p:spPr>
      </p:pic>
      <p:pic>
        <p:nvPicPr>
          <p:cNvPr id="1034" name="Picture 10" descr="Rescue and retrieval procedures">
            <a:extLst>
              <a:ext uri="{FF2B5EF4-FFF2-40B4-BE49-F238E27FC236}">
                <a16:creationId xmlns:a16="http://schemas.microsoft.com/office/drawing/2014/main" id="{6CADB90E-6B90-8B49-3EA8-AAB3E32A8E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5901" y="221294"/>
            <a:ext cx="1910235" cy="1271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mprehensive Preventive Maintenance to Maintain, Keep and Preserve  equipment - IDCON Reliability and Maintenance Consulting and Training">
            <a:extLst>
              <a:ext uri="{FF2B5EF4-FFF2-40B4-BE49-F238E27FC236}">
                <a16:creationId xmlns:a16="http://schemas.microsoft.com/office/drawing/2014/main" id="{37CE5408-83A0-E80D-9D7C-D3044B615A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8558" y="997676"/>
            <a:ext cx="1519816" cy="13659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ow to Bathe a Dog - How to Wash a Dog at Home, According to a Vet">
            <a:extLst>
              <a:ext uri="{FF2B5EF4-FFF2-40B4-BE49-F238E27FC236}">
                <a16:creationId xmlns:a16="http://schemas.microsoft.com/office/drawing/2014/main" id="{C03EA53D-AC27-85D6-0039-C842F1BF1B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4001" y="1596503"/>
            <a:ext cx="1610436" cy="10716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5343E77-DACC-7F92-82A5-D4A385C8C872}"/>
              </a:ext>
            </a:extLst>
          </p:cNvPr>
          <p:cNvPicPr>
            <a:picLocks noChangeAspect="1"/>
          </p:cNvPicPr>
          <p:nvPr/>
        </p:nvPicPr>
        <p:blipFill>
          <a:blip r:embed="rId7"/>
          <a:stretch>
            <a:fillRect/>
          </a:stretch>
        </p:blipFill>
        <p:spPr>
          <a:xfrm>
            <a:off x="9396859" y="1785568"/>
            <a:ext cx="1222676" cy="1156037"/>
          </a:xfrm>
          <a:prstGeom prst="rect">
            <a:avLst/>
          </a:prstGeom>
        </p:spPr>
      </p:pic>
      <p:pic>
        <p:nvPicPr>
          <p:cNvPr id="10" name="Picture 9">
            <a:extLst>
              <a:ext uri="{FF2B5EF4-FFF2-40B4-BE49-F238E27FC236}">
                <a16:creationId xmlns:a16="http://schemas.microsoft.com/office/drawing/2014/main" id="{4A7E357A-CB1F-70AE-ED26-561F50C59380}"/>
              </a:ext>
            </a:extLst>
          </p:cNvPr>
          <p:cNvPicPr>
            <a:picLocks noChangeAspect="1"/>
          </p:cNvPicPr>
          <p:nvPr/>
        </p:nvPicPr>
        <p:blipFill>
          <a:blip r:embed="rId8"/>
          <a:stretch>
            <a:fillRect/>
          </a:stretch>
        </p:blipFill>
        <p:spPr>
          <a:xfrm>
            <a:off x="9916367" y="5043605"/>
            <a:ext cx="2080799" cy="1681453"/>
          </a:xfrm>
          <a:prstGeom prst="rect">
            <a:avLst/>
          </a:prstGeom>
          <a:ln>
            <a:solidFill>
              <a:schemeClr val="accent1"/>
            </a:solidFill>
          </a:ln>
        </p:spPr>
      </p:pic>
      <p:pic>
        <p:nvPicPr>
          <p:cNvPr id="12" name="Picture 11">
            <a:extLst>
              <a:ext uri="{FF2B5EF4-FFF2-40B4-BE49-F238E27FC236}">
                <a16:creationId xmlns:a16="http://schemas.microsoft.com/office/drawing/2014/main" id="{77CFDDBA-61CA-D317-6EE2-5C1D6A874B9D}"/>
              </a:ext>
            </a:extLst>
          </p:cNvPr>
          <p:cNvPicPr>
            <a:picLocks noChangeAspect="1"/>
          </p:cNvPicPr>
          <p:nvPr/>
        </p:nvPicPr>
        <p:blipFill>
          <a:blip r:embed="rId9"/>
          <a:stretch>
            <a:fillRect/>
          </a:stretch>
        </p:blipFill>
        <p:spPr>
          <a:xfrm>
            <a:off x="8671984" y="2833534"/>
            <a:ext cx="3108331" cy="2165721"/>
          </a:xfrm>
          <a:prstGeom prst="rect">
            <a:avLst/>
          </a:prstGeom>
        </p:spPr>
      </p:pic>
      <p:pic>
        <p:nvPicPr>
          <p:cNvPr id="14" name="Picture 13">
            <a:extLst>
              <a:ext uri="{FF2B5EF4-FFF2-40B4-BE49-F238E27FC236}">
                <a16:creationId xmlns:a16="http://schemas.microsoft.com/office/drawing/2014/main" id="{77C9ACC2-B714-8E65-94AC-A463C39BEC43}"/>
              </a:ext>
            </a:extLst>
          </p:cNvPr>
          <p:cNvPicPr>
            <a:picLocks noChangeAspect="1"/>
          </p:cNvPicPr>
          <p:nvPr/>
        </p:nvPicPr>
        <p:blipFill>
          <a:blip r:embed="rId10"/>
          <a:stretch>
            <a:fillRect/>
          </a:stretch>
        </p:blipFill>
        <p:spPr>
          <a:xfrm>
            <a:off x="7933253" y="5360178"/>
            <a:ext cx="1848108" cy="1276528"/>
          </a:xfrm>
          <a:prstGeom prst="rect">
            <a:avLst/>
          </a:prstGeom>
        </p:spPr>
      </p:pic>
    </p:spTree>
    <p:extLst>
      <p:ext uri="{BB962C8B-B14F-4D97-AF65-F5344CB8AC3E}">
        <p14:creationId xmlns:p14="http://schemas.microsoft.com/office/powerpoint/2010/main" val="127219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1038"/>
                                        </p:tgtEl>
                                        <p:attrNameLst>
                                          <p:attrName>style.visibility</p:attrName>
                                        </p:attrNameLst>
                                      </p:cBhvr>
                                      <p:to>
                                        <p:strVal val="visible"/>
                                      </p:to>
                                    </p:set>
                                    <p:animEffect transition="in" filter="fade">
                                      <p:cBhvr>
                                        <p:cTn id="47" dur="500"/>
                                        <p:tgtEl>
                                          <p:spTgt spid="1038"/>
                                        </p:tgtEl>
                                      </p:cBhvr>
                                    </p:animEffect>
                                  </p:childTnLst>
                                </p:cTn>
                              </p:par>
                              <p:par>
                                <p:cTn id="48" presetID="1"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A1BF-69EE-D5E1-499D-1BFCA3699822}"/>
              </a:ext>
            </a:extLst>
          </p:cNvPr>
          <p:cNvSpPr>
            <a:spLocks noGrp="1"/>
          </p:cNvSpPr>
          <p:nvPr>
            <p:ph type="title"/>
          </p:nvPr>
        </p:nvSpPr>
        <p:spPr/>
        <p:txBody>
          <a:bodyPr/>
          <a:lstStyle/>
          <a:p>
            <a:r>
              <a:rPr lang="en-US" dirty="0"/>
              <a:t>Thank you </a:t>
            </a:r>
          </a:p>
        </p:txBody>
      </p:sp>
    </p:spTree>
    <p:extLst>
      <p:ext uri="{BB962C8B-B14F-4D97-AF65-F5344CB8AC3E}">
        <p14:creationId xmlns:p14="http://schemas.microsoft.com/office/powerpoint/2010/main" val="2551822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D4B5-D26C-AB38-4078-6E18794E5DA4}"/>
              </a:ext>
            </a:extLst>
          </p:cNvPr>
          <p:cNvSpPr>
            <a:spLocks noGrp="1"/>
          </p:cNvSpPr>
          <p:nvPr>
            <p:ph type="title"/>
          </p:nvPr>
        </p:nvSpPr>
        <p:spPr/>
        <p:txBody>
          <a:bodyPr/>
          <a:lstStyle/>
          <a:p>
            <a:r>
              <a:rPr lang="en-US" dirty="0"/>
              <a:t>Asthma definition</a:t>
            </a:r>
          </a:p>
        </p:txBody>
      </p:sp>
      <p:sp>
        <p:nvSpPr>
          <p:cNvPr id="3" name="Content Placeholder 2">
            <a:extLst>
              <a:ext uri="{FF2B5EF4-FFF2-40B4-BE49-F238E27FC236}">
                <a16:creationId xmlns:a16="http://schemas.microsoft.com/office/drawing/2014/main" id="{4A1FFD4C-9F17-F21D-C086-668F4249ADAC}"/>
              </a:ext>
            </a:extLst>
          </p:cNvPr>
          <p:cNvSpPr>
            <a:spLocks noGrp="1"/>
          </p:cNvSpPr>
          <p:nvPr>
            <p:ph idx="1"/>
          </p:nvPr>
        </p:nvSpPr>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Google Sans"/>
            </a:endParaRPr>
          </a:p>
          <a:p>
            <a:r>
              <a:rPr kumimoji="0" lang="en-US" altLang="en-US" sz="1800" b="0" i="0" u="none" strike="noStrike" cap="none" normalizeH="0" baseline="0" dirty="0">
                <a:ln>
                  <a:noFill/>
                </a:ln>
                <a:solidFill>
                  <a:srgbClr val="000000"/>
                </a:solidFill>
                <a:effectLst/>
                <a:latin typeface="Google Sans"/>
              </a:rPr>
              <a:t>Asthma is a chronic inflammation of the lung airways that causes coughing, chest tightness, wheezing or shortness of breath.</a:t>
            </a:r>
          </a:p>
          <a:p>
            <a:r>
              <a:rPr lang="en-US" b="0" i="0" dirty="0">
                <a:solidFill>
                  <a:srgbClr val="232323"/>
                </a:solidFill>
                <a:effectLst/>
                <a:latin typeface="Google Sans"/>
              </a:rPr>
              <a:t>Establishing a diagnosis of asthma involves a careful process of history taking, physical examination, and diagnostic studies. The differential diagnosis of wheezing and/or cough          must be carefully considered, particularly in infants and very young children, for whom         testing for reversible airflow obstruction is not easy to perform and not done routinely. </a:t>
            </a:r>
          </a:p>
          <a:p>
            <a:r>
              <a:rPr lang="en-US" dirty="0">
                <a:solidFill>
                  <a:srgbClr val="232323"/>
                </a:solidFill>
                <a:latin typeface="Google Sans"/>
              </a:rPr>
              <a:t>Helpful video to explain the basics  </a:t>
            </a:r>
            <a:r>
              <a:rPr lang="en-US" dirty="0"/>
              <a:t>https://youtu.be/R7ohY9fV9kg</a:t>
            </a:r>
          </a:p>
          <a:p>
            <a:endParaRPr lang="en-US" b="0" i="0" dirty="0">
              <a:solidFill>
                <a:srgbClr val="232323"/>
              </a:solidFill>
              <a:effectLst/>
              <a:latin typeface="Google Sans"/>
            </a:endParaRPr>
          </a:p>
        </p:txBody>
      </p:sp>
      <p:sp>
        <p:nvSpPr>
          <p:cNvPr id="7" name="Rectangle 4">
            <a:extLst>
              <a:ext uri="{FF2B5EF4-FFF2-40B4-BE49-F238E27FC236}">
                <a16:creationId xmlns:a16="http://schemas.microsoft.com/office/drawing/2014/main" id="{A562065D-347B-AE7D-7F82-E8FC7BB5E4BD}"/>
              </a:ext>
            </a:extLst>
          </p:cNvPr>
          <p:cNvSpPr>
            <a:spLocks noChangeArrowheads="1"/>
          </p:cNvSpPr>
          <p:nvPr/>
        </p:nvSpPr>
        <p:spPr bwMode="auto">
          <a:xfrm>
            <a:off x="0" y="-298749"/>
            <a:ext cx="294924" cy="5974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92008" tIns="126960" rIns="0" bIns="19044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098" name="Picture 2" descr="Girl having an asthma attack. Close-up showes the difference between a normal and asthmatic airway.">
            <a:extLst>
              <a:ext uri="{FF2B5EF4-FFF2-40B4-BE49-F238E27FC236}">
                <a16:creationId xmlns:a16="http://schemas.microsoft.com/office/drawing/2014/main" id="{4C0C5BDE-F2CF-7232-2B12-596D4E034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097" y="298750"/>
            <a:ext cx="4242899" cy="239016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D30FCE3-E353-9483-70D6-63D43A2DD17D}"/>
              </a:ext>
            </a:extLst>
          </p:cNvPr>
          <p:cNvPicPr>
            <a:picLocks noChangeAspect="1"/>
          </p:cNvPicPr>
          <p:nvPr/>
        </p:nvPicPr>
        <p:blipFill>
          <a:blip r:embed="rId4"/>
          <a:stretch>
            <a:fillRect/>
          </a:stretch>
        </p:blipFill>
        <p:spPr>
          <a:xfrm>
            <a:off x="9449172" y="4993666"/>
            <a:ext cx="2933328" cy="1605132"/>
          </a:xfrm>
          <a:prstGeom prst="rect">
            <a:avLst/>
          </a:prstGeom>
        </p:spPr>
      </p:pic>
    </p:spTree>
    <p:extLst>
      <p:ext uri="{BB962C8B-B14F-4D97-AF65-F5344CB8AC3E}">
        <p14:creationId xmlns:p14="http://schemas.microsoft.com/office/powerpoint/2010/main" val="377371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1715</TotalTime>
  <Words>5433</Words>
  <Application>Microsoft Office PowerPoint</Application>
  <PresentationFormat>Widescreen</PresentationFormat>
  <Paragraphs>440</Paragraphs>
  <Slides>84</Slides>
  <Notes>31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84</vt:i4>
      </vt:variant>
    </vt:vector>
  </HeadingPairs>
  <TitlesOfParts>
    <vt:vector size="99" baseType="lpstr">
      <vt:lpstr>MS PGothic</vt:lpstr>
      <vt:lpstr>Arial</vt:lpstr>
      <vt:lpstr>Assistant</vt:lpstr>
      <vt:lpstr>BlinkMacSystemFont</vt:lpstr>
      <vt:lpstr>Calibri</vt:lpstr>
      <vt:lpstr>Cambria</vt:lpstr>
      <vt:lpstr>Century Gothic</vt:lpstr>
      <vt:lpstr>Georgia</vt:lpstr>
      <vt:lpstr>Google Sans</vt:lpstr>
      <vt:lpstr>Noto Sans</vt:lpstr>
      <vt:lpstr>Open Sans</vt:lpstr>
      <vt:lpstr>Roboto</vt:lpstr>
      <vt:lpstr>Times New Roman</vt:lpstr>
      <vt:lpstr>Wingdings 3</vt:lpstr>
      <vt:lpstr>Ion Boardroom</vt:lpstr>
      <vt:lpstr>Asthma in children   Sarah Marsh MD March 8, 2024</vt:lpstr>
      <vt:lpstr>Disclosures</vt:lpstr>
      <vt:lpstr>Asthma management </vt:lpstr>
      <vt:lpstr>What has changed </vt:lpstr>
      <vt:lpstr>Why it changed </vt:lpstr>
      <vt:lpstr>Why it changed </vt:lpstr>
      <vt:lpstr>Change in terms</vt:lpstr>
      <vt:lpstr>Change in terms New terms</vt:lpstr>
      <vt:lpstr>Asthma definition</vt:lpstr>
      <vt:lpstr>Diagnosing young children </vt:lpstr>
      <vt:lpstr>Two parts to asthma </vt:lpstr>
      <vt:lpstr>Part one: hyperresponsive airways </vt:lpstr>
      <vt:lpstr>Part two: airway obstruction</vt:lpstr>
      <vt:lpstr>Causes of Wheezing in children </vt:lpstr>
      <vt:lpstr>Diagnosis - chronic or recurrent wheeze </vt:lpstr>
      <vt:lpstr>Diagnosis - chronic or recurrent wheeze </vt:lpstr>
      <vt:lpstr>PowerPoint Presentation</vt:lpstr>
      <vt:lpstr>Provisional diagnosis of asthma made  </vt:lpstr>
      <vt:lpstr>Old way / New way</vt:lpstr>
      <vt:lpstr>Old way / New way</vt:lpstr>
      <vt:lpstr>Old way / New way</vt:lpstr>
      <vt:lpstr>PowerPoint Presentation</vt:lpstr>
      <vt:lpstr>Summary </vt:lpstr>
      <vt:lpstr>Asthma Management </vt:lpstr>
      <vt:lpstr>Management </vt:lpstr>
      <vt:lpstr>Educate as you assess</vt:lpstr>
      <vt:lpstr>How to communicate with families </vt:lpstr>
      <vt:lpstr>NAEPP guidelines</vt:lpstr>
      <vt:lpstr>Classifying asthma severity (2023)</vt:lpstr>
      <vt:lpstr>It really has not changed much</vt:lpstr>
      <vt:lpstr>How to ask </vt:lpstr>
      <vt:lpstr>So, once we know how severe the asthma is  . . .</vt:lpstr>
      <vt:lpstr>SMART Therapy </vt:lpstr>
      <vt:lpstr>PowerPoint Presentation</vt:lpstr>
      <vt:lpstr>Who are the players?</vt:lpstr>
      <vt:lpstr>Short-acting Beta-2 Agonists (SABA)</vt:lpstr>
      <vt:lpstr>Short-acting Beta-2 Agonists (SABA)</vt:lpstr>
      <vt:lpstr>SABA is effectively being replaced by “AIR” </vt:lpstr>
      <vt:lpstr>Inhaled Corticosteroid (ICS)</vt:lpstr>
      <vt:lpstr>Inhaled Corticosteroid (ICS)</vt:lpstr>
      <vt:lpstr>A note about ICS concerns </vt:lpstr>
      <vt:lpstr>A note about ICS concerns </vt:lpstr>
      <vt:lpstr>Long-acting Beta-2 Agonists (LABAs)</vt:lpstr>
      <vt:lpstr>Long-acting Beta-2 Agonists (LABAs)</vt:lpstr>
      <vt:lpstr>ICS - Formoterol</vt:lpstr>
      <vt:lpstr>LAMA – Long Acting Muscarinic Antagonists</vt:lpstr>
      <vt:lpstr>LAMA – Long Acting Muscarinic Antagonists</vt:lpstr>
      <vt:lpstr>Leukotriene Receptor Antagonists (LTRA)</vt:lpstr>
      <vt:lpstr>Leukotriene Receptor Antagonists (LTRA)</vt:lpstr>
      <vt:lpstr>Leukotriene Receptor Antagonists (LTRA)</vt:lpstr>
      <vt:lpstr>OTC Allergy medications </vt:lpstr>
      <vt:lpstr>Biological Drug Therapy for complex                   asthma</vt:lpstr>
      <vt:lpstr>PowerPoint Presentation</vt:lpstr>
      <vt:lpstr>Anti-IgE – Omalizumab </vt:lpstr>
      <vt:lpstr>Immunotherapy </vt:lpstr>
      <vt:lpstr>Immunotherapy </vt:lpstr>
      <vt:lpstr>PowerPoint Presentation</vt:lpstr>
      <vt:lpstr>PowerPoint Presentation</vt:lpstr>
      <vt:lpstr>The old way</vt:lpstr>
      <vt:lpstr>The old way</vt:lpstr>
      <vt:lpstr>The new way</vt:lpstr>
      <vt:lpstr>PowerPoint Presentation</vt:lpstr>
      <vt:lpstr>Two tracks </vt:lpstr>
      <vt:lpstr>PowerPoint Presentation</vt:lpstr>
      <vt:lpstr>PowerPoint Presentation</vt:lpstr>
      <vt:lpstr>PowerPoint Presentation</vt:lpstr>
      <vt:lpstr>PowerPoint Presentation</vt:lpstr>
      <vt:lpstr>PowerPoint Presentation</vt:lpstr>
      <vt:lpstr>Avoidance of triggers </vt:lpstr>
      <vt:lpstr>Avoidance of triggers </vt:lpstr>
      <vt:lpstr>PowerPoint Presentation</vt:lpstr>
      <vt:lpstr>PowerPoint Presentation</vt:lpstr>
      <vt:lpstr>PowerPoint Presentation</vt:lpstr>
      <vt:lpstr>PowerPoint Presentation</vt:lpstr>
      <vt:lpstr>PowerPoint Presentation</vt:lpstr>
      <vt:lpstr>PowerPoint Presentation</vt:lpstr>
      <vt:lpstr>Assessing asthma control</vt:lpstr>
      <vt:lpstr>PFT’s</vt:lpstr>
      <vt:lpstr>Asthma Action plans </vt:lpstr>
      <vt:lpstr>PowerPoint Presentation</vt:lpstr>
      <vt:lpstr>PowerPoint Presentation</vt:lpstr>
      <vt:lpstr>PowerPoint Presentation</vt:lpstr>
      <vt:lpstr>Summary </vt:lpstr>
      <vt:lpstr>Thank you </vt:lpstr>
    </vt:vector>
  </TitlesOfParts>
  <Company>Trinity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Marsh</dc:creator>
  <cp:lastModifiedBy>Sarah Marsh</cp:lastModifiedBy>
  <cp:revision>18</cp:revision>
  <dcterms:created xsi:type="dcterms:W3CDTF">2024-01-15T23:34:36Z</dcterms:created>
  <dcterms:modified xsi:type="dcterms:W3CDTF">2024-03-05T23:08:53Z</dcterms:modified>
</cp:coreProperties>
</file>