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78" r:id="rId1"/>
  </p:sldMasterIdLst>
  <p:notesMasterIdLst>
    <p:notesMasterId r:id="rId69"/>
  </p:notesMasterIdLst>
  <p:sldIdLst>
    <p:sldId id="256" r:id="rId2"/>
    <p:sldId id="317" r:id="rId3"/>
    <p:sldId id="257" r:id="rId4"/>
    <p:sldId id="392" r:id="rId5"/>
    <p:sldId id="320" r:id="rId6"/>
    <p:sldId id="258" r:id="rId7"/>
    <p:sldId id="404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1" r:id="rId16"/>
    <p:sldId id="332" r:id="rId17"/>
    <p:sldId id="333" r:id="rId18"/>
    <p:sldId id="334" r:id="rId19"/>
    <p:sldId id="335" r:id="rId20"/>
    <p:sldId id="336" r:id="rId21"/>
    <p:sldId id="338" r:id="rId22"/>
    <p:sldId id="341" r:id="rId23"/>
    <p:sldId id="339" r:id="rId24"/>
    <p:sldId id="340" r:id="rId25"/>
    <p:sldId id="345" r:id="rId26"/>
    <p:sldId id="346" r:id="rId27"/>
    <p:sldId id="382" r:id="rId28"/>
    <p:sldId id="349" r:id="rId29"/>
    <p:sldId id="385" r:id="rId30"/>
    <p:sldId id="347" r:id="rId31"/>
    <p:sldId id="383" r:id="rId32"/>
    <p:sldId id="348" r:id="rId33"/>
    <p:sldId id="350" r:id="rId34"/>
    <p:sldId id="351" r:id="rId35"/>
    <p:sldId id="353" r:id="rId36"/>
    <p:sldId id="354" r:id="rId37"/>
    <p:sldId id="352" r:id="rId38"/>
    <p:sldId id="396" r:id="rId39"/>
    <p:sldId id="390" r:id="rId40"/>
    <p:sldId id="357" r:id="rId41"/>
    <p:sldId id="358" r:id="rId42"/>
    <p:sldId id="397" r:id="rId43"/>
    <p:sldId id="391" r:id="rId44"/>
    <p:sldId id="361" r:id="rId45"/>
    <p:sldId id="362" r:id="rId46"/>
    <p:sldId id="398" r:id="rId47"/>
    <p:sldId id="388" r:id="rId48"/>
    <p:sldId id="365" r:id="rId49"/>
    <p:sldId id="389" r:id="rId50"/>
    <p:sldId id="366" r:id="rId51"/>
    <p:sldId id="367" r:id="rId52"/>
    <p:sldId id="386" r:id="rId53"/>
    <p:sldId id="387" r:id="rId54"/>
    <p:sldId id="368" r:id="rId55"/>
    <p:sldId id="369" r:id="rId56"/>
    <p:sldId id="370" r:id="rId57"/>
    <p:sldId id="371" r:id="rId58"/>
    <p:sldId id="372" r:id="rId59"/>
    <p:sldId id="402" r:id="rId60"/>
    <p:sldId id="343" r:id="rId61"/>
    <p:sldId id="344" r:id="rId62"/>
    <p:sldId id="376" r:id="rId63"/>
    <p:sldId id="378" r:id="rId64"/>
    <p:sldId id="377" r:id="rId65"/>
    <p:sldId id="379" r:id="rId66"/>
    <p:sldId id="380" r:id="rId67"/>
    <p:sldId id="293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01"/>
    <p:restoredTop sz="83839"/>
  </p:normalViewPr>
  <p:slideViewPr>
    <p:cSldViewPr snapToGrid="0" snapToObjects="1">
      <p:cViewPr varScale="1">
        <p:scale>
          <a:sx n="125" d="100"/>
          <a:sy n="125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5474E-CAE9-AD4C-97DB-6F0196147EA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8C4CD-5990-E443-B6F7-A3DF30EF4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7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76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85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90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4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2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Diabetes is not like you’ve already had an MI</a:t>
            </a:r>
          </a:p>
          <a:p>
            <a:endParaRPr lang="en-US" dirty="0"/>
          </a:p>
          <a:p>
            <a:r>
              <a:rPr lang="en-US" dirty="0"/>
              <a:t>read highlighted results, read entire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77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90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1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6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6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03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09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has bit of complexity.  </a:t>
            </a:r>
          </a:p>
          <a:p>
            <a:endParaRPr lang="en-US" dirty="0"/>
          </a:p>
          <a:p>
            <a:r>
              <a:rPr lang="en-US" dirty="0"/>
              <a:t>Compare with coronary blockage recommendations...  </a:t>
            </a:r>
          </a:p>
          <a:p>
            <a:r>
              <a:rPr lang="en-US" dirty="0"/>
              <a:t>- only one etiology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 few recommendations follow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But stroke has several etiologies, and each one of them gets a bunch of recommendations, many of which regard aspirin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3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50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55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78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9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1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6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5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3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97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96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55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37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36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07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30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79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68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18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blood thinners</a:t>
            </a:r>
          </a:p>
          <a:p>
            <a:endParaRPr lang="en-US" dirty="0"/>
          </a:p>
          <a:p>
            <a:r>
              <a:rPr lang="en-US" dirty="0"/>
              <a:t>ACC has a guideline for this</a:t>
            </a:r>
          </a:p>
          <a:p>
            <a:endParaRPr lang="en-US" dirty="0"/>
          </a:p>
          <a:p>
            <a:r>
              <a:rPr lang="en-US" dirty="0"/>
              <a:t>They map out a variety of situations where </a:t>
            </a:r>
          </a:p>
          <a:p>
            <a:r>
              <a:rPr lang="en-US" dirty="0"/>
              <a:t>- a patient is on antiplatelet agents and needs anticoagulation, or </a:t>
            </a:r>
          </a:p>
          <a:p>
            <a:r>
              <a:rPr lang="en-US" dirty="0"/>
              <a:t>- is on anticoagulation and needs antiplatelets agents</a:t>
            </a:r>
          </a:p>
          <a:p>
            <a:endParaRPr lang="en-US" dirty="0"/>
          </a:p>
          <a:p>
            <a:r>
              <a:rPr lang="en-US" dirty="0"/>
              <a:t>And then they direct you to guidance on each of the many situations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4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studies showed that aspirin prevents some heart attacks as adults aged</a:t>
            </a:r>
          </a:p>
          <a:p>
            <a:endParaRPr lang="en-US" dirty="0"/>
          </a:p>
          <a:p>
            <a:r>
              <a:rPr lang="en-US" dirty="0"/>
              <a:t>2009 USPSTF recommended starting aspirin right before when heart attacks first start, 45 and older for men, 55 and older for women</a:t>
            </a:r>
          </a:p>
          <a:p>
            <a:endParaRPr lang="en-US" dirty="0"/>
          </a:p>
          <a:p>
            <a:r>
              <a:rPr lang="en-US" dirty="0"/>
              <a:t>Next USPSTF 2016 noted that low risk patients, defined as &lt;10% 10-year cardiac risk, don’t benefit from the aspirin, so no need to use in the low risk crowd, but does help 10-20% and 20+% group.  </a:t>
            </a:r>
          </a:p>
          <a:p>
            <a:endParaRPr lang="en-US" dirty="0"/>
          </a:p>
          <a:p>
            <a:r>
              <a:rPr lang="en-US" dirty="0"/>
              <a:t>Noted that evidence uncertain regarding under 50 and over 70.  </a:t>
            </a:r>
          </a:p>
          <a:p>
            <a:endParaRPr lang="en-US" dirty="0"/>
          </a:p>
          <a:p>
            <a:r>
              <a:rPr lang="en-US" dirty="0"/>
              <a:t>And noted that aspirin also seemed to lower rates of colorectal cancer [click colon 2016 to appear], so the guidelines noted this as an additional reason to protect people with aspirin</a:t>
            </a:r>
          </a:p>
          <a:p>
            <a:endParaRPr lang="en-US" dirty="0"/>
          </a:p>
          <a:p>
            <a:r>
              <a:rPr lang="en-US" dirty="0"/>
              <a:t>Then two new large RCT’s came along... </a:t>
            </a:r>
          </a:p>
          <a:p>
            <a:endParaRPr lang="en-US" dirty="0"/>
          </a:p>
          <a:p>
            <a:r>
              <a:rPr lang="en-US" dirty="0"/>
              <a:t>The 2018 ASPREE study in NEJM showed...</a:t>
            </a:r>
          </a:p>
          <a:p>
            <a:endParaRPr lang="en-US" dirty="0"/>
          </a:p>
          <a:p>
            <a:r>
              <a:rPr lang="en-US" dirty="0"/>
              <a:t>And the ARRIVE study in Lancet 2018 showed...</a:t>
            </a:r>
          </a:p>
          <a:p>
            <a:endParaRPr lang="en-US" dirty="0"/>
          </a:p>
          <a:p>
            <a:r>
              <a:rPr lang="en-US" dirty="0"/>
              <a:t>That left only this small [click 2019 yellow box to appear] high risk group left where aspirin could help.  And the cancer benefit talk was gone after the ASPREE study suggested more not less cancer.  </a:t>
            </a:r>
          </a:p>
          <a:p>
            <a:endParaRPr lang="en-US" dirty="0"/>
          </a:p>
          <a:p>
            <a:r>
              <a:rPr lang="en-US" dirty="0"/>
              <a:t>Let me show you what the latest guidelines say.  From ACC...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389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744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51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3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065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465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49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 online version with less audience interaction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54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33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74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the 3 recommendations from ACC</a:t>
            </a:r>
          </a:p>
          <a:p>
            <a:endParaRPr lang="en-US" dirty="0"/>
          </a:p>
          <a:p>
            <a:r>
              <a:rPr lang="en-US" dirty="0"/>
              <a:t>then read how USPSTF is similar and DOES NOT address &gt;20% risk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700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28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372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99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62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881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146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669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891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178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0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009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50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571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849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we need is to find some cheap dirt and find some cheap aspirin.</a:t>
            </a:r>
          </a:p>
          <a:p>
            <a:endParaRPr lang="en-US"/>
          </a:p>
          <a:p>
            <a:r>
              <a:rPr lang="en-US"/>
              <a:t>Of course, dirt is mostly free, you can dig it up outside.  But if we’re </a:t>
            </a:r>
            <a:r>
              <a:rPr lang="en-US" err="1"/>
              <a:t>gonna</a:t>
            </a:r>
            <a:r>
              <a:rPr lang="en-US"/>
              <a:t> make a price comparison, we’re </a:t>
            </a:r>
            <a:r>
              <a:rPr lang="en-US" err="1"/>
              <a:t>gonna</a:t>
            </a:r>
            <a:r>
              <a:rPr lang="en-US"/>
              <a:t> need some dirt on sale.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970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cheap store, Walmart, selling pretty standard somewhat pricey dirt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651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largest cheapest aspirin I could find, veterinary bulk powdered aspirin 25 pounds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418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603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1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6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8C4CD-5990-E443-B6F7-A3DF30EF4B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6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4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3E2B4-04E2-2446-A09B-662F0969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A3568-DCD1-FD4D-B7DE-BC74935D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0B41F-0977-AC4B-B42B-97B8FB8A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36FBA-A18B-4146-B3AE-470369DA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0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1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8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8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9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1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0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6C8F-29A6-BF4E-90B0-C3E1B491C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116419"/>
            <a:ext cx="7315200" cy="3437293"/>
          </a:xfrm>
        </p:spPr>
        <p:txBody>
          <a:bodyPr>
            <a:normAutofit/>
          </a:bodyPr>
          <a:lstStyle/>
          <a:p>
            <a:r>
              <a:rPr lang="en-US" sz="6600" dirty="0"/>
              <a:t>What Can You Still Use Aspirin For?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69EA19-B877-A940-A4FB-AD59D099C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000" dirty="0"/>
              <a:t>Joshua Steinberg MD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UHS Wilson Family Medicine Residency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SUNY Upstate Medical Univ. Clinical Campus</a:t>
            </a:r>
          </a:p>
          <a:p>
            <a:pPr>
              <a:spcBef>
                <a:spcPts val="200"/>
              </a:spcBef>
            </a:pPr>
            <a:r>
              <a:rPr lang="en-US" sz="2000" dirty="0"/>
              <a:t>Binghamton, NY</a:t>
            </a:r>
          </a:p>
        </p:txBody>
      </p:sp>
    </p:spTree>
    <p:extLst>
      <p:ext uri="{BB962C8B-B14F-4D97-AF65-F5344CB8AC3E}">
        <p14:creationId xmlns:p14="http://schemas.microsoft.com/office/powerpoint/2010/main" val="205750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2155369"/>
            <a:ext cx="3175687" cy="3308390"/>
          </a:xfrm>
        </p:spPr>
        <p:txBody>
          <a:bodyPr>
            <a:normAutofit/>
          </a:bodyPr>
          <a:lstStyle/>
          <a:p>
            <a:r>
              <a:rPr lang="en-US"/>
              <a:t>Give Aspirin 81 mg PO </a:t>
            </a:r>
            <a:r>
              <a:rPr lang="en-US" err="1"/>
              <a:t>qDay</a:t>
            </a:r>
            <a:r>
              <a:rPr lang="en-US"/>
              <a:t> for 2° prevention CVD, strongly supported by evidence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526971" y="184823"/>
            <a:ext cx="820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Aspirin Secondary Prevention of CVD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1293B-AD07-F74C-A1BA-D15EC472CBE0}"/>
              </a:ext>
            </a:extLst>
          </p:cNvPr>
          <p:cNvSpPr txBox="1"/>
          <p:nvPr/>
        </p:nvSpPr>
        <p:spPr>
          <a:xfrm>
            <a:off x="3583578" y="5405846"/>
            <a:ext cx="8483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Now you know primary &amp; secondary prevention  </a:t>
            </a:r>
          </a:p>
          <a:p>
            <a:r>
              <a:rPr lang="en-US" sz="3200"/>
              <a:t>But aren’t there special cases, like diabetes?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5E7D52-6155-2D4A-8AE6-195DA3DE451D}"/>
              </a:ext>
            </a:extLst>
          </p:cNvPr>
          <p:cNvSpPr txBox="1">
            <a:spLocks/>
          </p:cNvSpPr>
          <p:nvPr/>
        </p:nvSpPr>
        <p:spPr>
          <a:xfrm>
            <a:off x="131570" y="1681188"/>
            <a:ext cx="3175687" cy="526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/>
              <a:t>Key take-home 2</a:t>
            </a:r>
            <a:r>
              <a:rPr lang="en-US" sz="2800"/>
              <a:t>: 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CE223-DA43-8D4B-9F16-9A3C1B3CE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330"/>
          <a:stretch/>
        </p:blipFill>
        <p:spPr>
          <a:xfrm>
            <a:off x="3695947" y="858749"/>
            <a:ext cx="7864682" cy="4483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10BA8-33A5-C443-9463-EA6C99CC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577" y="3317965"/>
            <a:ext cx="3571297" cy="2177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49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I’ve heard that there’s this ABCDE approach to diabetes</a:t>
            </a:r>
          </a:p>
          <a:p>
            <a:pPr marL="457200" indent="-457200">
              <a:buAutoNum type="alphaUcParenR"/>
            </a:pPr>
            <a:r>
              <a:rPr lang="en-US" sz="2400" dirty="0"/>
              <a:t>Aspirin and assess cardiovascular risk</a:t>
            </a:r>
          </a:p>
          <a:p>
            <a:pPr marL="457200" indent="-457200">
              <a:buAutoNum type="alphaUcParenR"/>
            </a:pPr>
            <a:r>
              <a:rPr lang="en-US" sz="2400" dirty="0"/>
              <a:t>Blood pressure control</a:t>
            </a:r>
          </a:p>
          <a:p>
            <a:pPr marL="457200" indent="-457200">
              <a:buAutoNum type="alphaUcParenR"/>
            </a:pPr>
            <a:r>
              <a:rPr lang="en-US" sz="2400" dirty="0"/>
              <a:t>Cholesterol &amp; statin</a:t>
            </a:r>
          </a:p>
          <a:p>
            <a:pPr marL="457200" indent="-457200">
              <a:buAutoNum type="alphaUcParenR"/>
            </a:pPr>
            <a:r>
              <a:rPr lang="en-US" sz="2400" dirty="0"/>
              <a:t>Diabetes control (A1c)</a:t>
            </a:r>
          </a:p>
          <a:p>
            <a:pPr marL="457200" indent="-457200">
              <a:buAutoNum type="alphaUcParenR"/>
            </a:pPr>
            <a:r>
              <a:rPr lang="en-US" sz="2400" dirty="0"/>
              <a:t>Eye and foot care</a:t>
            </a:r>
          </a:p>
          <a:p>
            <a:pPr marL="0" indent="0">
              <a:buNone/>
            </a:pPr>
            <a:r>
              <a:rPr lang="en-US" sz="2400" dirty="0"/>
              <a:t>I’ve heard that diabetes is such a strong CAD-MI risk factor that it’s like </a:t>
            </a:r>
          </a:p>
          <a:p>
            <a:pPr>
              <a:buFontTx/>
              <a:buChar char="-"/>
            </a:pPr>
            <a:r>
              <a:rPr lang="en-US" sz="2400" dirty="0"/>
              <a:t>diabetics without an MI have the same risk of MI as </a:t>
            </a:r>
          </a:p>
          <a:p>
            <a:pPr>
              <a:buFontTx/>
              <a:buChar char="-"/>
            </a:pPr>
            <a:r>
              <a:rPr lang="en-US" sz="2400" dirty="0"/>
              <a:t>non-diabetics who’ve already had an MI</a:t>
            </a:r>
          </a:p>
          <a:p>
            <a:pPr marL="0" indent="0">
              <a:buNone/>
            </a:pPr>
            <a:r>
              <a:rPr lang="en-US" sz="2400" dirty="0"/>
              <a:t>Let’s make it practical with a case...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Type 2 Diabetes</a:t>
            </a:r>
          </a:p>
        </p:txBody>
      </p:sp>
    </p:spTree>
    <p:extLst>
      <p:ext uri="{BB962C8B-B14F-4D97-AF65-F5344CB8AC3E}">
        <p14:creationId xmlns:p14="http://schemas.microsoft.com/office/powerpoint/2010/main" val="104663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A 46 year old obese but healthy woman with pre-diabetes for 2 years tests positive for overt diabetes.  You begin a sequence of visits and build up the elements of her initial diabetes care.  Dietician.  Diabetes education.  Exercise.  Metformin.  Eye exam.  You’ve addressed cholesterol and blood pressure, too.  Her ASCVD 10-year cardiac event risk is 6.1%.</a:t>
            </a:r>
          </a:p>
          <a:p>
            <a:pPr marL="0" indent="0">
              <a:buNone/>
            </a:pPr>
            <a:r>
              <a:rPr lang="en-US" sz="2400"/>
              <a:t>With regards to chemoprophylaxis against having an MI (primary prevention)...</a:t>
            </a:r>
          </a:p>
          <a:p>
            <a:pPr marL="0" indent="0">
              <a:buNone/>
            </a:pPr>
            <a:r>
              <a:rPr lang="en-US" sz="2400"/>
              <a:t>...do you recommend Aspirin 81 mg PO </a:t>
            </a:r>
            <a:r>
              <a:rPr lang="en-US" sz="2400" err="1"/>
              <a:t>qDay</a:t>
            </a:r>
            <a:r>
              <a:rPr lang="en-US" sz="2400"/>
              <a:t> going forward?</a:t>
            </a:r>
          </a:p>
          <a:p>
            <a:pPr marL="457200" indent="-457200">
              <a:buAutoNum type="alphaLcParenR"/>
            </a:pPr>
            <a:r>
              <a:rPr lang="en-US" sz="2400"/>
              <a:t>Yes, she’s diabetic</a:t>
            </a:r>
          </a:p>
          <a:p>
            <a:pPr marL="457200" indent="-457200">
              <a:buAutoNum type="alphaLcParenR"/>
            </a:pPr>
            <a:r>
              <a:rPr lang="en-US" sz="2400"/>
              <a:t>No, she’s a regular 1° prevention pt and has low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204620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46 year old obese but healthy woman with diabetes.  </a:t>
            </a:r>
          </a:p>
          <a:p>
            <a:pPr marL="0" indent="0">
              <a:buNone/>
            </a:pPr>
            <a:r>
              <a:rPr lang="en-US" sz="2400"/>
              <a:t>Her ASCVD 10-year cardiac event risk is 6.1%.</a:t>
            </a:r>
          </a:p>
          <a:p>
            <a:pPr marL="0" indent="0">
              <a:buNone/>
            </a:pPr>
            <a:r>
              <a:rPr lang="en-US" sz="2400"/>
              <a:t>Do you recommend Aspirin 81 mg PO </a:t>
            </a:r>
            <a:r>
              <a:rPr lang="en-US" sz="2400" err="1"/>
              <a:t>qDay</a:t>
            </a:r>
            <a:r>
              <a:rPr lang="en-US" sz="2400"/>
              <a:t>?</a:t>
            </a:r>
          </a:p>
          <a:p>
            <a:pPr marL="457200" indent="-457200">
              <a:buAutoNum type="alphaLcParenR"/>
            </a:pPr>
            <a:r>
              <a:rPr lang="en-US" sz="2400"/>
              <a:t>Yes, she’s diabetic</a:t>
            </a:r>
          </a:p>
          <a:p>
            <a:pPr marL="457200" indent="-457200">
              <a:buAutoNum type="alphaLcParenR"/>
            </a:pPr>
            <a:r>
              <a:rPr lang="en-US" sz="2400"/>
              <a:t>No, she’s a regular 1° prevention pt and has low risk</a:t>
            </a:r>
          </a:p>
          <a:p>
            <a:pPr marL="457200" indent="-457200">
              <a:buAutoNum type="alphaLcParenR"/>
            </a:pPr>
            <a:endParaRPr lang="en-US" sz="2400"/>
          </a:p>
          <a:p>
            <a:pPr marL="0" indent="0">
              <a:buNone/>
            </a:pPr>
            <a:r>
              <a:rPr lang="en-US" sz="2400"/>
              <a:t>Who says yes?</a:t>
            </a:r>
          </a:p>
          <a:p>
            <a:pPr marL="0" indent="0">
              <a:buNone/>
            </a:pPr>
            <a:r>
              <a:rPr lang="en-US" sz="2400"/>
              <a:t>Who says no?</a:t>
            </a:r>
          </a:p>
          <a:p>
            <a:pPr marL="0" indent="0">
              <a:buNone/>
            </a:pPr>
            <a:r>
              <a:rPr lang="en-US" sz="2400"/>
              <a:t>Let’s discuss...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2931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ABCDE for diabetes</a:t>
            </a:r>
          </a:p>
          <a:p>
            <a:pPr marL="457200" indent="-457200">
              <a:buAutoNum type="alphaUcParenR"/>
            </a:pPr>
            <a:r>
              <a:rPr lang="en-US" sz="2400" dirty="0"/>
              <a:t>Aspirin and assess cardiovascular risk</a:t>
            </a:r>
          </a:p>
          <a:p>
            <a:pPr marL="457200" indent="-457200">
              <a:buAutoNum type="alphaUcParenR"/>
            </a:pPr>
            <a:r>
              <a:rPr lang="en-US" sz="2400" dirty="0"/>
              <a:t>Blood pressure control</a:t>
            </a:r>
          </a:p>
          <a:p>
            <a:pPr marL="457200" indent="-457200">
              <a:buAutoNum type="alphaUcParenR"/>
            </a:pPr>
            <a:r>
              <a:rPr lang="en-US" sz="2400" dirty="0"/>
              <a:t>Cholesterol &amp; statin</a:t>
            </a:r>
          </a:p>
          <a:p>
            <a:pPr marL="457200" indent="-457200">
              <a:buAutoNum type="alphaUcParenR"/>
            </a:pPr>
            <a:r>
              <a:rPr lang="en-US" sz="2400" dirty="0"/>
              <a:t>Diabetes control (A1c)</a:t>
            </a:r>
          </a:p>
          <a:p>
            <a:pPr marL="457200" indent="-457200">
              <a:buAutoNum type="alphaUcParenR"/>
            </a:pPr>
            <a:r>
              <a:rPr lang="en-US" sz="2400" dirty="0"/>
              <a:t>Eye and foot care</a:t>
            </a:r>
          </a:p>
          <a:p>
            <a:pPr marL="0" indent="0">
              <a:buNone/>
            </a:pPr>
            <a:r>
              <a:rPr lang="en-US" sz="2400" dirty="0"/>
              <a:t>“Diabetes is such a strong CAD-MI risk factor that you should treat ‘</a:t>
            </a:r>
            <a:r>
              <a:rPr lang="en-US" sz="2400" dirty="0" err="1"/>
              <a:t>em</a:t>
            </a:r>
            <a:r>
              <a:rPr lang="en-US" sz="2400" dirty="0"/>
              <a:t> like they’ve already had an MI.”  Aspirin like it’s secondary prevention.</a:t>
            </a:r>
          </a:p>
          <a:p>
            <a:pPr marL="0" indent="0">
              <a:buNone/>
            </a:pPr>
            <a:r>
              <a:rPr lang="en-US" sz="2400" dirty="0"/>
              <a:t>Here’s the evidence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Aspirin 1° Prevention Type 2 Diabetes</a:t>
            </a:r>
          </a:p>
        </p:txBody>
      </p:sp>
    </p:spTree>
    <p:extLst>
      <p:ext uri="{BB962C8B-B14F-4D97-AF65-F5344CB8AC3E}">
        <p14:creationId xmlns:p14="http://schemas.microsoft.com/office/powerpoint/2010/main" val="41368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4B95D-C192-0D42-8109-872EDF73A420}"/>
              </a:ext>
            </a:extLst>
          </p:cNvPr>
          <p:cNvSpPr txBox="1"/>
          <p:nvPr/>
        </p:nvSpPr>
        <p:spPr>
          <a:xfrm>
            <a:off x="2418945" y="93382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MI risk: Diabetes ≠ already had MI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1F95C-0CBD-884D-A5D1-0589761E4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3" y="768536"/>
            <a:ext cx="10058400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87B411-33EA-5146-914C-E2A478497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" y="3748674"/>
            <a:ext cx="10067291" cy="235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American Diabetes Assoc actually (finally!) agrees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Aspirin 1° Prevention Type 2 Diabetes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020B6-404F-4C41-9F3F-BA681F49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30" y="1387746"/>
            <a:ext cx="11353800" cy="387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85CFCD-70B3-DD4E-A627-B589BD32AA65}"/>
              </a:ext>
            </a:extLst>
          </p:cNvPr>
          <p:cNvGrpSpPr/>
          <p:nvPr/>
        </p:nvGrpSpPr>
        <p:grpSpPr>
          <a:xfrm>
            <a:off x="7962369" y="3004454"/>
            <a:ext cx="4131662" cy="3536043"/>
            <a:chOff x="7962369" y="3004454"/>
            <a:chExt cx="4131662" cy="35360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D28C8A-462A-1946-974B-C3243EC8E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5432" y="3004454"/>
              <a:ext cx="4118599" cy="7162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75026C-530A-CE43-9BB5-6FDF27DD2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2369" y="3526160"/>
              <a:ext cx="4118599" cy="3014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15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952500"/>
            <a:ext cx="2947482" cy="4772520"/>
          </a:xfrm>
        </p:spPr>
        <p:txBody>
          <a:bodyPr anchor="t"/>
          <a:lstStyle/>
          <a:p>
            <a:pPr algn="ctr"/>
            <a:r>
              <a:rPr lang="en-US"/>
              <a:t>American Diabetes Assoc </a:t>
            </a:r>
            <a:r>
              <a:rPr lang="en-US" err="1"/>
              <a:t>recomm</a:t>
            </a:r>
            <a:r>
              <a:rPr lang="en-US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500" y="895755"/>
            <a:ext cx="7924799" cy="581964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This is a much softer weaker flexible recommendation</a:t>
            </a:r>
          </a:p>
          <a:p>
            <a:pPr marL="0" indent="0">
              <a:buNone/>
            </a:pPr>
            <a:r>
              <a:rPr lang="en-US" sz="2400" dirty="0"/>
              <a:t>ATTS SR 4,000 individual diabetic patient meta-analysis</a:t>
            </a:r>
          </a:p>
          <a:p>
            <a:r>
              <a:rPr lang="en-US" dirty="0"/>
              <a:t>12% reduction (RR 0.88) serious vascular events</a:t>
            </a:r>
          </a:p>
          <a:p>
            <a:r>
              <a:rPr lang="en-US" dirty="0"/>
              <a:t>no benefit for CHD death</a:t>
            </a:r>
          </a:p>
          <a:p>
            <a:pPr marL="0" indent="0">
              <a:buNone/>
            </a:pPr>
            <a:r>
              <a:rPr lang="en-US" sz="2400" dirty="0"/>
              <a:t>ASCEND RCT 15,000 diabetics, 7.4 </a:t>
            </a:r>
            <a:r>
              <a:rPr lang="en-US" sz="2400" dirty="0" err="1"/>
              <a:t>yrs</a:t>
            </a:r>
            <a:r>
              <a:rPr lang="en-US" sz="2400" dirty="0"/>
              <a:t> 100 mg ASA vs placebo</a:t>
            </a:r>
          </a:p>
          <a:p>
            <a:r>
              <a:rPr lang="en-US" dirty="0" err="1"/>
              <a:t>vasc</a:t>
            </a:r>
            <a:r>
              <a:rPr lang="en-US" dirty="0"/>
              <a:t> death, MI, stroke, TIA 8.5% vs. 9.6% p 0.01 (12%↓)</a:t>
            </a:r>
          </a:p>
          <a:p>
            <a:r>
              <a:rPr lang="en-US" dirty="0"/>
              <a:t>major bleed (mostly GI) 4.1% vs. 3.2% p 0.003 (29%↑)</a:t>
            </a:r>
          </a:p>
          <a:p>
            <a:pPr marL="0" indent="0">
              <a:buNone/>
            </a:pPr>
            <a:r>
              <a:rPr lang="en-US" sz="2400" dirty="0"/>
              <a:t>ADA says</a:t>
            </a:r>
          </a:p>
          <a:p>
            <a:r>
              <a:rPr lang="en-US" dirty="0"/>
              <a:t>don’t use aspirin in low risk diabetics</a:t>
            </a:r>
          </a:p>
          <a:p>
            <a:r>
              <a:rPr lang="en-US" dirty="0"/>
              <a:t>don’t use aspirin in &lt; 50 (too low risk)</a:t>
            </a:r>
          </a:p>
          <a:p>
            <a:r>
              <a:rPr lang="en-US" dirty="0"/>
              <a:t>don’t use aspirin in elderly ≥ 70</a:t>
            </a:r>
          </a:p>
          <a:p>
            <a:r>
              <a:rPr lang="en-US" dirty="0"/>
              <a:t>don’t use aspirin if risk of bleeding</a:t>
            </a:r>
          </a:p>
          <a:p>
            <a:r>
              <a:rPr lang="en-US" dirty="0"/>
              <a:t>use if cardiac risk is high and bleeding risk is 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Aspirin 1° Prevention Type 2 Diabetes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75026C-530A-CE43-9BB5-6FDF27DD2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8" r="4072" b="5067"/>
          <a:stretch/>
        </p:blipFill>
        <p:spPr>
          <a:xfrm>
            <a:off x="104503" y="2551609"/>
            <a:ext cx="3205396" cy="2429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35809-5CC6-1740-AFEC-66602C7661D2}"/>
              </a:ext>
            </a:extLst>
          </p:cNvPr>
          <p:cNvSpPr txBox="1"/>
          <p:nvPr/>
        </p:nvSpPr>
        <p:spPr>
          <a:xfrm>
            <a:off x="8359009" y="4745492"/>
            <a:ext cx="300590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looks like what ACC said for 1° </a:t>
            </a:r>
            <a:r>
              <a:rPr lang="en-US" sz="2400" err="1"/>
              <a:t>prev</a:t>
            </a:r>
            <a:r>
              <a:rPr lang="en-US" sz="2400"/>
              <a:t> for non-diabetic patients!</a:t>
            </a:r>
          </a:p>
        </p:txBody>
      </p:sp>
    </p:spTree>
    <p:extLst>
      <p:ext uri="{BB962C8B-B14F-4D97-AF65-F5344CB8AC3E}">
        <p14:creationId xmlns:p14="http://schemas.microsoft.com/office/powerpoint/2010/main" val="259279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2155369"/>
            <a:ext cx="3175687" cy="3308390"/>
          </a:xfrm>
        </p:spPr>
        <p:txBody>
          <a:bodyPr>
            <a:normAutofit/>
          </a:bodyPr>
          <a:lstStyle/>
          <a:p>
            <a:r>
              <a:rPr lang="en-US"/>
              <a:t>1° prevent CVD Aspirin 81 mg only for diabetics 50-70 hi CVD risk and low bleed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526971" y="184823"/>
            <a:ext cx="820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Aspirin 1° Prevention Diabetics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1293B-AD07-F74C-A1BA-D15EC472CBE0}"/>
              </a:ext>
            </a:extLst>
          </p:cNvPr>
          <p:cNvSpPr txBox="1"/>
          <p:nvPr/>
        </p:nvSpPr>
        <p:spPr>
          <a:xfrm>
            <a:off x="3657719" y="1006840"/>
            <a:ext cx="81294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American Diabetes Association usually biased towards disease-oriented guidance and biased towards intervention.</a:t>
            </a:r>
          </a:p>
          <a:p>
            <a:r>
              <a:rPr lang="en-US" sz="3200" dirty="0"/>
              <a:t>But not in this case.</a:t>
            </a:r>
          </a:p>
          <a:p>
            <a:r>
              <a:rPr lang="en-US" sz="3200" dirty="0"/>
              <a:t>Weak recommendation for aspirin really same as ACC guidance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estimate 10-year cardiac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50-70 years 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high CVD risk and low bleed risk</a:t>
            </a:r>
          </a:p>
          <a:p>
            <a:r>
              <a:rPr lang="en-US" sz="3200" dirty="0"/>
              <a:t>Simplify to 40-70 </a:t>
            </a:r>
            <a:r>
              <a:rPr lang="en-US" sz="3200" dirty="0" err="1"/>
              <a:t>yrs</a:t>
            </a:r>
            <a:r>
              <a:rPr lang="en-US" sz="3200" dirty="0"/>
              <a:t> old like ACC for single rec.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5E7D52-6155-2D4A-8AE6-195DA3DE451D}"/>
              </a:ext>
            </a:extLst>
          </p:cNvPr>
          <p:cNvSpPr txBox="1">
            <a:spLocks/>
          </p:cNvSpPr>
          <p:nvPr/>
        </p:nvSpPr>
        <p:spPr>
          <a:xfrm>
            <a:off x="131570" y="1681188"/>
            <a:ext cx="3175687" cy="526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</a:t>
            </a:r>
            <a:r>
              <a:rPr lang="en-US" sz="2800" dirty="0"/>
              <a:t> 3: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D2EF1-EA0F-4947-B7D9-F0FAF9C24938}"/>
              </a:ext>
            </a:extLst>
          </p:cNvPr>
          <p:cNvSpPr txBox="1"/>
          <p:nvPr/>
        </p:nvSpPr>
        <p:spPr>
          <a:xfrm>
            <a:off x="1930400" y="3314700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40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85B727-A984-244B-B15F-600F48AB5477}"/>
              </a:ext>
            </a:extLst>
          </p:cNvPr>
          <p:cNvCxnSpPr>
            <a:cxnSpLocks/>
          </p:cNvCxnSpPr>
          <p:nvPr/>
        </p:nvCxnSpPr>
        <p:spPr>
          <a:xfrm>
            <a:off x="266700" y="4102100"/>
            <a:ext cx="2057400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 51 year old male is here for his annual health </a:t>
            </a:r>
            <a:r>
              <a:rPr lang="en-US" sz="2400" dirty="0" err="1"/>
              <a:t>maint</a:t>
            </a:r>
            <a:r>
              <a:rPr lang="en-US" sz="2400" dirty="0"/>
              <a:t> visit.  You decide he does not meet criteria for 1° prevention MI with aspirin.  But what about 1° prevention of stroke?</a:t>
            </a:r>
          </a:p>
          <a:p>
            <a:pPr marL="0" indent="0">
              <a:buNone/>
            </a:pPr>
            <a:r>
              <a:rPr lang="en-US" sz="2400" dirty="0"/>
              <a:t>Do you recommend Aspirin 81 mg PO </a:t>
            </a:r>
            <a:r>
              <a:rPr lang="en-US" sz="2400" dirty="0" err="1"/>
              <a:t>qDay</a:t>
            </a:r>
            <a:r>
              <a:rPr lang="en-US" sz="2400" dirty="0"/>
              <a:t>?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Case 4</a:t>
            </a:r>
          </a:p>
        </p:txBody>
      </p:sp>
    </p:spTree>
    <p:extLst>
      <p:ext uri="{BB962C8B-B14F-4D97-AF65-F5344CB8AC3E}">
        <p14:creationId xmlns:p14="http://schemas.microsoft.com/office/powerpoint/2010/main" val="384477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8BB15-DEDB-0342-A5BE-46E7E6BDA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CC5F5-4547-404E-AF6E-73DC7A88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6" y="864108"/>
            <a:ext cx="7777301" cy="5734400"/>
          </a:xfrm>
        </p:spPr>
        <p:txBody>
          <a:bodyPr anchor="t">
            <a:normAutofit/>
          </a:bodyPr>
          <a:lstStyle/>
          <a:p>
            <a:r>
              <a:rPr lang="en-US" sz="5400" dirty="0"/>
              <a:t>Interactive!</a:t>
            </a:r>
          </a:p>
          <a:p>
            <a:r>
              <a:rPr lang="en-US" sz="5400" dirty="0"/>
              <a:t>get out your phone</a:t>
            </a:r>
          </a:p>
          <a:p>
            <a:r>
              <a:rPr lang="en-US" sz="5400" dirty="0"/>
              <a:t>open web browser</a:t>
            </a:r>
          </a:p>
          <a:p>
            <a:r>
              <a:rPr lang="en-US" sz="5400" dirty="0" err="1"/>
              <a:t>www.PollEv.com</a:t>
            </a:r>
            <a:r>
              <a:rPr lang="en-US" sz="5400" dirty="0"/>
              <a:t>/</a:t>
            </a:r>
            <a:r>
              <a:rPr lang="en-US" sz="5400" dirty="0" err="1"/>
              <a:t>jdsmd</a:t>
            </a:r>
            <a:endParaRPr lang="en-US" sz="5400" dirty="0"/>
          </a:p>
          <a:p>
            <a:pPr marL="502920" lvl="1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00" dirty="0"/>
              <a:t> </a:t>
            </a:r>
            <a:r>
              <a:rPr lang="en-US" sz="3200" dirty="0"/>
              <a:t>not case sensitive</a:t>
            </a:r>
          </a:p>
          <a:p>
            <a:r>
              <a:rPr lang="en-US" sz="5400" dirty="0"/>
              <a:t>URL &amp; QR atop every poll</a:t>
            </a:r>
          </a:p>
        </p:txBody>
      </p:sp>
    </p:spTree>
    <p:extLst>
      <p:ext uri="{BB962C8B-B14F-4D97-AF65-F5344CB8AC3E}">
        <p14:creationId xmlns:p14="http://schemas.microsoft.com/office/powerpoint/2010/main" val="332398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 69 year old male is here for f/up HTN.  You note he suffered an ischemic thrombotic stroke from decades of smoking and HTN, mildly impacting speech and R arm, and these deficits resolved after 2 months rehab.  He hasn’t followed up with neuro-intensivists.  Never had an MI.  He remains on statin, but long ago stopped taking aspirin.</a:t>
            </a:r>
          </a:p>
          <a:p>
            <a:pPr marL="0" indent="0">
              <a:buNone/>
            </a:pPr>
            <a:r>
              <a:rPr lang="en-US" sz="2400" dirty="0"/>
              <a:t>Regarding 2° prevention stroke... </a:t>
            </a:r>
          </a:p>
          <a:p>
            <a:pPr marL="0" indent="0">
              <a:buNone/>
            </a:pPr>
            <a:r>
              <a:rPr lang="en-US" sz="2400" dirty="0"/>
              <a:t>do you recommend Aspirin 81 mg PO </a:t>
            </a:r>
            <a:r>
              <a:rPr lang="en-US" sz="2400" dirty="0" err="1"/>
              <a:t>qDay</a:t>
            </a:r>
            <a:r>
              <a:rPr lang="en-US" sz="2400" dirty="0"/>
              <a:t>?</a:t>
            </a:r>
          </a:p>
          <a:p>
            <a:pPr marL="457200" indent="-457200">
              <a:buAutoNum type="alphaUcParenR"/>
            </a:pPr>
            <a:r>
              <a:rPr lang="en-US" sz="2400" dirty="0"/>
              <a:t>yes</a:t>
            </a:r>
          </a:p>
          <a:p>
            <a:pPr marL="457200" indent="-457200">
              <a:buAutoNum type="alphaUcParenR"/>
            </a:pPr>
            <a:r>
              <a:rPr lang="en-US" sz="2400" dirty="0"/>
              <a:t>no</a:t>
            </a:r>
          </a:p>
          <a:p>
            <a:pPr marL="457200" indent="-457200">
              <a:buAutoNum type="alphaUcParenR"/>
            </a:pPr>
            <a:r>
              <a:rPr lang="en-US" sz="2400" dirty="0"/>
              <a:t>it depends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Case 5</a:t>
            </a:r>
          </a:p>
        </p:txBody>
      </p:sp>
    </p:spTree>
    <p:extLst>
      <p:ext uri="{BB962C8B-B14F-4D97-AF65-F5344CB8AC3E}">
        <p14:creationId xmlns:p14="http://schemas.microsoft.com/office/powerpoint/2010/main" val="41352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B9F18-941B-8541-81FA-9C5C10199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31"/>
          <a:stretch/>
        </p:blipFill>
        <p:spPr>
          <a:xfrm>
            <a:off x="185352" y="914399"/>
            <a:ext cx="10088540" cy="6045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78060A-DED3-8842-8767-6929428797A9}"/>
              </a:ext>
            </a:extLst>
          </p:cNvPr>
          <p:cNvSpPr/>
          <p:nvPr/>
        </p:nvSpPr>
        <p:spPr>
          <a:xfrm>
            <a:off x="3550165" y="3273854"/>
            <a:ext cx="2471351" cy="3022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Etiology</a:t>
            </a:r>
          </a:p>
          <a:p>
            <a:pPr algn="ctr"/>
            <a:endParaRPr lang="en-US" sz="240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>
                <a:solidFill>
                  <a:schemeClr val="accent3">
                    <a:lumMod val="50000"/>
                  </a:schemeClr>
                </a:solidFill>
              </a:rPr>
              <a:t>Coronary artery atherosclerosis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(artery narrowing, </a:t>
            </a:r>
            <a:r>
              <a:rPr lang="en-US" sz="1600" err="1">
                <a:solidFill>
                  <a:schemeClr val="accent3">
                    <a:lumMod val="50000"/>
                  </a:schemeClr>
                </a:solidFill>
              </a:rPr>
              <a:t>chol</a:t>
            </a: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 plaque build-up and rupture, acute thrombosis)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8522EB-3087-A645-9F67-C45B2D8C2B27}"/>
              </a:ext>
            </a:extLst>
          </p:cNvPr>
          <p:cNvSpPr/>
          <p:nvPr/>
        </p:nvSpPr>
        <p:spPr>
          <a:xfrm>
            <a:off x="6000921" y="3270773"/>
            <a:ext cx="2850293" cy="30224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Recommendations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113174-E970-AC4B-BEF1-0B5C2C7134EE}"/>
              </a:ext>
            </a:extLst>
          </p:cNvPr>
          <p:cNvSpPr/>
          <p:nvPr/>
        </p:nvSpPr>
        <p:spPr>
          <a:xfrm>
            <a:off x="6206871" y="3912286"/>
            <a:ext cx="1478691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ACCE9E-57AD-194F-A6F9-D0DF87BF913D}"/>
              </a:ext>
            </a:extLst>
          </p:cNvPr>
          <p:cNvSpPr/>
          <p:nvPr/>
        </p:nvSpPr>
        <p:spPr>
          <a:xfrm>
            <a:off x="6206871" y="4336534"/>
            <a:ext cx="1778605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DFE5387-D6B8-C041-971B-3FDA169EC82A}"/>
              </a:ext>
            </a:extLst>
          </p:cNvPr>
          <p:cNvSpPr/>
          <p:nvPr/>
        </p:nvSpPr>
        <p:spPr>
          <a:xfrm>
            <a:off x="6206871" y="4130587"/>
            <a:ext cx="2212144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D2120C-9848-CA48-BD9E-164294D42354}"/>
              </a:ext>
            </a:extLst>
          </p:cNvPr>
          <p:cNvSpPr/>
          <p:nvPr/>
        </p:nvSpPr>
        <p:spPr>
          <a:xfrm>
            <a:off x="6206871" y="4577834"/>
            <a:ext cx="1666292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481E40-2D48-B446-BDE9-BD7DCFC01D76}"/>
              </a:ext>
            </a:extLst>
          </p:cNvPr>
          <p:cNvSpPr/>
          <p:nvPr/>
        </p:nvSpPr>
        <p:spPr>
          <a:xfrm>
            <a:off x="6206871" y="4804374"/>
            <a:ext cx="1332564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A7D7E-4957-4644-B1FE-0A500B77F0AC}"/>
              </a:ext>
            </a:extLst>
          </p:cNvPr>
          <p:cNvSpPr txBox="1"/>
          <p:nvPr/>
        </p:nvSpPr>
        <p:spPr>
          <a:xfrm>
            <a:off x="160637" y="184823"/>
            <a:ext cx="118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Secondary Prevention Stroke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FD51C4-8728-C44B-A246-7AAEA5B48710}"/>
              </a:ext>
            </a:extLst>
          </p:cNvPr>
          <p:cNvSpPr/>
          <p:nvPr/>
        </p:nvSpPr>
        <p:spPr>
          <a:xfrm>
            <a:off x="6839465" y="1356153"/>
            <a:ext cx="2471351" cy="4226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Etiology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73FECF-F94C-F542-B6F0-6D45D6695DEE}"/>
              </a:ext>
            </a:extLst>
          </p:cNvPr>
          <p:cNvSpPr/>
          <p:nvPr/>
        </p:nvSpPr>
        <p:spPr>
          <a:xfrm>
            <a:off x="9290221" y="1353072"/>
            <a:ext cx="2850293" cy="4226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accent3">
                    <a:lumMod val="50000"/>
                  </a:schemeClr>
                </a:solidFill>
              </a:rPr>
              <a:t>Recommendations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D3EE7-FCDD-394F-926B-7720F8D6879C}"/>
              </a:ext>
            </a:extLst>
          </p:cNvPr>
          <p:cNvSpPr/>
          <p:nvPr/>
        </p:nvSpPr>
        <p:spPr>
          <a:xfrm>
            <a:off x="7148384" y="2072847"/>
            <a:ext cx="1742302" cy="3830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61E08-A9DC-B045-B7E5-918395E1590D}"/>
              </a:ext>
            </a:extLst>
          </p:cNvPr>
          <p:cNvSpPr/>
          <p:nvPr/>
        </p:nvSpPr>
        <p:spPr>
          <a:xfrm>
            <a:off x="7148384" y="2991365"/>
            <a:ext cx="1478691" cy="3830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91D1A-9C8C-DE45-B50F-2A1DAC9B435D}"/>
              </a:ext>
            </a:extLst>
          </p:cNvPr>
          <p:cNvSpPr/>
          <p:nvPr/>
        </p:nvSpPr>
        <p:spPr>
          <a:xfrm>
            <a:off x="7148384" y="3909883"/>
            <a:ext cx="1968842" cy="3830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E6C039-3F31-A641-92A3-C7A58DEAD863}"/>
              </a:ext>
            </a:extLst>
          </p:cNvPr>
          <p:cNvSpPr/>
          <p:nvPr/>
        </p:nvSpPr>
        <p:spPr>
          <a:xfrm>
            <a:off x="7148384" y="4828401"/>
            <a:ext cx="1742302" cy="3830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17AE0-BF44-3240-B480-640C616DD67F}"/>
              </a:ext>
            </a:extLst>
          </p:cNvPr>
          <p:cNvSpPr/>
          <p:nvPr/>
        </p:nvSpPr>
        <p:spPr>
          <a:xfrm>
            <a:off x="9496171" y="1994586"/>
            <a:ext cx="1478691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3F0A7-C13C-8D44-B4B9-2541F2EDBCEB}"/>
              </a:ext>
            </a:extLst>
          </p:cNvPr>
          <p:cNvSpPr/>
          <p:nvPr/>
        </p:nvSpPr>
        <p:spPr>
          <a:xfrm>
            <a:off x="9496171" y="2418834"/>
            <a:ext cx="1778605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2404D3-FB7E-9C47-BF91-9A252C3E6D58}"/>
              </a:ext>
            </a:extLst>
          </p:cNvPr>
          <p:cNvSpPr/>
          <p:nvPr/>
        </p:nvSpPr>
        <p:spPr>
          <a:xfrm>
            <a:off x="9496171" y="2212887"/>
            <a:ext cx="2212144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2688B-B672-5841-86A8-3CAF9A63DAB4}"/>
              </a:ext>
            </a:extLst>
          </p:cNvPr>
          <p:cNvSpPr/>
          <p:nvPr/>
        </p:nvSpPr>
        <p:spPr>
          <a:xfrm>
            <a:off x="9496171" y="3028434"/>
            <a:ext cx="1666292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25ABDF-9C96-B24C-B263-E959E343CDDA}"/>
              </a:ext>
            </a:extLst>
          </p:cNvPr>
          <p:cNvSpPr/>
          <p:nvPr/>
        </p:nvSpPr>
        <p:spPr>
          <a:xfrm>
            <a:off x="9496171" y="3254974"/>
            <a:ext cx="1332564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C2A0B5-E65A-E34F-B58E-CFF2447647D9}"/>
              </a:ext>
            </a:extLst>
          </p:cNvPr>
          <p:cNvSpPr/>
          <p:nvPr/>
        </p:nvSpPr>
        <p:spPr>
          <a:xfrm>
            <a:off x="9496171" y="3827504"/>
            <a:ext cx="1760787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D5DCA5-B638-954A-947D-887D1E4EEB65}"/>
              </a:ext>
            </a:extLst>
          </p:cNvPr>
          <p:cNvSpPr/>
          <p:nvPr/>
        </p:nvSpPr>
        <p:spPr>
          <a:xfrm>
            <a:off x="9496171" y="4054045"/>
            <a:ext cx="1777934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BB7859-A24A-FB4A-A175-D4C58F159E32}"/>
              </a:ext>
            </a:extLst>
          </p:cNvPr>
          <p:cNvSpPr/>
          <p:nvPr/>
        </p:nvSpPr>
        <p:spPr>
          <a:xfrm>
            <a:off x="9496171" y="4305298"/>
            <a:ext cx="1571796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9656D-D2CE-DC43-88F6-E4590B2B7125}"/>
              </a:ext>
            </a:extLst>
          </p:cNvPr>
          <p:cNvSpPr/>
          <p:nvPr/>
        </p:nvSpPr>
        <p:spPr>
          <a:xfrm>
            <a:off x="9496171" y="4717191"/>
            <a:ext cx="2205631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0A48C6-9157-D94E-A806-49786D82315A}"/>
              </a:ext>
            </a:extLst>
          </p:cNvPr>
          <p:cNvSpPr/>
          <p:nvPr/>
        </p:nvSpPr>
        <p:spPr>
          <a:xfrm>
            <a:off x="9496171" y="4956088"/>
            <a:ext cx="1327774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4120ED-0119-CB45-9CFE-79F006867AAC}"/>
              </a:ext>
            </a:extLst>
          </p:cNvPr>
          <p:cNvSpPr/>
          <p:nvPr/>
        </p:nvSpPr>
        <p:spPr>
          <a:xfrm>
            <a:off x="9496171" y="5182629"/>
            <a:ext cx="2285903" cy="1276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BC1AC-7A71-1E44-816A-80A3E49A43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0038" y="863600"/>
            <a:ext cx="11587162" cy="5829300"/>
          </a:xfrm>
        </p:spPr>
        <p:txBody>
          <a:bodyPr numCol="3" anchor="t"/>
          <a:lstStyle/>
          <a:p>
            <a:r>
              <a:rPr lang="en-US" dirty="0"/>
              <a:t>Large artery atherosclerosis</a:t>
            </a:r>
          </a:p>
          <a:p>
            <a:pPr lvl="1"/>
            <a:r>
              <a:rPr lang="en-US" dirty="0"/>
              <a:t>intracranial</a:t>
            </a:r>
          </a:p>
          <a:p>
            <a:pPr lvl="1"/>
            <a:r>
              <a:rPr lang="en-US" dirty="0"/>
              <a:t>extracranial carotid</a:t>
            </a:r>
          </a:p>
          <a:p>
            <a:pPr lvl="1"/>
            <a:r>
              <a:rPr lang="en-US" dirty="0"/>
              <a:t>extracranial vertebral</a:t>
            </a:r>
          </a:p>
          <a:p>
            <a:pPr lvl="1"/>
            <a:r>
              <a:rPr lang="en-US" dirty="0"/>
              <a:t>aortic arch</a:t>
            </a:r>
          </a:p>
          <a:p>
            <a:r>
              <a:rPr lang="en-US" dirty="0"/>
              <a:t>Small vessel disease</a:t>
            </a:r>
          </a:p>
          <a:p>
            <a:r>
              <a:rPr lang="en-US" dirty="0" err="1"/>
              <a:t>Cardioembolism</a:t>
            </a:r>
            <a:endParaRPr lang="en-US" dirty="0"/>
          </a:p>
          <a:p>
            <a:pPr lvl="1"/>
            <a:r>
              <a:rPr lang="en-US" dirty="0"/>
              <a:t>a-fib</a:t>
            </a:r>
          </a:p>
          <a:p>
            <a:pPr lvl="1"/>
            <a:r>
              <a:rPr lang="en-US" dirty="0"/>
              <a:t>valvular disease</a:t>
            </a:r>
          </a:p>
          <a:p>
            <a:pPr lvl="1"/>
            <a:r>
              <a:rPr lang="en-US" dirty="0"/>
              <a:t>LV thrombus</a:t>
            </a:r>
          </a:p>
          <a:p>
            <a:r>
              <a:rPr lang="en-US" dirty="0"/>
              <a:t>Cardiomyopathy</a:t>
            </a:r>
          </a:p>
          <a:p>
            <a:r>
              <a:rPr lang="en-US" dirty="0"/>
              <a:t>Patent Foramen </a:t>
            </a:r>
            <a:r>
              <a:rPr lang="en-US" dirty="0" err="1"/>
              <a:t>Ovale</a:t>
            </a:r>
            <a:endParaRPr lang="en-US" dirty="0"/>
          </a:p>
          <a:p>
            <a:r>
              <a:rPr lang="en-US" dirty="0"/>
              <a:t>Congenital Heart Disease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800" dirty="0"/>
              <a:t>Dissection</a:t>
            </a:r>
          </a:p>
          <a:p>
            <a:r>
              <a:rPr lang="en-US" sz="1800" dirty="0"/>
              <a:t>Fibromuscular dysplasia</a:t>
            </a:r>
          </a:p>
          <a:p>
            <a:r>
              <a:rPr lang="en-US" sz="1800" dirty="0"/>
              <a:t>Hypercoagulable states</a:t>
            </a:r>
          </a:p>
          <a:p>
            <a:pPr lvl="1"/>
            <a:r>
              <a:rPr lang="en-US" sz="1600" dirty="0"/>
              <a:t>general</a:t>
            </a:r>
          </a:p>
          <a:p>
            <a:pPr lvl="1"/>
            <a:r>
              <a:rPr lang="en-US" sz="1600" dirty="0"/>
              <a:t>antiphospholipid</a:t>
            </a:r>
          </a:p>
          <a:p>
            <a:r>
              <a:rPr lang="en-US" sz="1800" dirty="0" err="1"/>
              <a:t>Hyperhomocysteinemia</a:t>
            </a:r>
            <a:endParaRPr lang="en-US" sz="1800" dirty="0"/>
          </a:p>
          <a:p>
            <a:r>
              <a:rPr lang="en-US" sz="1800" dirty="0"/>
              <a:t>Migraine</a:t>
            </a:r>
          </a:p>
          <a:p>
            <a:r>
              <a:rPr lang="en-US" sz="1800" dirty="0"/>
              <a:t>Malignancy thrombophilia</a:t>
            </a:r>
          </a:p>
          <a:p>
            <a:r>
              <a:rPr lang="en-US" sz="1800" dirty="0"/>
              <a:t>Sickle Cell Disease</a:t>
            </a:r>
          </a:p>
          <a:p>
            <a:r>
              <a:rPr lang="en-US" sz="1800" dirty="0"/>
              <a:t>Vasculitis (</a:t>
            </a:r>
            <a:r>
              <a:rPr lang="en-US" sz="1800" dirty="0" err="1"/>
              <a:t>infxn</a:t>
            </a:r>
            <a:r>
              <a:rPr lang="en-US" sz="1800" dirty="0"/>
              <a:t> vs </a:t>
            </a:r>
            <a:r>
              <a:rPr lang="en-US" sz="1800" dirty="0" err="1"/>
              <a:t>inflamm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Moyamoya</a:t>
            </a:r>
            <a:r>
              <a:rPr lang="en-US" sz="1800" dirty="0"/>
              <a:t> (Circle of Willis)</a:t>
            </a:r>
          </a:p>
          <a:p>
            <a:r>
              <a:rPr lang="en-US" sz="1800" dirty="0"/>
              <a:t>Carotid web</a:t>
            </a:r>
          </a:p>
          <a:p>
            <a:r>
              <a:rPr lang="en-US" sz="1800" dirty="0"/>
              <a:t>Dolichoectasia</a:t>
            </a:r>
          </a:p>
          <a:p>
            <a:r>
              <a:rPr lang="en-US" sz="1800" dirty="0"/>
              <a:t>Cardiac tumors</a:t>
            </a:r>
          </a:p>
          <a:p>
            <a:r>
              <a:rPr lang="en-US" sz="1800" dirty="0"/>
              <a:t>Embolic without source</a:t>
            </a:r>
          </a:p>
          <a:p>
            <a:r>
              <a:rPr lang="en-US" dirty="0"/>
              <a:t>Non-cardioembolic ischemic stroke or TIA</a:t>
            </a:r>
          </a:p>
          <a:p>
            <a:pPr lvl="1"/>
            <a:r>
              <a:rPr lang="en-US" dirty="0"/>
              <a:t>general approach</a:t>
            </a:r>
          </a:p>
          <a:p>
            <a:pPr lvl="1"/>
            <a:r>
              <a:rPr lang="en-US" dirty="0"/>
              <a:t>doesn’t fit into more specific cause guidance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10475-BD7E-EB43-B819-BDDFFEE57665}"/>
              </a:ext>
            </a:extLst>
          </p:cNvPr>
          <p:cNvSpPr txBox="1"/>
          <p:nvPr/>
        </p:nvSpPr>
        <p:spPr>
          <a:xfrm>
            <a:off x="160637" y="184823"/>
            <a:ext cx="118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Secondary Prevention Stroke</a:t>
            </a:r>
          </a:p>
        </p:txBody>
      </p:sp>
    </p:spTree>
    <p:extLst>
      <p:ext uri="{BB962C8B-B14F-4D97-AF65-F5344CB8AC3E}">
        <p14:creationId xmlns:p14="http://schemas.microsoft.com/office/powerpoint/2010/main" val="3925078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27A2A-5178-A843-8ADC-DBA0E37F6C65}"/>
              </a:ext>
            </a:extLst>
          </p:cNvPr>
          <p:cNvSpPr txBox="1"/>
          <p:nvPr/>
        </p:nvSpPr>
        <p:spPr>
          <a:xfrm>
            <a:off x="160637" y="184823"/>
            <a:ext cx="118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Secondary Prevention Stroke, Cause-Specific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DEAEE27-BAF1-A640-8BE5-C0B07F975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940495"/>
              </p:ext>
            </p:extLst>
          </p:nvPr>
        </p:nvGraphicFramePr>
        <p:xfrm>
          <a:off x="368300" y="910166"/>
          <a:ext cx="11531600" cy="5643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967364003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3207166284"/>
                    </a:ext>
                  </a:extLst>
                </a:gridCol>
              </a:tblGrid>
              <a:tr h="2493434">
                <a:tc>
                  <a:txBody>
                    <a:bodyPr/>
                    <a:lstStyle/>
                    <a:p>
                      <a:r>
                        <a:rPr lang="en-US"/>
                        <a:t>Intracranial large artery atherosclerosis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75594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r>
                        <a:rPr lang="en-US"/>
                        <a:t>Extracranial vertebral artery stenosis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4477589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r>
                        <a:rPr lang="en-US"/>
                        <a:t>Aortic arch atherosclerosis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255158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/>
                        <a:t>A-fib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3906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/>
                        <a:t>Valvular disease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0905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D58A897-081C-BA47-B2E7-0101F2A52AA6}"/>
              </a:ext>
            </a:extLst>
          </p:cNvPr>
          <p:cNvSpPr txBox="1"/>
          <p:nvPr/>
        </p:nvSpPr>
        <p:spPr>
          <a:xfrm>
            <a:off x="2809877" y="971550"/>
            <a:ext cx="9015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Stroke or TIA caused by 50-99% stenosis, give aspirin 325 mg </a:t>
            </a:r>
            <a:r>
              <a:rPr lang="en-US" dirty="0" err="1"/>
              <a:t>qDay</a:t>
            </a:r>
            <a:r>
              <a:rPr lang="en-US" dirty="0"/>
              <a:t> (class of rec 1)</a:t>
            </a:r>
          </a:p>
          <a:p>
            <a:r>
              <a:rPr lang="en-US" dirty="0"/>
              <a:t>Recent (&lt;30 d) stroke or TIA caused by 70-99% stenosis, in addition to aspirin 325 </a:t>
            </a:r>
            <a:r>
              <a:rPr lang="en-US" dirty="0" err="1"/>
              <a:t>qDay</a:t>
            </a:r>
            <a:r>
              <a:rPr lang="en-US" dirty="0"/>
              <a:t> consider clopidogrel 75 </a:t>
            </a:r>
            <a:r>
              <a:rPr lang="en-US" dirty="0" err="1"/>
              <a:t>qDay</a:t>
            </a:r>
            <a:r>
              <a:rPr lang="en-US" dirty="0"/>
              <a:t> x 90 days (2A)</a:t>
            </a:r>
          </a:p>
          <a:p>
            <a:r>
              <a:rPr lang="en-US" dirty="0"/>
              <a:t>Recent (&lt;24 hours) minor stroke or hi-risk TIA caused by &gt;30% stenosis, in addition to aspirin 325 </a:t>
            </a:r>
            <a:r>
              <a:rPr lang="en-US" dirty="0" err="1"/>
              <a:t>qDay</a:t>
            </a:r>
            <a:r>
              <a:rPr lang="en-US" dirty="0"/>
              <a:t> consider ticagrelor 90 mg BID x 30 days (2B)</a:t>
            </a:r>
          </a:p>
          <a:p>
            <a:r>
              <a:rPr lang="en-US" dirty="0"/>
              <a:t>Stroke or TIA caused by 50-99% stenosis, addition of cilostazol uncertain value (2B)</a:t>
            </a:r>
          </a:p>
          <a:p>
            <a:r>
              <a:rPr lang="en-US" dirty="0"/>
              <a:t>Stroke or TIA caused by 50-99% stenosis, clopidogrel alone, clopidogrel plus aspirin, ticagrelor alone, or cilostazol alone uncertain value (2B)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FD5FD-3D1A-F244-BF9C-D4D9B53662BA}"/>
              </a:ext>
            </a:extLst>
          </p:cNvPr>
          <p:cNvSpPr txBox="1"/>
          <p:nvPr/>
        </p:nvSpPr>
        <p:spPr>
          <a:xfrm>
            <a:off x="2809877" y="3657600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Give antiplatelet therapy (unspecified) and risk factor </a:t>
            </a:r>
            <a:r>
              <a:rPr lang="en-US" dirty="0" err="1"/>
              <a:t>mgmt</a:t>
            </a:r>
            <a:r>
              <a:rPr lang="en-US" dirty="0"/>
              <a:t>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F70CD-C17A-C940-9147-A68DC4B0120C}"/>
              </a:ext>
            </a:extLst>
          </p:cNvPr>
          <p:cNvSpPr txBox="1"/>
          <p:nvPr/>
        </p:nvSpPr>
        <p:spPr>
          <a:xfrm>
            <a:off x="2809877" y="4495800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Give antiplatelet therapy (unspecified) and risk factor </a:t>
            </a:r>
            <a:r>
              <a:rPr lang="en-US" dirty="0" err="1"/>
              <a:t>mgmt</a:t>
            </a:r>
            <a:r>
              <a:rPr lang="en-US" dirty="0"/>
              <a:t> 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641BB-F422-C24D-947B-46FA8C6C5BB4}"/>
              </a:ext>
            </a:extLst>
          </p:cNvPr>
          <p:cNvSpPr txBox="1"/>
          <p:nvPr/>
        </p:nvSpPr>
        <p:spPr>
          <a:xfrm>
            <a:off x="2809877" y="5291138"/>
            <a:ext cx="736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None (all recommendations regard anticoagulants, we’ll return to this soon)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53BD2-B7EA-0C4C-A6D9-D7DAC44DE9DB}"/>
              </a:ext>
            </a:extLst>
          </p:cNvPr>
          <p:cNvSpPr txBox="1"/>
          <p:nvPr/>
        </p:nvSpPr>
        <p:spPr>
          <a:xfrm>
            <a:off x="2809877" y="6029326"/>
            <a:ext cx="671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Depends on which valve, which valve disease, whether A-fib involved</a:t>
            </a:r>
          </a:p>
        </p:txBody>
      </p:sp>
    </p:spTree>
    <p:extLst>
      <p:ext uri="{BB962C8B-B14F-4D97-AF65-F5344CB8AC3E}">
        <p14:creationId xmlns:p14="http://schemas.microsoft.com/office/powerpoint/2010/main" val="403541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27A2A-5178-A843-8ADC-DBA0E37F6C65}"/>
              </a:ext>
            </a:extLst>
          </p:cNvPr>
          <p:cNvSpPr txBox="1"/>
          <p:nvPr/>
        </p:nvSpPr>
        <p:spPr>
          <a:xfrm>
            <a:off x="160637" y="184823"/>
            <a:ext cx="118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Secondary Prevention Stroke , Cause-Specific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DEAEE27-BAF1-A640-8BE5-C0B07F975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96627"/>
              </p:ext>
            </p:extLst>
          </p:nvPr>
        </p:nvGraphicFramePr>
        <p:xfrm>
          <a:off x="368300" y="910166"/>
          <a:ext cx="11531600" cy="5477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7600">
                  <a:extLst>
                    <a:ext uri="{9D8B030D-6E8A-4147-A177-3AD203B41FA5}">
                      <a16:colId xmlns:a16="http://schemas.microsoft.com/office/drawing/2014/main" val="2967364003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3207166284"/>
                    </a:ext>
                  </a:extLst>
                </a:gridCol>
              </a:tblGrid>
              <a:tr h="410634">
                <a:tc>
                  <a:txBody>
                    <a:bodyPr/>
                    <a:lstStyle/>
                    <a:p>
                      <a:r>
                        <a:rPr lang="en-US"/>
                        <a:t>Cardiomyopathy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Patients with left ventricular assist device, consider aspirin and warfarin (2A)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75594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/>
                        <a:t>PFO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Very murky, AHA-ASA guideline notes options of antiplatelet, anticoagulant, transcatheter device PFO closure, unclear that any are better than each other or placebo and when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447758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/>
                        <a:t>Dissection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Patients &lt;3 months from carotid or vertebral dissection, consider either aspirin or warfarin (2A)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25515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en-US"/>
                        <a:t>Hypercoagulable states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Patients found to have hypercoagulable states (protein C </a:t>
                      </a:r>
                      <a:r>
                        <a:rPr lang="en-US" err="1"/>
                        <a:t>defc</a:t>
                      </a:r>
                      <a:r>
                        <a:rPr lang="en-US"/>
                        <a:t>, protein S </a:t>
                      </a:r>
                      <a:r>
                        <a:rPr lang="en-US" err="1"/>
                        <a:t>defc</a:t>
                      </a:r>
                      <a:r>
                        <a:rPr lang="en-US"/>
                        <a:t>, prothrombin gene mutation, antithrombin III </a:t>
                      </a:r>
                      <a:r>
                        <a:rPr lang="en-US" err="1"/>
                        <a:t>defc</a:t>
                      </a:r>
                      <a:r>
                        <a:rPr lang="en-US"/>
                        <a:t>, etc.), consider antiplatelet therapy (2A)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1659137"/>
                  </a:ext>
                </a:extLst>
              </a:tr>
              <a:tr h="798891">
                <a:tc>
                  <a:txBody>
                    <a:bodyPr/>
                    <a:lstStyle/>
                    <a:p>
                      <a:r>
                        <a:rPr lang="en-US"/>
                        <a:t>Antiphospholipid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Patients with isolated antiphospholipid antibody but not full antiphospholipid syndrome, give aspirin alone (1)</a:t>
                      </a:r>
                    </a:p>
                    <a:p>
                      <a:r>
                        <a:rPr lang="en-US"/>
                        <a:t>Patients with antiphospholipid syndrome, give warfarin (2A)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3906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en-US"/>
                        <a:t>Carotid web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Patients whose stroke or TIA is in the distribution of the carotid web, give antiplatelet therapy (1)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090578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r>
                        <a:rPr lang="en-US"/>
                        <a:t>Fibromuscular dysplasia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Give antiplatelet therapy (1 and 2A, depending on details)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0418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err="1"/>
                        <a:t>Moyamoya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May use antiplatelet therapy like aspirin (2B)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5863507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r>
                        <a:rPr lang="en-US"/>
                        <a:t>Dolichoectasia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 patients with vertebrobasilar dolichoectasia and no other cause of stroke or TIA, give antiplatelet therapy (2A)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657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887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8BE31-61E6-5741-9B38-2B508B78B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410" y="152400"/>
            <a:ext cx="7344591" cy="6591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B39B5B-6520-6F46-9C03-A6C821567812}"/>
              </a:ext>
            </a:extLst>
          </p:cNvPr>
          <p:cNvSpPr txBox="1"/>
          <p:nvPr/>
        </p:nvSpPr>
        <p:spPr>
          <a:xfrm>
            <a:off x="160637" y="99095"/>
            <a:ext cx="5311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2° </a:t>
            </a:r>
            <a:r>
              <a:rPr lang="en-US" sz="3200" dirty="0" err="1"/>
              <a:t>Prev</a:t>
            </a:r>
            <a:r>
              <a:rPr lang="en-US" sz="3200" dirty="0"/>
              <a:t> Stroke, General </a:t>
            </a:r>
          </a:p>
          <a:p>
            <a:pPr algn="ctr"/>
            <a:r>
              <a:rPr lang="en-US" sz="2400" dirty="0"/>
              <a:t>(ischemic, non-cardioembolic, no other cause with specific guidance)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40869-D9C6-9C44-B3E5-C976BDB62797}"/>
              </a:ext>
            </a:extLst>
          </p:cNvPr>
          <p:cNvSpPr txBox="1"/>
          <p:nvPr/>
        </p:nvSpPr>
        <p:spPr>
          <a:xfrm>
            <a:off x="7988300" y="3035300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onset </a:t>
            </a:r>
          </a:p>
          <a:p>
            <a:r>
              <a:rPr lang="en-US" sz="1400"/>
              <a:t>&lt;24 </a:t>
            </a:r>
            <a:r>
              <a:rPr lang="en-US" sz="1400" err="1"/>
              <a:t>hr</a:t>
            </a: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30814D-1CC0-6F49-B6AB-691BB7C4DFD5}"/>
              </a:ext>
            </a:extLst>
          </p:cNvPr>
          <p:cNvSpPr txBox="1"/>
          <p:nvPr/>
        </p:nvSpPr>
        <p:spPr>
          <a:xfrm>
            <a:off x="9766300" y="4000500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ABCD &lt;4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97860E-A15B-8A4C-85AA-16317710B574}"/>
              </a:ext>
            </a:extLst>
          </p:cNvPr>
          <p:cNvSpPr txBox="1">
            <a:spLocks/>
          </p:cNvSpPr>
          <p:nvPr/>
        </p:nvSpPr>
        <p:spPr>
          <a:xfrm>
            <a:off x="215900" y="1442029"/>
            <a:ext cx="5219700" cy="5357239"/>
          </a:xfrm>
          <a:prstGeom prst="rect">
            <a:avLst/>
          </a:prstGeom>
        </p:spPr>
        <p:txBody>
          <a:bodyPr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400" dirty="0"/>
              <a:t>All get single antiplatelet therapy (SAPT) for life</a:t>
            </a:r>
          </a:p>
          <a:p>
            <a:pPr>
              <a:spcBef>
                <a:spcPts val="600"/>
              </a:spcBef>
            </a:pPr>
            <a:r>
              <a:rPr lang="en-US" dirty="0"/>
              <a:t>aspirin 50-325 mg </a:t>
            </a:r>
            <a:r>
              <a:rPr lang="en-US" dirty="0" err="1"/>
              <a:t>qDay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clopidogrel 75 mg </a:t>
            </a:r>
            <a:r>
              <a:rPr lang="en-US" dirty="0" err="1"/>
              <a:t>qDay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aspirin 20 &amp; dipyridamole 200 BID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400" dirty="0"/>
              <a:t>Certain patients get DAPT for first 21-90 days (discretionary)</a:t>
            </a:r>
          </a:p>
          <a:p>
            <a:pPr>
              <a:spcBef>
                <a:spcPts val="600"/>
              </a:spcBef>
            </a:pPr>
            <a:r>
              <a:rPr lang="en-US" dirty="0"/>
              <a:t>early ischemic stroke NIHSS ≤3</a:t>
            </a:r>
          </a:p>
          <a:p>
            <a:pPr>
              <a:spcBef>
                <a:spcPts val="600"/>
              </a:spcBef>
            </a:pPr>
            <a:r>
              <a:rPr lang="en-US" dirty="0"/>
              <a:t>TIA ABCD score &lt;4</a:t>
            </a:r>
          </a:p>
          <a:p>
            <a:pPr>
              <a:spcBef>
                <a:spcPts val="600"/>
              </a:spcBef>
            </a:pPr>
            <a:r>
              <a:rPr lang="en-US" dirty="0"/>
              <a:t>only milder events tolerate risk of DAPT bleed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400" dirty="0"/>
              <a:t>Do NOT continue DAPT &gt; 90 d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400" dirty="0"/>
              <a:t>If pt has another stroke, intensified antiplatelet therapy is not supported by evidence</a:t>
            </a:r>
          </a:p>
        </p:txBody>
      </p:sp>
    </p:spTree>
    <p:extLst>
      <p:ext uri="{BB962C8B-B14F-4D97-AF65-F5344CB8AC3E}">
        <p14:creationId xmlns:p14="http://schemas.microsoft.com/office/powerpoint/2010/main" val="32382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43D80D-BEA2-9C4D-BF0D-1A377079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8"/>
            <a:ext cx="3175687" cy="4461332"/>
          </a:xfrm>
        </p:spPr>
        <p:txBody>
          <a:bodyPr>
            <a:normAutofit/>
          </a:bodyPr>
          <a:lstStyle/>
          <a:p>
            <a:r>
              <a:rPr lang="en-US"/>
              <a:t>2° prevent CVA is cause specific, otherwise SAPT (ASA 81 mg) indefinitely and DAPT 1</a:t>
            </a:r>
            <a:r>
              <a:rPr lang="en-US" baseline="30000"/>
              <a:t>st</a:t>
            </a:r>
            <a:r>
              <a:rPr lang="en-US"/>
              <a:t> 21-90 days in certain cases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22A226-7487-5A4B-AEA2-96BADA66C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982"/>
          <a:stretch/>
        </p:blipFill>
        <p:spPr>
          <a:xfrm>
            <a:off x="3687174" y="241301"/>
            <a:ext cx="7234826" cy="6299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3D92E17-F81C-714D-8860-FC741F860538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</a:t>
            </a:r>
            <a:r>
              <a:rPr lang="en-US" sz="2800" dirty="0"/>
              <a:t> 4: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DE6F-5A81-EB4D-8388-FF20F97D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Stroke from </a:t>
            </a:r>
            <a:br>
              <a:rPr lang="en-US"/>
            </a:br>
            <a:r>
              <a:rPr lang="en-US"/>
              <a:t>A-fib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82B17-B832-0240-A56A-147BD1AA8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506303" cy="512064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Before we leave stroke, let’s touch on atrial fibrillation</a:t>
            </a:r>
          </a:p>
          <a:p>
            <a:pPr marL="0" indent="0">
              <a:buNone/>
            </a:pPr>
            <a:r>
              <a:rPr lang="en-US" sz="2400" dirty="0"/>
              <a:t>Always try to anticoagulate to reduce risk of embolic stroke</a:t>
            </a:r>
          </a:p>
          <a:p>
            <a:pPr marL="0" indent="0">
              <a:buNone/>
            </a:pPr>
            <a:r>
              <a:rPr lang="en-US" sz="2400" dirty="0"/>
              <a:t>What if you can’t anticoagulate?  Risk of major bleed like intracranial (falls) or GI (AVM’s, ulcers, etc.) might preclude</a:t>
            </a:r>
          </a:p>
          <a:p>
            <a:pPr marL="0" indent="0">
              <a:buNone/>
            </a:pPr>
            <a:r>
              <a:rPr lang="en-US" sz="2400" dirty="0"/>
              <a:t>What about aspirin?  Is aspirin like a lighter, safer version of warfarin or apixaban?  Let’s make it a case...</a:t>
            </a:r>
          </a:p>
        </p:txBody>
      </p:sp>
    </p:spTree>
    <p:extLst>
      <p:ext uri="{BB962C8B-B14F-4D97-AF65-F5344CB8AC3E}">
        <p14:creationId xmlns:p14="http://schemas.microsoft.com/office/powerpoint/2010/main" val="13033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4E0AA-763A-7C44-8038-CD479AA0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Stroke from </a:t>
            </a:r>
            <a:br>
              <a:rPr lang="en-US"/>
            </a:br>
            <a:r>
              <a:rPr lang="en-US"/>
              <a:t>A-fib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9F9F9-E46C-4B44-A71D-DE8349AFC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79 year old man with gait instability and a-fib had subdural drained successfully weeks after a fall.  Apixaban (Eliquis) anticoagulation stopped at dx and not resumed post-op, deemed too high risk for further falls.</a:t>
            </a:r>
          </a:p>
          <a:p>
            <a:pPr marL="0" indent="0">
              <a:buNone/>
            </a:pPr>
            <a:r>
              <a:rPr lang="en-US" sz="2400" dirty="0"/>
              <a:t>In patient with major bleed risk who cannot be anticoagulated, can you prevent stroke with aspirin for a-fib?</a:t>
            </a:r>
          </a:p>
          <a:p>
            <a:pPr marL="457200" indent="-457200">
              <a:buAutoNum type="alphaUcParenR"/>
            </a:pPr>
            <a:r>
              <a:rPr lang="en-US" sz="2400" dirty="0"/>
              <a:t>yes, aspirin 81 mg </a:t>
            </a:r>
            <a:r>
              <a:rPr lang="en-US" sz="2400" dirty="0" err="1"/>
              <a:t>qDay</a:t>
            </a:r>
            <a:r>
              <a:rPr lang="en-US" sz="2400" dirty="0"/>
              <a:t> better than nothing</a:t>
            </a:r>
          </a:p>
          <a:p>
            <a:pPr marL="457200" indent="-457200">
              <a:buAutoNum type="alphaUcParenR"/>
            </a:pPr>
            <a:r>
              <a:rPr lang="en-US" sz="2400" dirty="0"/>
              <a:t>yes, aspirin with clopidogrel (DAPT) is good option</a:t>
            </a:r>
          </a:p>
          <a:p>
            <a:pPr marL="457200" indent="-457200">
              <a:buAutoNum type="alphaUcParenR"/>
            </a:pPr>
            <a:r>
              <a:rPr lang="en-US" sz="2400" dirty="0"/>
              <a:t>nope, can’t use antiplatelet agents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000EB-6566-4B42-8BEC-2EB2A7B26624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Case 6</a:t>
            </a:r>
          </a:p>
        </p:txBody>
      </p:sp>
    </p:spTree>
    <p:extLst>
      <p:ext uri="{BB962C8B-B14F-4D97-AF65-F5344CB8AC3E}">
        <p14:creationId xmlns:p14="http://schemas.microsoft.com/office/powerpoint/2010/main" val="11899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5BFC88-47CE-2F48-B77E-112287656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363" y="785812"/>
            <a:ext cx="9397432" cy="6072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43D80D-BEA2-9C4D-BF0D-1A377079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8"/>
            <a:ext cx="3175687" cy="4018420"/>
          </a:xfrm>
        </p:spPr>
        <p:txBody>
          <a:bodyPr>
            <a:normAutofit/>
          </a:bodyPr>
          <a:lstStyle/>
          <a:p>
            <a:r>
              <a:rPr lang="en-US" dirty="0"/>
              <a:t>Can’t use aspirin Can’t use DAPT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 prevent stroke in a-fib, if safe must anticoagulate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D92E17-F81C-714D-8860-FC741F860538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</a:t>
            </a:r>
            <a:r>
              <a:rPr lang="en-US" sz="2800" dirty="0"/>
              <a:t> 5: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DA3A2-77E2-BD4C-B552-89D6D51F36DD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Aspirin for A-fib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26CD68-72C6-6742-B8EF-FA498DFADB06}"/>
              </a:ext>
            </a:extLst>
          </p:cNvPr>
          <p:cNvSpPr txBox="1">
            <a:spLocks/>
          </p:cNvSpPr>
          <p:nvPr/>
        </p:nvSpPr>
        <p:spPr>
          <a:xfrm>
            <a:off x="4087176" y="1755686"/>
            <a:ext cx="7800024" cy="463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Aspirin alone no better than placebo to prevent a-fib embolic stroke, slightly higher rate ischemic stroke in elderly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Aspirin &amp; clopidogrel (DAPT) mildly inferior to anticoagulation for stroke prevention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Aspirin &amp; clopidogrel (DAPT) has same rate of major bleed as anticoagulation!</a:t>
            </a:r>
          </a:p>
          <a:p>
            <a:pPr marL="0" indent="0">
              <a:buFont typeface="Wingdings 2" pitchFamily="18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Hence cannot use antiplatelet agents for a-fib stroke prevention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aspirin no benefit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DAPT less effective, just as dangerous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Aspirin, DAPT not lighter safer versions of </a:t>
            </a:r>
            <a:r>
              <a:rPr lang="en-US" sz="2400" dirty="0" err="1">
                <a:solidFill>
                  <a:schemeClr val="tx1"/>
                </a:solidFill>
              </a:rPr>
              <a:t>anticoag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6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You are the family physician of a patient who smokes and has HTN but has never had CAD or MI.  At his annual health maintenance visit, you consider screening, health counseling, and chemoprophylaxis.  </a:t>
            </a:r>
          </a:p>
          <a:p>
            <a:pPr marL="0" indent="0">
              <a:buNone/>
            </a:pPr>
            <a:r>
              <a:rPr lang="en-US" sz="2400" dirty="0"/>
              <a:t>With regards to trying </a:t>
            </a:r>
            <a:r>
              <a:rPr lang="en-US" sz="2400"/>
              <a:t>to prevent an </a:t>
            </a:r>
            <a:r>
              <a:rPr lang="en-US" sz="2400" dirty="0"/>
              <a:t>MI (primary prevention)...</a:t>
            </a:r>
          </a:p>
          <a:p>
            <a:pPr marL="0" indent="0">
              <a:buNone/>
            </a:pPr>
            <a:r>
              <a:rPr lang="en-US" sz="2400" dirty="0"/>
              <a:t>...do you recommend Aspirin 81 mg PO </a:t>
            </a:r>
            <a:r>
              <a:rPr lang="en-US" sz="2400" dirty="0" err="1"/>
              <a:t>qDay</a:t>
            </a:r>
            <a:r>
              <a:rPr lang="en-US" sz="2400" dirty="0"/>
              <a:t> going forward?</a:t>
            </a:r>
          </a:p>
          <a:p>
            <a:pPr marL="457200" indent="-457200">
              <a:buAutoNum type="alphaLcParenR"/>
            </a:pPr>
            <a:r>
              <a:rPr lang="en-US" sz="2400" dirty="0"/>
              <a:t>Yes</a:t>
            </a:r>
          </a:p>
          <a:p>
            <a:pPr marL="457200" indent="-457200">
              <a:buAutoNum type="alphaLcParenR"/>
            </a:pPr>
            <a:r>
              <a:rPr lang="en-US" sz="2400" dirty="0"/>
              <a:t>No</a:t>
            </a:r>
          </a:p>
          <a:p>
            <a:pPr marL="457200" indent="-457200">
              <a:buAutoNum type="alphaLcParenR"/>
            </a:pPr>
            <a:r>
              <a:rPr lang="en-US" sz="2400" dirty="0"/>
              <a:t>It depends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8492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24C6B-21F0-6045-BF22-A8F70587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DAPT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1899-7BCB-EC42-B901-D1A70E590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speaking of DAPT</a:t>
            </a:r>
          </a:p>
          <a:p>
            <a:r>
              <a:rPr lang="en-US" sz="2800" dirty="0"/>
              <a:t>there are several other situations where aspirin is used with clopidogrel </a:t>
            </a:r>
            <a:r>
              <a:rPr lang="en-US" sz="2400" dirty="0"/>
              <a:t>(or prasugrel or ticagrelor)</a:t>
            </a:r>
            <a:endParaRPr lang="en-US" sz="2800" dirty="0"/>
          </a:p>
          <a:p>
            <a:r>
              <a:rPr lang="en-US" sz="2800" dirty="0"/>
              <a:t>acute events</a:t>
            </a:r>
          </a:p>
          <a:p>
            <a:pPr lvl="1"/>
            <a:r>
              <a:rPr lang="en-US" sz="2600" dirty="0"/>
              <a:t>STEMI, NSTEMI, ACS</a:t>
            </a:r>
          </a:p>
          <a:p>
            <a:r>
              <a:rPr lang="en-US" sz="2800" dirty="0"/>
              <a:t>acute interventions</a:t>
            </a:r>
          </a:p>
          <a:p>
            <a:pPr lvl="1"/>
            <a:r>
              <a:rPr lang="en-US" sz="2600" dirty="0"/>
              <a:t>angioplasty, stent</a:t>
            </a:r>
          </a:p>
          <a:p>
            <a:r>
              <a:rPr lang="en-US" sz="2800" dirty="0"/>
              <a:t>post-acute events &amp; interventions</a:t>
            </a:r>
          </a:p>
          <a:p>
            <a:r>
              <a:rPr lang="en-US" sz="2800" dirty="0"/>
              <a:t>let’s review ‘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447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4E0AA-763A-7C44-8038-CD479AA0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STEMI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9F9F9-E46C-4B44-A71D-DE8349AFC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62 year old man arrives in ER by private vehicle c/o SSCP rad to L arm and jaw, SOB, nausea, diaphoresis</a:t>
            </a:r>
          </a:p>
          <a:p>
            <a:pPr marL="0" indent="0">
              <a:buNone/>
            </a:pPr>
            <a:r>
              <a:rPr lang="en-US" sz="2400" dirty="0"/>
              <a:t>Has CAD risk factors of HTN, </a:t>
            </a:r>
            <a:r>
              <a:rPr lang="en-US" sz="2400" dirty="0" err="1"/>
              <a:t>chol</a:t>
            </a:r>
            <a:r>
              <a:rPr lang="en-US" sz="2400" dirty="0"/>
              <a:t>, smoking</a:t>
            </a:r>
          </a:p>
          <a:p>
            <a:pPr marL="0" indent="0">
              <a:buNone/>
            </a:pPr>
            <a:r>
              <a:rPr lang="en-US" sz="2400" dirty="0"/>
              <a:t>Initial EKG shows 4 mm ST elevations across most chest leads</a:t>
            </a:r>
          </a:p>
          <a:p>
            <a:pPr marL="0" indent="0">
              <a:buNone/>
            </a:pPr>
            <a:r>
              <a:rPr lang="en-US" sz="2400" dirty="0"/>
              <a:t>As the </a:t>
            </a:r>
            <a:r>
              <a:rPr lang="en-US" sz="2400" dirty="0" err="1"/>
              <a:t>cath</a:t>
            </a:r>
            <a:r>
              <a:rPr lang="en-US" sz="2400" dirty="0"/>
              <a:t> lab team assembles for acute STEMI, what do you give patient?</a:t>
            </a:r>
          </a:p>
          <a:p>
            <a:pPr marL="0" indent="0">
              <a:buNone/>
            </a:pPr>
            <a:r>
              <a:rPr lang="en-US" sz="2400" dirty="0"/>
              <a:t>A) aspirin 81 mg and clopidogrel 75 mg</a:t>
            </a:r>
          </a:p>
          <a:p>
            <a:pPr marL="0" indent="0">
              <a:buNone/>
            </a:pPr>
            <a:r>
              <a:rPr lang="en-US" sz="2400" dirty="0"/>
              <a:t>B) aspirin 325 mg and clopidogrel 600 mg</a:t>
            </a:r>
          </a:p>
          <a:p>
            <a:pPr marL="0" indent="0">
              <a:buNone/>
            </a:pPr>
            <a:r>
              <a:rPr lang="en-US" sz="2400" dirty="0"/>
              <a:t>C) just bolus 70-100 u/kg heparin IV for acute </a:t>
            </a:r>
            <a:r>
              <a:rPr lang="en-US" sz="2400" dirty="0" err="1"/>
              <a:t>anticoag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D) atorvastatin 80 mg &amp; amlodipine 10 mg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000EB-6566-4B42-8BEC-2EB2A7B26624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7</a:t>
            </a:r>
          </a:p>
        </p:txBody>
      </p:sp>
    </p:spTree>
    <p:extLst>
      <p:ext uri="{BB962C8B-B14F-4D97-AF65-F5344CB8AC3E}">
        <p14:creationId xmlns:p14="http://schemas.microsoft.com/office/powerpoint/2010/main" val="25443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9145D3-353F-1541-A260-46F8DE476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1" y="63499"/>
            <a:ext cx="8285262" cy="8304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D14565-54FF-E442-B133-44E3F809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STEMI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4EF72-264E-7444-9848-B199F448F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0" y="1638300"/>
            <a:ext cx="8775700" cy="5003800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err="1">
                <a:solidFill>
                  <a:schemeClr val="tx1"/>
                </a:solidFill>
              </a:rPr>
              <a:t>Cathlab</a:t>
            </a:r>
            <a:r>
              <a:rPr lang="en-US">
                <a:solidFill>
                  <a:schemeClr val="tx1"/>
                </a:solidFill>
              </a:rPr>
              <a:t> for PCI</a:t>
            </a:r>
          </a:p>
          <a:p>
            <a:r>
              <a:rPr lang="en-US">
                <a:solidFill>
                  <a:schemeClr val="tx1"/>
                </a:solidFill>
              </a:rPr>
              <a:t>Aspirin 162 to 325 mg (if not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route) &amp; clopidogrel 600 mg (or similar hi dose P2Y</a:t>
            </a:r>
            <a:r>
              <a:rPr lang="en-US" baseline="-25000">
                <a:solidFill>
                  <a:schemeClr val="tx1"/>
                </a:solidFill>
              </a:rPr>
              <a:t>12</a:t>
            </a:r>
            <a:r>
              <a:rPr lang="en-US">
                <a:solidFill>
                  <a:schemeClr val="tx1"/>
                </a:solidFill>
              </a:rPr>
              <a:t>) loading dose before PCI</a:t>
            </a:r>
          </a:p>
          <a:p>
            <a:r>
              <a:rPr lang="en-US">
                <a:solidFill>
                  <a:schemeClr val="tx1"/>
                </a:solidFill>
              </a:rPr>
              <a:t>Aspirin 81 mg maintenance dose indefinitely</a:t>
            </a:r>
          </a:p>
          <a:p>
            <a:r>
              <a:rPr lang="en-US">
                <a:solidFill>
                  <a:schemeClr val="tx1"/>
                </a:solidFill>
              </a:rPr>
              <a:t>Clopidogrel 75 mg (or other P2Y12) for 12 months (DAPT)</a:t>
            </a:r>
          </a:p>
          <a:p>
            <a:r>
              <a:rPr lang="en-US">
                <a:solidFill>
                  <a:schemeClr val="tx1"/>
                </a:solidFill>
              </a:rPr>
              <a:t>DAPT rather than just aspirin alone beyond 12 months is of uncertain value</a:t>
            </a:r>
          </a:p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</a:rPr>
              <a:t>Fibrinolytic (no </a:t>
            </a:r>
            <a:r>
              <a:rPr lang="en-US" err="1">
                <a:solidFill>
                  <a:schemeClr val="tx1"/>
                </a:solidFill>
              </a:rPr>
              <a:t>cathlab</a:t>
            </a:r>
            <a:r>
              <a:rPr lang="en-US">
                <a:solidFill>
                  <a:schemeClr val="tx1"/>
                </a:solidFill>
              </a:rPr>
              <a:t>-PCI)</a:t>
            </a:r>
          </a:p>
          <a:p>
            <a:r>
              <a:rPr lang="en-US">
                <a:solidFill>
                  <a:schemeClr val="tx1"/>
                </a:solidFill>
              </a:rPr>
              <a:t>Aspirin 162 to 325 mg (if not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route) &amp; clopidogrel 300 mg (or 75 mg for &gt;75 </a:t>
            </a:r>
            <a:r>
              <a:rPr lang="en-US" err="1">
                <a:solidFill>
                  <a:schemeClr val="tx1"/>
                </a:solidFill>
              </a:rPr>
              <a:t>yrs</a:t>
            </a:r>
            <a:r>
              <a:rPr lang="en-US">
                <a:solidFill>
                  <a:schemeClr val="tx1"/>
                </a:solidFill>
              </a:rPr>
              <a:t> old)</a:t>
            </a:r>
          </a:p>
          <a:p>
            <a:r>
              <a:rPr lang="en-US">
                <a:solidFill>
                  <a:schemeClr val="tx1"/>
                </a:solidFill>
              </a:rPr>
              <a:t>Aspirin 81 mg maintenance indefinitely</a:t>
            </a:r>
          </a:p>
          <a:p>
            <a:r>
              <a:rPr lang="en-US">
                <a:solidFill>
                  <a:schemeClr val="tx1"/>
                </a:solidFill>
              </a:rPr>
              <a:t>Clopidogrel 75 mg (or similar) 14-365 days thereafter (DAPT)</a:t>
            </a:r>
          </a:p>
          <a:p>
            <a:r>
              <a:rPr lang="en-US">
                <a:solidFill>
                  <a:schemeClr val="tx1"/>
                </a:solidFill>
              </a:rPr>
              <a:t>DAPT rather than just aspirin alone beyond 12 months is of uncertain value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4E0AA-763A-7C44-8038-CD479AA0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NSTEMI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9F9F9-E46C-4B44-A71D-DE8349AFC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66 year old woman arrives in ER c/o SOB, nausea, and vague chest discomfort that started 6 hours ago.  </a:t>
            </a:r>
          </a:p>
          <a:p>
            <a:pPr marL="0" indent="0">
              <a:buNone/>
            </a:pPr>
            <a:r>
              <a:rPr lang="en-US" sz="2400"/>
              <a:t>Initial troponin borderline 0.021, next troponin 0.47</a:t>
            </a:r>
          </a:p>
          <a:p>
            <a:pPr marL="0" indent="0">
              <a:buNone/>
            </a:pPr>
            <a:r>
              <a:rPr lang="en-US" sz="2400"/>
              <a:t>initial EKG shows SR without ST or T wave changes</a:t>
            </a:r>
          </a:p>
          <a:p>
            <a:pPr marL="0" indent="0">
              <a:buNone/>
            </a:pPr>
            <a:r>
              <a:rPr lang="en-US" sz="2400"/>
              <a:t>You admit pt for acute NSTEMI.  What do you give patient to commence therapy?</a:t>
            </a:r>
          </a:p>
          <a:p>
            <a:pPr marL="0" indent="0">
              <a:buNone/>
            </a:pPr>
            <a:r>
              <a:rPr lang="en-US" sz="2400"/>
              <a:t>A) aspirin 81 mg and clopidogrel 75 mg</a:t>
            </a:r>
          </a:p>
          <a:p>
            <a:pPr marL="0" indent="0">
              <a:buNone/>
            </a:pPr>
            <a:r>
              <a:rPr lang="en-US" sz="2400"/>
              <a:t>B) aspirin 325 mg and clopidogrel 600 mg</a:t>
            </a:r>
          </a:p>
          <a:p>
            <a:pPr marL="0" indent="0">
              <a:buNone/>
            </a:pPr>
            <a:r>
              <a:rPr lang="en-US" sz="2400"/>
              <a:t>C) just bolus 70-100 u/kg heparin IV for acute </a:t>
            </a:r>
            <a:r>
              <a:rPr lang="en-US" sz="2400" err="1"/>
              <a:t>anticoag</a:t>
            </a:r>
            <a:endParaRPr lang="en-US" sz="2400"/>
          </a:p>
          <a:p>
            <a:pPr marL="0" indent="0">
              <a:buNone/>
            </a:pPr>
            <a:r>
              <a:rPr lang="en-US" sz="2400"/>
              <a:t>D) atorvastatin 80 mg &amp; amlodipine 10 mg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000EB-6566-4B42-8BEC-2EB2A7B26624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8</a:t>
            </a:r>
          </a:p>
        </p:txBody>
      </p:sp>
    </p:spTree>
    <p:extLst>
      <p:ext uri="{BB962C8B-B14F-4D97-AF65-F5344CB8AC3E}">
        <p14:creationId xmlns:p14="http://schemas.microsoft.com/office/powerpoint/2010/main" val="39669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9145D3-353F-1541-A260-46F8DE476F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92501" y="74270"/>
            <a:ext cx="8285262" cy="724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D14565-54FF-E442-B133-44E3F809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NSTEMI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4EF72-264E-7444-9848-B199F448F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00" y="2971800"/>
            <a:ext cx="7861300" cy="2057400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Aspirin 162 to 325 mg (if not </a:t>
            </a:r>
            <a:r>
              <a:rPr lang="en-US" err="1">
                <a:solidFill>
                  <a:schemeClr val="tx1"/>
                </a:solidFill>
              </a:rPr>
              <a:t>en</a:t>
            </a:r>
            <a:r>
              <a:rPr lang="en-US">
                <a:solidFill>
                  <a:schemeClr val="tx1"/>
                </a:solidFill>
              </a:rPr>
              <a:t> route) &amp; clopidogrel 300 mg or 600 mg (or similar dose P2Y</a:t>
            </a:r>
            <a:r>
              <a:rPr lang="en-US" baseline="-25000">
                <a:solidFill>
                  <a:schemeClr val="tx1"/>
                </a:solidFill>
              </a:rPr>
              <a:t>12</a:t>
            </a:r>
            <a:r>
              <a:rPr lang="en-US">
                <a:solidFill>
                  <a:schemeClr val="tx1"/>
                </a:solidFill>
              </a:rPr>
              <a:t>) loading dose </a:t>
            </a:r>
          </a:p>
          <a:p>
            <a:r>
              <a:rPr lang="en-US">
                <a:solidFill>
                  <a:schemeClr val="tx1"/>
                </a:solidFill>
              </a:rPr>
              <a:t>Aspirin 81 mg maintenance dose indefinitely</a:t>
            </a:r>
          </a:p>
          <a:p>
            <a:r>
              <a:rPr lang="en-US">
                <a:solidFill>
                  <a:schemeClr val="tx1"/>
                </a:solidFill>
              </a:rPr>
              <a:t>Clopidogrel 75 mg (or other P2Y12) for 12 months (DAPT)</a:t>
            </a:r>
          </a:p>
        </p:txBody>
      </p:sp>
    </p:spTree>
    <p:extLst>
      <p:ext uri="{BB962C8B-B14F-4D97-AF65-F5344CB8AC3E}">
        <p14:creationId xmlns:p14="http://schemas.microsoft.com/office/powerpoint/2010/main" val="279658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B5D7-34A3-074A-B652-E79D6BE1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DAPT story evolves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A6F34-5337-E14F-BECC-96D4C7D7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400"/>
              <a:t>RCT’s emerged showing increased mortality in DAPT</a:t>
            </a:r>
          </a:p>
          <a:p>
            <a:r>
              <a:rPr lang="en-US" sz="2400"/>
              <a:t>one showed increased cancer mortality</a:t>
            </a:r>
          </a:p>
          <a:p>
            <a:r>
              <a:rPr lang="en-US" sz="2400"/>
              <a:t>SR-MA showed small overall increased mortality</a:t>
            </a:r>
          </a:p>
          <a:p>
            <a:r>
              <a:rPr lang="en-US" sz="2400"/>
              <a:t>12 (or more) months DAPT after stent for 1</a:t>
            </a:r>
            <a:r>
              <a:rPr lang="en-US" sz="2400" baseline="30000"/>
              <a:t>st</a:t>
            </a:r>
            <a:r>
              <a:rPr lang="en-US" sz="2400"/>
              <a:t> gen DES stents no longer used, shorter durations more reasonable for newer stents</a:t>
            </a:r>
          </a:p>
          <a:p>
            <a:r>
              <a:rPr lang="en-US" sz="2400"/>
              <a:t>2016 ACC-AHA issued a guideline on just DAPT duration</a:t>
            </a:r>
          </a:p>
        </p:txBody>
      </p:sp>
    </p:spTree>
    <p:extLst>
      <p:ext uri="{BB962C8B-B14F-4D97-AF65-F5344CB8AC3E}">
        <p14:creationId xmlns:p14="http://schemas.microsoft.com/office/powerpoint/2010/main" val="3955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B5A13-3783-984E-A1C3-0508919DB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1" y="38100"/>
            <a:ext cx="10468606" cy="7797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DDC70-F38A-3A42-A878-665C3EC7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0"/>
            <a:ext cx="91056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7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43D80D-BEA2-9C4D-BF0D-1A377079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8"/>
            <a:ext cx="3175687" cy="4461332"/>
          </a:xfrm>
        </p:spPr>
        <p:txBody>
          <a:bodyPr>
            <a:normAutofit/>
          </a:bodyPr>
          <a:lstStyle/>
          <a:p>
            <a:r>
              <a:rPr lang="en-US" dirty="0"/>
              <a:t>Acute coronary infarct-</a:t>
            </a:r>
            <a:r>
              <a:rPr lang="en-US" dirty="0" err="1"/>
              <a:t>ischem</a:t>
            </a:r>
            <a:r>
              <a:rPr lang="en-US" dirty="0"/>
              <a:t>, loading hi-dose aspirin &amp; </a:t>
            </a:r>
            <a:r>
              <a:rPr lang="en-US" dirty="0" err="1"/>
              <a:t>clopid</a:t>
            </a:r>
            <a:r>
              <a:rPr lang="en-US"/>
              <a:t>, then DAPT 6-12 mos, then SAPT indefinitely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D92E17-F81C-714D-8860-FC741F860538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 6</a:t>
            </a:r>
            <a:r>
              <a:rPr lang="en-US" sz="2800" dirty="0"/>
              <a:t>: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58C949-D448-2046-B389-8B0F38F2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627518" y="698500"/>
            <a:ext cx="7904081" cy="59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47BC3A-1894-274B-A2FA-01D7095D3562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Acute STEMI-NSTEMI-Ischemia</a:t>
            </a:r>
          </a:p>
        </p:txBody>
      </p:sp>
    </p:spTree>
    <p:extLst>
      <p:ext uri="{BB962C8B-B14F-4D97-AF65-F5344CB8AC3E}">
        <p14:creationId xmlns:p14="http://schemas.microsoft.com/office/powerpoint/2010/main" val="28390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Triple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Are you ready to lose your mind?</a:t>
            </a:r>
          </a:p>
          <a:p>
            <a:pPr marL="0" indent="0">
              <a:buNone/>
            </a:pPr>
            <a:r>
              <a:rPr lang="en-US" sz="2400" dirty="0"/>
              <a:t>71 </a:t>
            </a:r>
            <a:r>
              <a:rPr lang="en-US" sz="2400" dirty="0" err="1"/>
              <a:t>y.o</a:t>
            </a:r>
            <a:r>
              <a:rPr lang="en-US" sz="2400" dirty="0"/>
              <a:t>. man 5 months into DAPT after RCA stent presents to ER c/o 2 days weak, SOB, troponin negative, and found to have A-fib and RVR.  </a:t>
            </a:r>
          </a:p>
          <a:p>
            <a:pPr marL="0" indent="0">
              <a:buNone/>
            </a:pPr>
            <a:r>
              <a:rPr lang="en-US" sz="2400" dirty="0"/>
              <a:t>You slow his rate with diltiazem drip and get him feeling better.  He’s on aspirin 81 mg &amp; clopidogrel 75 mg for recent stent. </a:t>
            </a:r>
          </a:p>
          <a:p>
            <a:pPr marL="0" indent="0">
              <a:buNone/>
            </a:pPr>
            <a:r>
              <a:rPr lang="en-US" sz="2400" dirty="0"/>
              <a:t>Are you going to add a 3</a:t>
            </a:r>
            <a:r>
              <a:rPr lang="en-US" sz="2400" baseline="30000" dirty="0"/>
              <a:t>rd</a:t>
            </a:r>
            <a:r>
              <a:rPr lang="en-US" sz="2400" dirty="0"/>
              <a:t> blood thinner?  How do you handle a-fib anticoagulation?</a:t>
            </a:r>
          </a:p>
          <a:p>
            <a:pPr marL="457200" indent="-457200">
              <a:buAutoNum type="alphaUcParenR"/>
            </a:pPr>
            <a:r>
              <a:rPr lang="en-US" sz="2400" dirty="0"/>
              <a:t>start therapeutic </a:t>
            </a:r>
            <a:r>
              <a:rPr lang="en-US" sz="2400" dirty="0" err="1"/>
              <a:t>Lovenox</a:t>
            </a:r>
            <a:r>
              <a:rPr lang="en-US" sz="2400" dirty="0"/>
              <a:t>, continue DAPT</a:t>
            </a:r>
          </a:p>
          <a:p>
            <a:pPr marL="457200" indent="-457200">
              <a:buAutoNum type="alphaUcParenR"/>
            </a:pPr>
            <a:r>
              <a:rPr lang="en-US" sz="2400" dirty="0"/>
              <a:t>start therapeutic </a:t>
            </a:r>
            <a:r>
              <a:rPr lang="en-US" sz="2400" dirty="0" err="1"/>
              <a:t>Lovenox</a:t>
            </a:r>
            <a:r>
              <a:rPr lang="en-US" sz="2400" dirty="0"/>
              <a:t>, continue just the aspirin</a:t>
            </a:r>
          </a:p>
          <a:p>
            <a:pPr marL="457200" indent="-457200">
              <a:buAutoNum type="alphaUcParenR"/>
            </a:pPr>
            <a:r>
              <a:rPr lang="en-US" sz="2400" dirty="0"/>
              <a:t>withhold </a:t>
            </a:r>
            <a:r>
              <a:rPr lang="en-US" sz="2400" dirty="0" err="1"/>
              <a:t>Lovenox</a:t>
            </a:r>
            <a:r>
              <a:rPr lang="en-US" sz="2400" dirty="0"/>
              <a:t>, rely on aspirin &amp; clopidogrel</a:t>
            </a:r>
          </a:p>
          <a:p>
            <a:pPr marL="457200" indent="-457200">
              <a:buAutoNum type="alphaUcParenR"/>
            </a:pPr>
            <a:r>
              <a:rPr lang="en-US" sz="2400" dirty="0"/>
              <a:t>whatever cardiology says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8D9D7-CCC5-154D-B90D-E4453BC63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30200"/>
            <a:ext cx="1079500" cy="107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08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D9FB739-02F9-5C41-8ECA-BEA2667FAF0D}"/>
              </a:ext>
            </a:extLst>
          </p:cNvPr>
          <p:cNvSpPr txBox="1"/>
          <p:nvPr/>
        </p:nvSpPr>
        <p:spPr>
          <a:xfrm>
            <a:off x="127000" y="184823"/>
            <a:ext cx="1206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Multiple blood-thinner (antiplatelet, </a:t>
            </a:r>
            <a:r>
              <a:rPr lang="en-US" sz="3600" err="1"/>
              <a:t>anticoag</a:t>
            </a:r>
            <a:r>
              <a:rPr lang="en-US" sz="3600"/>
              <a:t>) Situations!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3F2B4-79E6-C342-9D4E-990A81D08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9" y="107950"/>
            <a:ext cx="11946607" cy="5416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E49F88-A980-D94E-AE5E-EB3E12FDF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806450"/>
            <a:ext cx="9080500" cy="5829300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09F46F73-509D-3D41-82AB-C358FDA22C56}"/>
              </a:ext>
            </a:extLst>
          </p:cNvPr>
          <p:cNvSpPr/>
          <p:nvPr/>
        </p:nvSpPr>
        <p:spPr>
          <a:xfrm>
            <a:off x="1072705" y="2551177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27E8F070-6B5B-DA4A-A67C-BB09EB859877}"/>
              </a:ext>
            </a:extLst>
          </p:cNvPr>
          <p:cNvSpPr/>
          <p:nvPr/>
        </p:nvSpPr>
        <p:spPr>
          <a:xfrm>
            <a:off x="2276665" y="2548129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A87104AF-9EA2-5140-85CA-035090A50022}"/>
              </a:ext>
            </a:extLst>
          </p:cNvPr>
          <p:cNvSpPr/>
          <p:nvPr/>
        </p:nvSpPr>
        <p:spPr>
          <a:xfrm>
            <a:off x="4568761" y="2545081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D393E1FD-B9F4-2F48-B713-11129268CCE6}"/>
              </a:ext>
            </a:extLst>
          </p:cNvPr>
          <p:cNvSpPr/>
          <p:nvPr/>
        </p:nvSpPr>
        <p:spPr>
          <a:xfrm>
            <a:off x="1063561" y="3300985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1A8270F6-7189-834F-88B2-4734E8AA4584}"/>
              </a:ext>
            </a:extLst>
          </p:cNvPr>
          <p:cNvSpPr/>
          <p:nvPr/>
        </p:nvSpPr>
        <p:spPr>
          <a:xfrm>
            <a:off x="3364801" y="3297937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ADA0102F-E29A-FD45-B7E9-9E47DB637DD4}"/>
              </a:ext>
            </a:extLst>
          </p:cNvPr>
          <p:cNvSpPr/>
          <p:nvPr/>
        </p:nvSpPr>
        <p:spPr>
          <a:xfrm>
            <a:off x="1066609" y="4044697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47636DAA-E802-C349-93F3-38F75A6FB482}"/>
              </a:ext>
            </a:extLst>
          </p:cNvPr>
          <p:cNvSpPr/>
          <p:nvPr/>
        </p:nvSpPr>
        <p:spPr>
          <a:xfrm>
            <a:off x="2270569" y="4041649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B7D63527-BF6A-434C-A458-4DDE3961817F}"/>
              </a:ext>
            </a:extLst>
          </p:cNvPr>
          <p:cNvSpPr/>
          <p:nvPr/>
        </p:nvSpPr>
        <p:spPr>
          <a:xfrm>
            <a:off x="4571809" y="4047745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A12520A4-A1C1-1044-99CA-593403016E8C}"/>
              </a:ext>
            </a:extLst>
          </p:cNvPr>
          <p:cNvSpPr/>
          <p:nvPr/>
        </p:nvSpPr>
        <p:spPr>
          <a:xfrm>
            <a:off x="1075753" y="4794505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6530A2E9-39AD-2841-AB19-A1E431D8F2F2}"/>
              </a:ext>
            </a:extLst>
          </p:cNvPr>
          <p:cNvSpPr/>
          <p:nvPr/>
        </p:nvSpPr>
        <p:spPr>
          <a:xfrm>
            <a:off x="3367849" y="4791457"/>
            <a:ext cx="1195007" cy="658368"/>
          </a:xfrm>
          <a:prstGeom prst="frame">
            <a:avLst>
              <a:gd name="adj1" fmla="val 120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F7E6EC-D470-904D-AA9A-07489F349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419" y="346960"/>
            <a:ext cx="7605281" cy="57706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06D33-7474-4946-AA52-6F2F62BD5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100" y="638178"/>
            <a:ext cx="7702550" cy="57308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EA4E72-57BA-5F4C-BE9F-943C4AA38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600" y="907782"/>
            <a:ext cx="7363682" cy="56835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57A93-C24F-2346-BC03-CD38CEB75C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3600" y="1147822"/>
            <a:ext cx="7518400" cy="57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82140-1DB2-4743-A8BD-AB72A3DA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01" y="337457"/>
            <a:ext cx="2072549" cy="2072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728AA-7CE3-AF47-8808-53BD4A7FC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50" y="2491740"/>
            <a:ext cx="1828800" cy="1828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7FC303-14A8-904C-AF02-99A47C3D88FA}"/>
              </a:ext>
            </a:extLst>
          </p:cNvPr>
          <p:cNvCxnSpPr>
            <a:cxnSpLocks/>
          </p:cNvCxnSpPr>
          <p:nvPr/>
        </p:nvCxnSpPr>
        <p:spPr>
          <a:xfrm>
            <a:off x="2690949" y="1214846"/>
            <a:ext cx="867373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9C8E23-3A43-484F-BA98-7948ABB875DD}"/>
              </a:ext>
            </a:extLst>
          </p:cNvPr>
          <p:cNvSpPr txBox="1"/>
          <p:nvPr/>
        </p:nvSpPr>
        <p:spPr>
          <a:xfrm>
            <a:off x="5046085" y="509451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BFB88-19E6-694C-B92A-22BB5E71B1FE}"/>
              </a:ext>
            </a:extLst>
          </p:cNvPr>
          <p:cNvSpPr txBox="1"/>
          <p:nvPr/>
        </p:nvSpPr>
        <p:spPr>
          <a:xfrm>
            <a:off x="6533090" y="509451"/>
            <a:ext cx="634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D70DD2-C15B-2640-99A0-F2CEEF1BFD6E}"/>
              </a:ext>
            </a:extLst>
          </p:cNvPr>
          <p:cNvSpPr txBox="1"/>
          <p:nvPr/>
        </p:nvSpPr>
        <p:spPr>
          <a:xfrm>
            <a:off x="7993421" y="509451"/>
            <a:ext cx="66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E71DC-12C3-CF4D-B8F1-D118178C1559}"/>
              </a:ext>
            </a:extLst>
          </p:cNvPr>
          <p:cNvSpPr txBox="1"/>
          <p:nvPr/>
        </p:nvSpPr>
        <p:spPr>
          <a:xfrm>
            <a:off x="9483632" y="509451"/>
            <a:ext cx="6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43A272-3C9B-0348-A77C-8148671E57BD}"/>
              </a:ext>
            </a:extLst>
          </p:cNvPr>
          <p:cNvSpPr txBox="1"/>
          <p:nvPr/>
        </p:nvSpPr>
        <p:spPr>
          <a:xfrm>
            <a:off x="3587934" y="509451"/>
            <a:ext cx="63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30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F27D74-9CF0-3E4B-A65C-194AE0301494}"/>
              </a:ext>
            </a:extLst>
          </p:cNvPr>
          <p:cNvSpPr/>
          <p:nvPr/>
        </p:nvSpPr>
        <p:spPr>
          <a:xfrm>
            <a:off x="2481944" y="1306286"/>
            <a:ext cx="2899954" cy="509451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51DC2E-968B-1441-AB2F-B527B67C9375}"/>
              </a:ext>
            </a:extLst>
          </p:cNvPr>
          <p:cNvSpPr txBox="1"/>
          <p:nvPr/>
        </p:nvSpPr>
        <p:spPr>
          <a:xfrm>
            <a:off x="2364378" y="1567544"/>
            <a:ext cx="1202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&lt; 10%</a:t>
            </a:r>
          </a:p>
          <a:p>
            <a:pPr algn="ctr"/>
            <a:r>
              <a:rPr lang="en-US" sz="3200"/>
              <a:t>10-yr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AA8680-4327-CF4C-AE31-05323CAAAF52}"/>
              </a:ext>
            </a:extLst>
          </p:cNvPr>
          <p:cNvSpPr/>
          <p:nvPr/>
        </p:nvSpPr>
        <p:spPr>
          <a:xfrm>
            <a:off x="5395321" y="1304834"/>
            <a:ext cx="5982790" cy="16067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63CC87-1F2D-6341-9160-EE97D68A3151}"/>
              </a:ext>
            </a:extLst>
          </p:cNvPr>
          <p:cNvSpPr txBox="1"/>
          <p:nvPr/>
        </p:nvSpPr>
        <p:spPr>
          <a:xfrm>
            <a:off x="2204856" y="3248301"/>
            <a:ext cx="14606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10-20%</a:t>
            </a:r>
          </a:p>
          <a:p>
            <a:pPr algn="ctr"/>
            <a:r>
              <a:rPr lang="en-US" sz="3200"/>
              <a:t>10-yr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6E2F83-5DF5-4747-9E8D-2A4C2C892B4F}"/>
              </a:ext>
            </a:extLst>
          </p:cNvPr>
          <p:cNvSpPr txBox="1"/>
          <p:nvPr/>
        </p:nvSpPr>
        <p:spPr>
          <a:xfrm>
            <a:off x="2294601" y="4837616"/>
            <a:ext cx="12202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&gt; 20%</a:t>
            </a:r>
          </a:p>
          <a:p>
            <a:pPr algn="ctr"/>
            <a:r>
              <a:rPr lang="en-US" sz="3200"/>
              <a:t>10-yr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0F3D7-A6F8-074D-9FD2-2BA5ABCC7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02" y="4646022"/>
            <a:ext cx="1828800" cy="1828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5272E9-15D7-9A43-B5A4-4B2969AB14BC}"/>
              </a:ext>
            </a:extLst>
          </p:cNvPr>
          <p:cNvSpPr txBox="1"/>
          <p:nvPr/>
        </p:nvSpPr>
        <p:spPr>
          <a:xfrm rot="19455629">
            <a:off x="74454" y="4607971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2016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BEA4E6-5FD0-9D4B-AB5F-DCB648C12136}"/>
              </a:ext>
            </a:extLst>
          </p:cNvPr>
          <p:cNvSpPr/>
          <p:nvPr/>
        </p:nvSpPr>
        <p:spPr>
          <a:xfrm>
            <a:off x="5404029" y="2921727"/>
            <a:ext cx="4407408" cy="16372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Lancet 2018 ARRIVE trial 12,000 pts </a:t>
            </a:r>
          </a:p>
          <a:p>
            <a:pPr algn="ctr"/>
            <a:r>
              <a:rPr lang="en-US" sz="2000" dirty="0"/>
              <a:t>50’s &amp; 60’s with 10-20% risk aspirin 100 mg EC vs placebo 5 </a:t>
            </a:r>
            <a:r>
              <a:rPr lang="en-US" sz="2000" dirty="0" err="1"/>
              <a:t>yrs</a:t>
            </a:r>
            <a:r>
              <a:rPr lang="en-US" sz="2000" dirty="0"/>
              <a:t>, no benefit, some bleeding harm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F65545-A24F-E744-A78A-6DE6F817EFE0}"/>
              </a:ext>
            </a:extLst>
          </p:cNvPr>
          <p:cNvSpPr/>
          <p:nvPr/>
        </p:nvSpPr>
        <p:spPr>
          <a:xfrm>
            <a:off x="9823267" y="1306284"/>
            <a:ext cx="1563624" cy="50932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NEJM 2018 ASPREE trial 19,000 pts 70’s aspirin 100 mg EC   vs placebo for 4.7 </a:t>
            </a:r>
            <a:r>
              <a:rPr lang="en-US" sz="2000" dirty="0" err="1"/>
              <a:t>yrs</a:t>
            </a:r>
            <a:r>
              <a:rPr lang="en-US" sz="2000" dirty="0"/>
              <a:t>, no CV benefit, some bleeding harm &amp; some CA harm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0C24DB-19A5-6B49-895A-B1F350786E9C}"/>
              </a:ext>
            </a:extLst>
          </p:cNvPr>
          <p:cNvGrpSpPr/>
          <p:nvPr/>
        </p:nvGrpSpPr>
        <p:grpSpPr>
          <a:xfrm>
            <a:off x="404947" y="4663440"/>
            <a:ext cx="1864767" cy="1986204"/>
            <a:chOff x="404947" y="4663440"/>
            <a:chExt cx="1864767" cy="1986204"/>
          </a:xfrm>
        </p:grpSpPr>
        <p:sp>
          <p:nvSpPr>
            <p:cNvPr id="26" name="&quot;No&quot; Symbol 25">
              <a:extLst>
                <a:ext uri="{FF2B5EF4-FFF2-40B4-BE49-F238E27FC236}">
                  <a16:creationId xmlns:a16="http://schemas.microsoft.com/office/drawing/2014/main" id="{6B854DD7-4B86-A44C-AAE9-AB60442F90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947" y="4663440"/>
              <a:ext cx="1724297" cy="1724297"/>
            </a:xfrm>
            <a:prstGeom prst="noSmoking">
              <a:avLst>
                <a:gd name="adj" fmla="val 11932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B8F135F-CBA8-7245-9B0D-5DF8EFC2342F}"/>
                </a:ext>
              </a:extLst>
            </p:cNvPr>
            <p:cNvSpPr txBox="1"/>
            <p:nvPr/>
          </p:nvSpPr>
          <p:spPr>
            <a:xfrm rot="18781685">
              <a:off x="1287426" y="5667355"/>
              <a:ext cx="1126206" cy="8383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b="1" dirty="0"/>
                <a:t>2019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b="1" dirty="0"/>
                <a:t>2021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55CEA64-8F1A-D24E-998F-A4E06A07F7DB}"/>
              </a:ext>
            </a:extLst>
          </p:cNvPr>
          <p:cNvSpPr/>
          <p:nvPr/>
        </p:nvSpPr>
        <p:spPr>
          <a:xfrm>
            <a:off x="5460274" y="4624251"/>
            <a:ext cx="4284617" cy="1724298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>
                <a:solidFill>
                  <a:schemeClr val="accent4"/>
                </a:solidFill>
              </a:rPr>
              <a:t>2019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ACC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2B4BB1-00E9-C44B-93B1-878A5FD67351}"/>
              </a:ext>
            </a:extLst>
          </p:cNvPr>
          <p:cNvSpPr/>
          <p:nvPr/>
        </p:nvSpPr>
        <p:spPr>
          <a:xfrm>
            <a:off x="5454502" y="2966484"/>
            <a:ext cx="5837275" cy="3381153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>
                <a:solidFill>
                  <a:schemeClr val="accent4"/>
                </a:solidFill>
              </a:rPr>
              <a:t>2016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USPSTF</a:t>
            </a:r>
            <a:endParaRPr lang="en-US" sz="2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AF6AA8-4D69-E24E-8B5C-24B886D8B126}"/>
              </a:ext>
            </a:extLst>
          </p:cNvPr>
          <p:cNvSpPr/>
          <p:nvPr/>
        </p:nvSpPr>
        <p:spPr>
          <a:xfrm>
            <a:off x="5461001" y="1358901"/>
            <a:ext cx="5829299" cy="5016500"/>
          </a:xfrm>
          <a:prstGeom prst="rect">
            <a:avLst/>
          </a:prstGeom>
          <a:noFill/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>
                <a:solidFill>
                  <a:schemeClr val="accent4"/>
                </a:solidFill>
              </a:rPr>
              <a:t>         2009</a:t>
            </a:r>
          </a:p>
          <a:p>
            <a:pPr algn="ctr"/>
            <a:r>
              <a:rPr lang="en-US" sz="2000" b="1" dirty="0">
                <a:solidFill>
                  <a:schemeClr val="accent4"/>
                </a:solidFill>
              </a:rPr>
              <a:t>                     USPSTF</a:t>
            </a:r>
            <a:endParaRPr lang="en-US" sz="1000" b="1" dirty="0">
              <a:solidFill>
                <a:schemeClr val="accent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69142-C51D-DD46-A0A5-6CCC7209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1506670"/>
            <a:ext cx="595180" cy="595180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C6336-2A1D-6D44-A3C4-38225CFAF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200" y="1536700"/>
            <a:ext cx="457200" cy="457200"/>
          </a:xfrm>
          <a:prstGeom prst="rect">
            <a:avLst/>
          </a:prstGeom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8BDB5EB-06CF-9C48-A940-8273E8189F05}"/>
              </a:ext>
            </a:extLst>
          </p:cNvPr>
          <p:cNvGrpSpPr/>
          <p:nvPr/>
        </p:nvGrpSpPr>
        <p:grpSpPr>
          <a:xfrm>
            <a:off x="6007100" y="3136900"/>
            <a:ext cx="4824436" cy="2939197"/>
            <a:chOff x="6007100" y="3136900"/>
            <a:chExt cx="4824436" cy="29391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ACA002-1D52-1947-88E1-31F4114DFF33}"/>
                </a:ext>
              </a:extLst>
            </p:cNvPr>
            <p:cNvSpPr txBox="1"/>
            <p:nvPr/>
          </p:nvSpPr>
          <p:spPr>
            <a:xfrm>
              <a:off x="6007100" y="3136900"/>
              <a:ext cx="461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>
                      <a:lumMod val="65000"/>
                    </a:schemeClr>
                  </a:solidFill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700392-FDA8-B742-A530-AA5A483940A4}"/>
                </a:ext>
              </a:extLst>
            </p:cNvPr>
            <p:cNvSpPr txBox="1"/>
            <p:nvPr/>
          </p:nvSpPr>
          <p:spPr>
            <a:xfrm>
              <a:off x="6007100" y="4178300"/>
              <a:ext cx="461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>
                      <a:lumMod val="65000"/>
                    </a:schemeClr>
                  </a:solidFill>
                </a:rPr>
                <a:t>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EDDD24-C16C-B54C-8B77-2892F04B013B}"/>
                </a:ext>
              </a:extLst>
            </p:cNvPr>
            <p:cNvSpPr txBox="1"/>
            <p:nvPr/>
          </p:nvSpPr>
          <p:spPr>
            <a:xfrm>
              <a:off x="10369550" y="3136900"/>
              <a:ext cx="461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>
                      <a:lumMod val="65000"/>
                    </a:schemeClr>
                  </a:solidFill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D6FC25-0289-664E-9EF5-649527567990}"/>
                </a:ext>
              </a:extLst>
            </p:cNvPr>
            <p:cNvSpPr txBox="1"/>
            <p:nvPr/>
          </p:nvSpPr>
          <p:spPr>
            <a:xfrm>
              <a:off x="10369550" y="4178300"/>
              <a:ext cx="461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>
                      <a:lumMod val="65000"/>
                    </a:schemeClr>
                  </a:solidFill>
                </a:rPr>
                <a:t>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4320AC-CBD2-5246-9679-71C5DEF1C46C}"/>
                </a:ext>
              </a:extLst>
            </p:cNvPr>
            <p:cNvSpPr txBox="1"/>
            <p:nvPr/>
          </p:nvSpPr>
          <p:spPr>
            <a:xfrm>
              <a:off x="6007100" y="5181600"/>
              <a:ext cx="461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>
                      <a:lumMod val="65000"/>
                    </a:schemeClr>
                  </a:solidFill>
                </a:rPr>
                <a:t>?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93BFDE-92DA-D54A-AD90-7BB91E1322AE}"/>
                </a:ext>
              </a:extLst>
            </p:cNvPr>
            <p:cNvSpPr txBox="1"/>
            <p:nvPr/>
          </p:nvSpPr>
          <p:spPr>
            <a:xfrm>
              <a:off x="10369550" y="5245100"/>
              <a:ext cx="4619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>
                      <a:lumMod val="65000"/>
                    </a:schemeClr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2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/>
      <p:bldP spid="21" grpId="0"/>
      <p:bldP spid="22" grpId="0"/>
      <p:bldP spid="24" grpId="0" animBg="1"/>
      <p:bldP spid="25" grpId="0" animBg="1"/>
      <p:bldP spid="29" grpId="0" animBg="1"/>
      <p:bldP spid="23" grpId="0" animBg="1"/>
      <p:bldP spid="23" grpId="1" animBg="1"/>
      <p:bldP spid="30" grpId="0" animBg="1"/>
      <p:bldP spid="30" grpId="3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D92E17-F81C-714D-8860-FC741F860538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</a:t>
            </a:r>
            <a:r>
              <a:rPr lang="en-US" sz="2800" dirty="0"/>
              <a:t> 7: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47BC3A-1894-274B-A2FA-01D7095D3562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Triple-Therapy Situations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11013-C5E4-F64B-8764-CA0F2CA35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914" y="762000"/>
            <a:ext cx="3679467" cy="2791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4F9FD-5D21-2D43-BEE3-16155DE8E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094" y="763249"/>
            <a:ext cx="3719956" cy="2767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DA9F5-B3D5-0942-B7B3-D0986E3EC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3695699"/>
            <a:ext cx="3617182" cy="2791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A9C6D-CAE3-464C-A248-7CDED58A6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894" y="3654866"/>
            <a:ext cx="3719956" cy="28252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C8DF21-F263-274E-A9C6-0C24EE7F2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6900" y="2193796"/>
            <a:ext cx="3892550" cy="2498854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B5E2DBE-F2DE-1A42-B089-7C58CB2BA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500" y="1625600"/>
            <a:ext cx="3454400" cy="4267200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Try not to use 3 blood thinners</a:t>
            </a:r>
          </a:p>
          <a:p>
            <a:r>
              <a:rPr lang="en-US" sz="3200">
                <a:solidFill>
                  <a:schemeClr val="bg1"/>
                </a:solidFill>
              </a:rPr>
              <a:t>Briefest possible</a:t>
            </a:r>
          </a:p>
          <a:p>
            <a:r>
              <a:rPr lang="en-US" sz="3200">
                <a:solidFill>
                  <a:schemeClr val="bg1"/>
                </a:solidFill>
              </a:rPr>
              <a:t>So complicated, stakes so high,</a:t>
            </a:r>
          </a:p>
          <a:p>
            <a:r>
              <a:rPr lang="en-US" sz="3200">
                <a:solidFill>
                  <a:schemeClr val="bg1"/>
                </a:solidFill>
              </a:rPr>
              <a:t>look it up or ask an expert (cardio, PharmD)</a:t>
            </a:r>
          </a:p>
        </p:txBody>
      </p:sp>
    </p:spTree>
    <p:extLst>
      <p:ext uri="{BB962C8B-B14F-4D97-AF65-F5344CB8AC3E}">
        <p14:creationId xmlns:p14="http://schemas.microsoft.com/office/powerpoint/2010/main" val="22522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Your patient is a 32 year old woman.  </a:t>
            </a:r>
          </a:p>
          <a:p>
            <a:pPr marL="0" indent="0">
              <a:buNone/>
            </a:pPr>
            <a:r>
              <a:rPr lang="en-US" sz="2400" dirty="0"/>
              <a:t>She is not going to have a heart attack any time soon.  </a:t>
            </a:r>
          </a:p>
          <a:p>
            <a:pPr marL="0" indent="0">
              <a:buNone/>
            </a:pPr>
            <a:r>
              <a:rPr lang="en-US" sz="2400" dirty="0"/>
              <a:t>She is going to have a baby.  She’s 8 weeks EGA.</a:t>
            </a:r>
          </a:p>
          <a:p>
            <a:pPr marL="0" indent="0">
              <a:buNone/>
            </a:pPr>
            <a:r>
              <a:rPr lang="en-US" sz="2400" dirty="0"/>
              <a:t>Last pregnancy she had pre-eclampsia with high BP and proteinuria.  Induction, meds, MgSO4, risky, scary.</a:t>
            </a:r>
          </a:p>
          <a:p>
            <a:pPr marL="0" indent="0">
              <a:buNone/>
            </a:pPr>
            <a:r>
              <a:rPr lang="en-US" sz="2400" dirty="0"/>
              <a:t>Can you prevent pre-eclampsia this pregnancy?</a:t>
            </a:r>
          </a:p>
          <a:p>
            <a:pPr marL="457200" indent="-457200">
              <a:buAutoNum type="alphaUcParenR"/>
            </a:pPr>
            <a:r>
              <a:rPr lang="en-US" sz="2400" dirty="0"/>
              <a:t>no</a:t>
            </a:r>
          </a:p>
          <a:p>
            <a:pPr marL="457200" indent="-457200">
              <a:buAutoNum type="alphaUcParenR"/>
            </a:pPr>
            <a:r>
              <a:rPr lang="en-US" sz="2400" dirty="0"/>
              <a:t>start alpha-methyldopa to pretreat BP elevation at 20 weeks</a:t>
            </a:r>
          </a:p>
          <a:p>
            <a:pPr marL="457200" indent="-457200">
              <a:buAutoNum type="alphaUcParenR"/>
            </a:pPr>
            <a:r>
              <a:rPr lang="en-US" sz="2400" dirty="0"/>
              <a:t>start aspirin 81 mg at 12-16 weeks</a:t>
            </a:r>
          </a:p>
          <a:p>
            <a:pPr marL="457200" indent="-457200">
              <a:buAutoNum type="alphaUcParenR"/>
            </a:pPr>
            <a:r>
              <a:rPr lang="en-US" sz="2400" dirty="0"/>
              <a:t>refer to high risk 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10</a:t>
            </a:r>
          </a:p>
        </p:txBody>
      </p:sp>
    </p:spTree>
    <p:extLst>
      <p:ext uri="{BB962C8B-B14F-4D97-AF65-F5344CB8AC3E}">
        <p14:creationId xmlns:p14="http://schemas.microsoft.com/office/powerpoint/2010/main" val="143946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Preeclampsia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32 </a:t>
            </a:r>
            <a:r>
              <a:rPr lang="en-US" sz="2400" dirty="0" err="1"/>
              <a:t>y.o</a:t>
            </a:r>
            <a:r>
              <a:rPr lang="en-US" sz="2400" dirty="0"/>
              <a:t>, 8 weeks EGA, h/o preeclampsia.</a:t>
            </a:r>
          </a:p>
          <a:p>
            <a:pPr marL="0" indent="0">
              <a:buNone/>
            </a:pPr>
            <a:r>
              <a:rPr lang="en-US" sz="2400" dirty="0"/>
              <a:t>Can you prevent pre-eclampsia this pregnancy?</a:t>
            </a:r>
          </a:p>
          <a:p>
            <a:pPr marL="457200" indent="-457200">
              <a:buAutoNum type="alphaUcParenR"/>
            </a:pPr>
            <a:r>
              <a:rPr lang="en-US" sz="2400" dirty="0"/>
              <a:t>no</a:t>
            </a:r>
          </a:p>
          <a:p>
            <a:pPr marL="457200" indent="-457200">
              <a:buAutoNum type="alphaUcParenR"/>
            </a:pPr>
            <a:r>
              <a:rPr lang="en-US" sz="2400" dirty="0"/>
              <a:t>start alpha-methyldopa to pretreat BP elevation at 20 weeks</a:t>
            </a:r>
          </a:p>
          <a:p>
            <a:pPr marL="457200" indent="-457200">
              <a:buAutoNum type="alphaUcParenR"/>
            </a:pPr>
            <a:r>
              <a:rPr lang="en-US" sz="2400" dirty="0"/>
              <a:t>start aspirin 81 mg at 12-16 weeks</a:t>
            </a:r>
          </a:p>
          <a:p>
            <a:pPr marL="457200" indent="-457200">
              <a:buAutoNum type="alphaUcParenR"/>
            </a:pPr>
            <a:r>
              <a:rPr lang="en-US" sz="2400" dirty="0"/>
              <a:t>refer to high risk OB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You’ve probably heard something of this, so let’s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10</a:t>
            </a:r>
          </a:p>
        </p:txBody>
      </p:sp>
    </p:spTree>
    <p:extLst>
      <p:ext uri="{BB962C8B-B14F-4D97-AF65-F5344CB8AC3E}">
        <p14:creationId xmlns:p14="http://schemas.microsoft.com/office/powerpoint/2010/main" val="4157303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B14309-F36D-BE40-8038-1A2F39AE02D9}"/>
              </a:ext>
            </a:extLst>
          </p:cNvPr>
          <p:cNvGrpSpPr/>
          <p:nvPr/>
        </p:nvGrpSpPr>
        <p:grpSpPr>
          <a:xfrm>
            <a:off x="0" y="0"/>
            <a:ext cx="10159176" cy="5838824"/>
            <a:chOff x="0" y="0"/>
            <a:chExt cx="10159176" cy="5838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30E37C-3EE7-C949-809A-CE03F3F1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570"/>
            <a:stretch/>
          </p:blipFill>
          <p:spPr>
            <a:xfrm>
              <a:off x="0" y="3957637"/>
              <a:ext cx="10132952" cy="188118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6DA39B-0DA5-534A-B471-7698115AB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584"/>
            <a:stretch/>
          </p:blipFill>
          <p:spPr>
            <a:xfrm>
              <a:off x="26224" y="0"/>
              <a:ext cx="10132952" cy="414337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87E6F2-4D0E-5343-B0F1-339D735361C3}"/>
              </a:ext>
            </a:extLst>
          </p:cNvPr>
          <p:cNvSpPr txBox="1"/>
          <p:nvPr/>
        </p:nvSpPr>
        <p:spPr>
          <a:xfrm>
            <a:off x="190501" y="3175000"/>
            <a:ext cx="6616700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aspirin 81 mg </a:t>
            </a:r>
            <a:r>
              <a:rPr lang="en-US" sz="2400" dirty="0" err="1"/>
              <a:t>qDay</a:t>
            </a:r>
            <a:r>
              <a:rPr lang="en-US" sz="2400" dirty="0"/>
              <a:t> start 12-16 weeks (or later) </a:t>
            </a:r>
            <a:r>
              <a:rPr lang="en-US" sz="2400" dirty="0" err="1"/>
              <a:t>til</a:t>
            </a:r>
            <a:r>
              <a:rPr lang="en-US" sz="2400" dirty="0"/>
              <a:t> delivery</a:t>
            </a:r>
          </a:p>
          <a:p>
            <a:r>
              <a:rPr lang="en-US" sz="2400" dirty="0"/>
              <a:t>reduces preeclampsia, severe preeclampsia, IUGR</a:t>
            </a:r>
          </a:p>
          <a:p>
            <a:r>
              <a:rPr lang="en-US" sz="2400" dirty="0"/>
              <a:t>start if pt has 1+ high-risk factors, 2+ moderate-risk factors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2FCE8-F2D8-A443-9030-0AE638E0F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50" y="1257300"/>
            <a:ext cx="5092700" cy="548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60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43D80D-BEA2-9C4D-BF0D-1A377079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8"/>
            <a:ext cx="3175687" cy="3877132"/>
          </a:xfrm>
        </p:spPr>
        <p:txBody>
          <a:bodyPr>
            <a:normAutofit/>
          </a:bodyPr>
          <a:lstStyle/>
          <a:p>
            <a:r>
              <a:rPr lang="en-US"/>
              <a:t>Aspirin 81 mg </a:t>
            </a:r>
            <a:r>
              <a:rPr lang="en-US" err="1"/>
              <a:t>qDay</a:t>
            </a:r>
            <a:r>
              <a:rPr lang="en-US"/>
              <a:t> from 12-16 </a:t>
            </a:r>
            <a:r>
              <a:rPr lang="en-US" err="1"/>
              <a:t>wks</a:t>
            </a:r>
            <a:r>
              <a:rPr lang="en-US"/>
              <a:t> onward prevents preeclampsia and improves outcomes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E7F9FC-3482-5949-AEAF-22C5B2544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5100" y="4283075"/>
            <a:ext cx="2273299" cy="227329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3D92E17-F81C-714D-8860-FC741F860538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 8</a:t>
            </a:r>
            <a:r>
              <a:rPr lang="en-US" sz="2800" dirty="0"/>
              <a:t>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AAA4C-6A80-054A-B1B4-228E9C1673CA}"/>
              </a:ext>
            </a:extLst>
          </p:cNvPr>
          <p:cNvSpPr txBox="1"/>
          <p:nvPr/>
        </p:nvSpPr>
        <p:spPr>
          <a:xfrm>
            <a:off x="3832698" y="3372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Preeclampsia Prevention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ED8862-6BB8-DE4B-BBFD-4C56D7021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79230">
            <a:off x="4778365" y="1268656"/>
            <a:ext cx="2984118" cy="2984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8BC028-B4B9-2441-BFE7-9FFE03841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2019300"/>
            <a:ext cx="34925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Back to the old people with diseases.</a:t>
            </a:r>
          </a:p>
          <a:p>
            <a:pPr marL="0" indent="0">
              <a:buNone/>
            </a:pPr>
            <a:r>
              <a:rPr lang="en-US" sz="2400" dirty="0"/>
              <a:t>Your patient is a 73 year old former smoker with HTN.  Over several months he has developed pain in R leg after walking 10-15 minutes which eases with a few minutes of rest.  Neuro exam fine, pedal pulses diminished, you diagnose claudication of peripheral arterial disease.  </a:t>
            </a:r>
          </a:p>
          <a:p>
            <a:pPr marL="0" indent="0">
              <a:buNone/>
            </a:pPr>
            <a:r>
              <a:rPr lang="en-US" sz="2400" dirty="0"/>
              <a:t>In addition to statin and an exercise program...</a:t>
            </a:r>
          </a:p>
          <a:p>
            <a:pPr marL="0" indent="0">
              <a:buNone/>
            </a:pPr>
            <a:r>
              <a:rPr lang="en-US" sz="2400" dirty="0"/>
              <a:t>is aspirin part of peripheral arterial disease treatment?</a:t>
            </a:r>
          </a:p>
          <a:p>
            <a:pPr marL="457200" indent="-457200">
              <a:buAutoNum type="alphaUcParenR"/>
            </a:pPr>
            <a:r>
              <a:rPr lang="en-US" sz="2400" dirty="0"/>
              <a:t>yes, start aspirin 81 mg </a:t>
            </a:r>
            <a:r>
              <a:rPr lang="en-US" sz="2400" dirty="0" err="1"/>
              <a:t>qDay</a:t>
            </a:r>
            <a:endParaRPr lang="en-US" sz="2400" dirty="0"/>
          </a:p>
          <a:p>
            <a:pPr marL="457200" indent="-457200">
              <a:buAutoNum type="alphaUcParenR"/>
            </a:pPr>
            <a:r>
              <a:rPr lang="en-US" sz="2400" dirty="0"/>
              <a:t>no, start verapamil 80 TID for vasodilation</a:t>
            </a:r>
          </a:p>
          <a:p>
            <a:pPr marL="457200" indent="-457200">
              <a:buAutoNum type="alphaUcParenR"/>
            </a:pPr>
            <a:r>
              <a:rPr lang="en-US" sz="2400" dirty="0"/>
              <a:t>no, start nitroglycerin SL prn claudication pain</a:t>
            </a:r>
          </a:p>
          <a:p>
            <a:pPr marL="457200" indent="-457200">
              <a:buAutoNum type="alphaUcParenR"/>
            </a:pPr>
            <a:r>
              <a:rPr lang="en-US" sz="2400" dirty="0"/>
              <a:t>yes, needs DAPT to prevent critical limb ischemia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11</a:t>
            </a:r>
          </a:p>
        </p:txBody>
      </p:sp>
    </p:spTree>
    <p:extLst>
      <p:ext uri="{BB962C8B-B14F-4D97-AF65-F5344CB8AC3E}">
        <p14:creationId xmlns:p14="http://schemas.microsoft.com/office/powerpoint/2010/main" val="332807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Peripheral Artery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73 year old with claudication of PAD.  </a:t>
            </a:r>
          </a:p>
          <a:p>
            <a:pPr marL="0" indent="0">
              <a:buNone/>
            </a:pPr>
            <a:r>
              <a:rPr lang="en-US" sz="2400" dirty="0"/>
              <a:t>In addition to statin and an exercise program...</a:t>
            </a:r>
          </a:p>
          <a:p>
            <a:pPr marL="0" indent="0">
              <a:buNone/>
            </a:pPr>
            <a:r>
              <a:rPr lang="en-US" sz="2400" dirty="0"/>
              <a:t>is aspirin part of peripheral arterial disease treatment?</a:t>
            </a:r>
          </a:p>
          <a:p>
            <a:pPr marL="457200" indent="-457200">
              <a:buAutoNum type="alphaUcParenR"/>
            </a:pPr>
            <a:r>
              <a:rPr lang="en-US" sz="2400" dirty="0"/>
              <a:t>yes, start aspirin 81 mg </a:t>
            </a:r>
            <a:r>
              <a:rPr lang="en-US" sz="2400" dirty="0" err="1"/>
              <a:t>qDay</a:t>
            </a:r>
            <a:endParaRPr lang="en-US" sz="2400" dirty="0"/>
          </a:p>
          <a:p>
            <a:pPr marL="457200" indent="-457200">
              <a:buAutoNum type="alphaUcParenR"/>
            </a:pPr>
            <a:r>
              <a:rPr lang="en-US" sz="2400" dirty="0"/>
              <a:t>no, start verapamil 80 TID for vasodilation</a:t>
            </a:r>
          </a:p>
          <a:p>
            <a:pPr marL="457200" indent="-457200">
              <a:buAutoNum type="alphaUcParenR"/>
            </a:pPr>
            <a:r>
              <a:rPr lang="en-US" sz="2400" dirty="0"/>
              <a:t>no, start nitroglycerin SL prn claudication pain</a:t>
            </a:r>
          </a:p>
          <a:p>
            <a:pPr marL="457200" indent="-457200">
              <a:buAutoNum type="alphaUcParenR"/>
            </a:pPr>
            <a:r>
              <a:rPr lang="en-US" sz="2400" dirty="0"/>
              <a:t>yes, needs DAPT to prevent critical limb ischemia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Let’s discuss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11</a:t>
            </a:r>
          </a:p>
        </p:txBody>
      </p:sp>
    </p:spTree>
    <p:extLst>
      <p:ext uri="{BB962C8B-B14F-4D97-AF65-F5344CB8AC3E}">
        <p14:creationId xmlns:p14="http://schemas.microsoft.com/office/powerpoint/2010/main" val="38095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Peripheral Artery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648103"/>
            <a:ext cx="7315200" cy="570983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All PAD patients should be on SAPT (i.e. aspirin)</a:t>
            </a:r>
          </a:p>
          <a:p>
            <a:r>
              <a:rPr lang="en-US" sz="2400" dirty="0"/>
              <a:t>but not to save a foot or toe!</a:t>
            </a:r>
          </a:p>
          <a:p>
            <a:r>
              <a:rPr lang="en-US" sz="2400" dirty="0"/>
              <a:t>very high risk for CAD</a:t>
            </a:r>
          </a:p>
          <a:p>
            <a:r>
              <a:rPr lang="en-US" sz="2400" dirty="0"/>
              <a:t>have got to be on aspirin 1° prevention CVD</a:t>
            </a:r>
          </a:p>
          <a:p>
            <a:pPr marL="0" indent="0">
              <a:buNone/>
            </a:pPr>
            <a:r>
              <a:rPr lang="en-US" sz="2400" dirty="0"/>
              <a:t>Very little evidence focused on PAD itself, much extrapolated from studies on CAD, coronary stents, etc.</a:t>
            </a:r>
          </a:p>
          <a:p>
            <a:pPr marL="0" indent="0">
              <a:buNone/>
            </a:pPr>
            <a:r>
              <a:rPr lang="en-US" sz="2400" dirty="0"/>
              <a:t>DAPT for PAD?  No.  Subgroup in CHARISMA trial showed no benefit aspirin &amp; clopidogrel over aspirin for symptomatic PAD or overall PAD.</a:t>
            </a:r>
          </a:p>
          <a:p>
            <a:pPr marL="0" indent="0">
              <a:buNone/>
            </a:pPr>
            <a:r>
              <a:rPr lang="en-US" sz="2400" dirty="0"/>
              <a:t>What about post-revascularization like fem-pop bypass or stent?</a:t>
            </a:r>
          </a:p>
          <a:p>
            <a:r>
              <a:rPr lang="en-US" sz="2400" dirty="0"/>
              <a:t>mix of recommendations, not enough evidence</a:t>
            </a:r>
          </a:p>
          <a:p>
            <a:pPr marL="0" indent="0">
              <a:buNone/>
            </a:pPr>
            <a:r>
              <a:rPr lang="en-US" sz="2400" dirty="0"/>
              <a:t>Here’s what guidelines advise</a:t>
            </a:r>
          </a:p>
        </p:txBody>
      </p:sp>
    </p:spTree>
    <p:extLst>
      <p:ext uri="{BB962C8B-B14F-4D97-AF65-F5344CB8AC3E}">
        <p14:creationId xmlns:p14="http://schemas.microsoft.com/office/powerpoint/2010/main" val="9204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B367C7-E97E-CB4D-B183-37FAC0B9B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14300"/>
            <a:ext cx="7188156" cy="3289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B50C4-4428-3F4A-A0F9-55012D98E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3244850"/>
            <a:ext cx="7886700" cy="5168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F1803-4411-2F41-B31A-4B4CB298D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700" y="88900"/>
            <a:ext cx="6337300" cy="6560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DD3D2-9C48-534D-A089-CDB89CC2C37D}"/>
              </a:ext>
            </a:extLst>
          </p:cNvPr>
          <p:cNvSpPr txBox="1"/>
          <p:nvPr/>
        </p:nvSpPr>
        <p:spPr>
          <a:xfrm>
            <a:off x="355600" y="1930400"/>
            <a:ext cx="5295900" cy="44012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u="sng"/>
              <a:t>2016 ACC-AHA (&amp; Soc </a:t>
            </a:r>
            <a:r>
              <a:rPr lang="en-US" sz="2000" u="sng" err="1"/>
              <a:t>Vasc</a:t>
            </a:r>
            <a:r>
              <a:rPr lang="en-US" sz="2000" u="sng"/>
              <a:t> Surgery)</a:t>
            </a:r>
          </a:p>
          <a:p>
            <a:r>
              <a:rPr lang="en-US" sz="2000"/>
              <a:t>Antiplatelet therapy (aspirin 81 mg or </a:t>
            </a:r>
            <a:r>
              <a:rPr lang="en-US" sz="2000" err="1"/>
              <a:t>clopidog</a:t>
            </a:r>
            <a:r>
              <a:rPr lang="en-US" sz="2000"/>
              <a:t> 75 mg) recommended to reduce MI, stroke, and vascular death (1 symptomatic PAD, 2A asymptomatic)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note this rec is about improving CV outcomes, not about PAD outcomes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pts with PAD are at hi risk for all CV events, so they should get 1° prevention</a:t>
            </a:r>
          </a:p>
          <a:p>
            <a:r>
              <a:rPr lang="en-US" sz="2000"/>
              <a:t>Effectiveness of DAPT is not well established for symptomatic PAD pts (2B)</a:t>
            </a:r>
          </a:p>
          <a:p>
            <a:r>
              <a:rPr lang="en-US" sz="2000"/>
              <a:t>Use of DAPT after lower extremity PAD revascularization is reasonable (2B)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duration DAPT ≥ 30 days (</a:t>
            </a:r>
            <a:r>
              <a:rPr lang="en-US" err="1"/>
              <a:t>vasc</a:t>
            </a:r>
            <a:r>
              <a:rPr lang="en-US"/>
              <a:t> surg guideline)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05416-35CD-7243-951D-7C143F4558F2}"/>
              </a:ext>
            </a:extLst>
          </p:cNvPr>
          <p:cNvSpPr txBox="1"/>
          <p:nvPr/>
        </p:nvSpPr>
        <p:spPr>
          <a:xfrm>
            <a:off x="6362700" y="2575292"/>
            <a:ext cx="5334000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u="sng"/>
              <a:t>2012 ACCP </a:t>
            </a:r>
            <a:r>
              <a:rPr lang="en-US" sz="2000" u="sng" err="1"/>
              <a:t>Anticoag</a:t>
            </a:r>
            <a:r>
              <a:rPr lang="en-US" sz="2000" u="sng"/>
              <a:t> &amp; Antiplatelet guideline</a:t>
            </a:r>
          </a:p>
          <a:p>
            <a:r>
              <a:rPr lang="en-US" sz="2000"/>
              <a:t>Aspirin 81 mg for 1° </a:t>
            </a:r>
            <a:r>
              <a:rPr lang="en-US" sz="2000" err="1"/>
              <a:t>prev</a:t>
            </a:r>
            <a:r>
              <a:rPr lang="en-US" sz="2000"/>
              <a:t> in asymptomatic PAD</a:t>
            </a:r>
          </a:p>
          <a:p>
            <a:r>
              <a:rPr lang="en-US" sz="2000"/>
              <a:t>Aspirin or clopidogrel for symptomatic PAD</a:t>
            </a:r>
          </a:p>
          <a:p>
            <a:r>
              <a:rPr lang="en-US" sz="2000"/>
              <a:t>SAPT not DAPT for symptomatic PAD</a:t>
            </a:r>
          </a:p>
          <a:p>
            <a:r>
              <a:rPr lang="en-US" sz="2000"/>
              <a:t>SAPT not DAPT post PAD stenting</a:t>
            </a:r>
          </a:p>
          <a:p>
            <a:r>
              <a:rPr lang="en-US" sz="2000"/>
              <a:t>SAPT not DAPT post PAD bypass</a:t>
            </a:r>
          </a:p>
          <a:p>
            <a:r>
              <a:rPr lang="en-US" sz="2000"/>
              <a:t>DAPT x 12 mos post PAD synthetic graft bypass below knee only, then SAPT thereafter</a:t>
            </a:r>
          </a:p>
        </p:txBody>
      </p:sp>
    </p:spTree>
    <p:extLst>
      <p:ext uri="{BB962C8B-B14F-4D97-AF65-F5344CB8AC3E}">
        <p14:creationId xmlns:p14="http://schemas.microsoft.com/office/powerpoint/2010/main" val="32100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AAE09-5B7C-D749-8612-E41B57FF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8" y="49220"/>
            <a:ext cx="9805402" cy="6808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19BC2-54B8-9746-8FC6-108A2F46C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523" y="0"/>
            <a:ext cx="86654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2E7FBE-B13B-B24D-AA52-0031B40ACAAC}"/>
              </a:ext>
            </a:extLst>
          </p:cNvPr>
          <p:cNvSpPr txBox="1"/>
          <p:nvPr/>
        </p:nvSpPr>
        <p:spPr>
          <a:xfrm>
            <a:off x="476250" y="3757747"/>
            <a:ext cx="5367338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u="sng" dirty="0"/>
              <a:t>no clear consensus after revascularization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SAPT for all indefinitely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DAPT for appx. 30 days after revascularization popular with guidelines and with clinicians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low-dose aspirin &amp; low (“vascular”) dose Rivaroxaban also an option (better CV and limb outcomes, worse bleeding outcomes)</a:t>
            </a:r>
          </a:p>
        </p:txBody>
      </p:sp>
    </p:spTree>
    <p:extLst>
      <p:ext uri="{BB962C8B-B14F-4D97-AF65-F5344CB8AC3E}">
        <p14:creationId xmlns:p14="http://schemas.microsoft.com/office/powerpoint/2010/main" val="327029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224EF7-1172-464E-B6BE-0C992F098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2" y="3581945"/>
            <a:ext cx="39751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5A8E4-CB18-BF42-B5FB-50C9EDEF3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761" y="679269"/>
            <a:ext cx="9941117" cy="3257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69E989-79E2-464E-9CB7-1D1230696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456" y="4480560"/>
            <a:ext cx="9358543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CE3B5-D739-C549-8E33-1DE361A4F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07" y="98878"/>
            <a:ext cx="4796064" cy="1604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0CB8EB-67F4-A649-A62F-8B43935545F8}"/>
              </a:ext>
            </a:extLst>
          </p:cNvPr>
          <p:cNvSpPr txBox="1"/>
          <p:nvPr/>
        </p:nvSpPr>
        <p:spPr>
          <a:xfrm>
            <a:off x="3872646" y="3966753"/>
            <a:ext cx="778868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solidFill>
                  <a:srgbClr val="002060"/>
                </a:solidFill>
              </a:rPr>
              <a:t> April, 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rgbClr val="002060"/>
                </a:solidFill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DB607-C186-9A41-8A9C-5D317D0073B2}"/>
              </a:ext>
            </a:extLst>
          </p:cNvPr>
          <p:cNvSpPr txBox="1"/>
          <p:nvPr/>
        </p:nvSpPr>
        <p:spPr>
          <a:xfrm>
            <a:off x="127726" y="4828902"/>
            <a:ext cx="269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explicitly does not address patients with risk 20+% </a:t>
            </a:r>
          </a:p>
          <a:p>
            <a:r>
              <a:rPr lang="en-US">
                <a:solidFill>
                  <a:srgbClr val="002060"/>
                </a:solidFill>
              </a:rPr>
              <a:t>(don’t know why)</a:t>
            </a:r>
          </a:p>
        </p:txBody>
      </p:sp>
    </p:spTree>
    <p:extLst>
      <p:ext uri="{BB962C8B-B14F-4D97-AF65-F5344CB8AC3E}">
        <p14:creationId xmlns:p14="http://schemas.microsoft.com/office/powerpoint/2010/main" val="31225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43D80D-BEA2-9C4D-BF0D-1A377079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7"/>
            <a:ext cx="3175687" cy="4304171"/>
          </a:xfrm>
        </p:spPr>
        <p:txBody>
          <a:bodyPr>
            <a:normAutofit/>
          </a:bodyPr>
          <a:lstStyle/>
          <a:p>
            <a:r>
              <a:rPr lang="en-US" sz="3200" dirty="0"/>
              <a:t>SAPT for all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Uncertainty over DAPT after </a:t>
            </a:r>
            <a:r>
              <a:rPr lang="en-US" sz="3200" dirty="0" err="1"/>
              <a:t>revasc</a:t>
            </a:r>
            <a:r>
              <a:rPr lang="en-US" sz="3200" dirty="0"/>
              <a:t> (stent, bypass)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Be aware of aspirin &amp; low-dose rivaroxaban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D92E17-F81C-714D-8860-FC741F860538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</a:t>
            </a:r>
            <a:r>
              <a:rPr lang="en-US" sz="2800" dirty="0"/>
              <a:t> 9: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AAA4C-6A80-054A-B1B4-228E9C1673CA}"/>
              </a:ext>
            </a:extLst>
          </p:cNvPr>
          <p:cNvSpPr txBox="1"/>
          <p:nvPr/>
        </p:nvSpPr>
        <p:spPr>
          <a:xfrm>
            <a:off x="3832698" y="3372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Peripheral Artery Disease</a:t>
            </a:r>
          </a:p>
        </p:txBody>
      </p:sp>
      <p:pic>
        <p:nvPicPr>
          <p:cNvPr id="3074" name="Picture 2" descr="Peripheral Arterial Disease (PAD)">
            <a:extLst>
              <a:ext uri="{FF2B5EF4-FFF2-40B4-BE49-F238E27FC236}">
                <a16:creationId xmlns:a16="http://schemas.microsoft.com/office/drawing/2014/main" id="{2B9A4536-6FE5-EA41-B545-29F3A333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10" y="1231900"/>
            <a:ext cx="425719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DBA22D-06D3-3049-A576-4FED233DE33F}"/>
              </a:ext>
            </a:extLst>
          </p:cNvPr>
          <p:cNvSpPr/>
          <p:nvPr/>
        </p:nvSpPr>
        <p:spPr>
          <a:xfrm>
            <a:off x="8501062" y="4629151"/>
            <a:ext cx="185737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What about the other location of vascular intervention, the carotids?</a:t>
            </a:r>
          </a:p>
          <a:p>
            <a:pPr marL="0" indent="0">
              <a:buNone/>
            </a:pPr>
            <a:r>
              <a:rPr lang="en-US" sz="2400" dirty="0"/>
              <a:t>A 69 year old is admitted with TIA.  She is found to have 90% carotid stenosis on ipsilateral side.  Vascular surgery and </a:t>
            </a:r>
            <a:r>
              <a:rPr lang="en-US" sz="2400" dirty="0" err="1"/>
              <a:t>neurointerventionalists</a:t>
            </a:r>
            <a:r>
              <a:rPr lang="en-US" sz="2400" dirty="0"/>
              <a:t> are </a:t>
            </a:r>
            <a:r>
              <a:rPr lang="en-US" sz="2400" dirty="0" err="1"/>
              <a:t>gonna</a:t>
            </a:r>
            <a:r>
              <a:rPr lang="en-US" sz="2400" dirty="0"/>
              <a:t> do something (stent, maybe CEA).</a:t>
            </a:r>
          </a:p>
          <a:p>
            <a:pPr marL="0" indent="0">
              <a:buNone/>
            </a:pPr>
            <a:r>
              <a:rPr lang="en-US" sz="2400" dirty="0"/>
              <a:t>After cardiac stents, DAPT x 12 mos.</a:t>
            </a:r>
          </a:p>
          <a:p>
            <a:pPr marL="0" indent="0">
              <a:buNone/>
            </a:pPr>
            <a:r>
              <a:rPr lang="en-US" sz="2400" dirty="0"/>
              <a:t>What about DAPT after carotid </a:t>
            </a:r>
            <a:r>
              <a:rPr lang="en-US" sz="2400" dirty="0" err="1"/>
              <a:t>revasc</a:t>
            </a:r>
            <a:r>
              <a:rPr lang="en-US" sz="2400" dirty="0"/>
              <a:t> (CEA, stent)?</a:t>
            </a:r>
          </a:p>
          <a:p>
            <a:pPr marL="457200" indent="-457200">
              <a:buAutoNum type="alphaUcParenR"/>
            </a:pPr>
            <a:r>
              <a:rPr lang="en-US" sz="2400" dirty="0"/>
              <a:t>DAPT x 6 weeks after carotid stent</a:t>
            </a:r>
          </a:p>
          <a:p>
            <a:pPr marL="457200" indent="-457200">
              <a:buAutoNum type="alphaUcParenR"/>
            </a:pPr>
            <a:r>
              <a:rPr lang="en-US" sz="2400" dirty="0"/>
              <a:t>DAPT x 12 months after carotid stent</a:t>
            </a:r>
          </a:p>
          <a:p>
            <a:pPr marL="457200" indent="-457200">
              <a:buAutoNum type="alphaUcParenR"/>
            </a:pPr>
            <a:r>
              <a:rPr lang="en-US" sz="2400" dirty="0"/>
              <a:t>just SAPT (aspirin or clopidogrel) after CEA </a:t>
            </a:r>
          </a:p>
          <a:p>
            <a:pPr marL="457200" indent="-457200">
              <a:buAutoNum type="alphaUcParenR"/>
            </a:pPr>
            <a:r>
              <a:rPr lang="en-US" sz="2400" dirty="0"/>
              <a:t>after stroke and </a:t>
            </a:r>
            <a:r>
              <a:rPr lang="en-US" sz="2400" dirty="0" err="1"/>
              <a:t>revasc</a:t>
            </a:r>
            <a:r>
              <a:rPr lang="en-US" sz="2400" dirty="0"/>
              <a:t>, needs DAPT permanently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12</a:t>
            </a:r>
          </a:p>
        </p:txBody>
      </p:sp>
    </p:spTree>
    <p:extLst>
      <p:ext uri="{BB962C8B-B14F-4D97-AF65-F5344CB8AC3E}">
        <p14:creationId xmlns:p14="http://schemas.microsoft.com/office/powerpoint/2010/main" val="23493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4D8066-7B65-8140-9D15-FD08BF5B0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" y="130629"/>
            <a:ext cx="876245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E2B1-157F-AA4B-A837-E3650AF79C4F}"/>
              </a:ext>
            </a:extLst>
          </p:cNvPr>
          <p:cNvSpPr txBox="1">
            <a:spLocks/>
          </p:cNvSpPr>
          <p:nvPr/>
        </p:nvSpPr>
        <p:spPr>
          <a:xfrm>
            <a:off x="4659085" y="1137924"/>
            <a:ext cx="7493725" cy="48383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After CEA (carotid endarterectomy)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DAPT no better than SAPT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DAPT causes more post-op neck hematomas</a:t>
            </a:r>
          </a:p>
          <a:p>
            <a:r>
              <a:rPr lang="en-US" sz="2400" dirty="0">
                <a:solidFill>
                  <a:schemeClr val="tx1"/>
                </a:solidFill>
              </a:rPr>
              <a:t>use SAPT (aspirin alone)</a:t>
            </a:r>
          </a:p>
          <a:p>
            <a:pPr marL="0" indent="0">
              <a:buFont typeface="Wingdings 2" pitchFamily="18" charset="2"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After carotid stent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DAPT prevents more TIA’s in short-term than SAPT</a:t>
            </a:r>
          </a:p>
          <a:p>
            <a:r>
              <a:rPr lang="en-US" sz="2400" dirty="0">
                <a:solidFill>
                  <a:schemeClr val="tx1"/>
                </a:solidFill>
              </a:rPr>
              <a:t>no great trials on how long to use DAPT</a:t>
            </a:r>
          </a:p>
          <a:p>
            <a:r>
              <a:rPr lang="en-US" sz="2400" dirty="0">
                <a:solidFill>
                  <a:schemeClr val="tx1"/>
                </a:solidFill>
              </a:rPr>
              <a:t>typically used 1+ month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then SAPT (aspirin alone)</a:t>
            </a:r>
          </a:p>
        </p:txBody>
      </p:sp>
    </p:spTree>
    <p:extLst>
      <p:ext uri="{BB962C8B-B14F-4D97-AF65-F5344CB8AC3E}">
        <p14:creationId xmlns:p14="http://schemas.microsoft.com/office/powerpoint/2010/main" val="204404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743D80D-BEA2-9C4D-BF0D-1A377079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7"/>
            <a:ext cx="3175687" cy="3118308"/>
          </a:xfrm>
        </p:spPr>
        <p:txBody>
          <a:bodyPr>
            <a:normAutofit/>
          </a:bodyPr>
          <a:lstStyle/>
          <a:p>
            <a:r>
              <a:rPr lang="en-US" sz="3200" dirty="0"/>
              <a:t>After CEA, SAPT indefinitely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After carotid stent, DAPT 1+ month, then SAPT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D92E17-F81C-714D-8860-FC741F860538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</a:t>
            </a:r>
            <a:r>
              <a:rPr lang="en-US" sz="2800" dirty="0"/>
              <a:t> 10: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AAA4C-6A80-054A-B1B4-228E9C1673CA}"/>
              </a:ext>
            </a:extLst>
          </p:cNvPr>
          <p:cNvSpPr txBox="1"/>
          <p:nvPr/>
        </p:nvSpPr>
        <p:spPr>
          <a:xfrm>
            <a:off x="3832698" y="3372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Carotid Artery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FDCC8-C85F-BB44-8A68-A191B616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923" y="957263"/>
            <a:ext cx="8134301" cy="52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9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495418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68 year old is having total knee replacement with ortho.  Patients post-op from major orthopedic surgery (TKR, THR, hip </a:t>
            </a:r>
            <a:r>
              <a:rPr lang="en-US" sz="2400" err="1"/>
              <a:t>fx</a:t>
            </a:r>
            <a:r>
              <a:rPr lang="en-US" sz="2400"/>
              <a:t> ORIF) are at high risk for VTE.  </a:t>
            </a:r>
          </a:p>
          <a:p>
            <a:pPr marL="0" indent="0">
              <a:buNone/>
            </a:pPr>
            <a:r>
              <a:rPr lang="en-US" sz="2400"/>
              <a:t>Typically post-op VTE prophylaxis is used.  Can aspirin be used?</a:t>
            </a:r>
          </a:p>
          <a:p>
            <a:pPr marL="457200" indent="-457200">
              <a:buAutoNum type="alphaUcParenR"/>
            </a:pPr>
            <a:r>
              <a:rPr lang="en-US" sz="2400"/>
              <a:t>only VKA (vit K </a:t>
            </a:r>
            <a:r>
              <a:rPr lang="en-US" sz="2400" err="1"/>
              <a:t>antag</a:t>
            </a:r>
            <a:r>
              <a:rPr lang="en-US" sz="2400"/>
              <a:t>. a.k.a. warfarin) or DOAC anticoagulants can be used, typically for 14-35 days</a:t>
            </a:r>
          </a:p>
          <a:p>
            <a:pPr marL="457200" indent="-457200">
              <a:buAutoNum type="alphaUcParenR"/>
            </a:pPr>
            <a:r>
              <a:rPr lang="en-US" sz="2400"/>
              <a:t>anticoagulants or aspirin 81 mg </a:t>
            </a:r>
            <a:r>
              <a:rPr lang="en-US" sz="2400" err="1"/>
              <a:t>qDay</a:t>
            </a:r>
            <a:r>
              <a:rPr lang="en-US" sz="2400"/>
              <a:t> are both options</a:t>
            </a:r>
          </a:p>
          <a:p>
            <a:pPr marL="457200" indent="-457200">
              <a:buAutoNum type="alphaUcParenR"/>
            </a:pPr>
            <a:r>
              <a:rPr lang="en-US" sz="2400"/>
              <a:t>aspirin is as effective and safer than </a:t>
            </a:r>
            <a:r>
              <a:rPr lang="en-US" sz="2400" err="1"/>
              <a:t>anticoag</a:t>
            </a:r>
            <a:r>
              <a:rPr lang="en-US" sz="2400"/>
              <a:t>, thus preferable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13</a:t>
            </a:r>
          </a:p>
        </p:txBody>
      </p:sp>
    </p:spTree>
    <p:extLst>
      <p:ext uri="{BB962C8B-B14F-4D97-AF65-F5344CB8AC3E}">
        <p14:creationId xmlns:p14="http://schemas.microsoft.com/office/powerpoint/2010/main" val="27673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post-op major ortho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933855"/>
            <a:ext cx="7506303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68 year old for major orthopedic post-op VTE prophylaxis.  Can aspirin be used?</a:t>
            </a:r>
          </a:p>
          <a:p>
            <a:pPr marL="457200" indent="-457200">
              <a:buAutoNum type="alphaUcParenR"/>
            </a:pPr>
            <a:r>
              <a:rPr lang="en-US" sz="2400"/>
              <a:t>only VKA (vit K </a:t>
            </a:r>
            <a:r>
              <a:rPr lang="en-US" sz="2400" err="1"/>
              <a:t>antag</a:t>
            </a:r>
            <a:r>
              <a:rPr lang="en-US" sz="2400"/>
              <a:t>. a.k.a. warfarin) or DOAC anticoagulants can be used, typically for 14-35 days</a:t>
            </a:r>
          </a:p>
          <a:p>
            <a:pPr marL="457200" indent="-457200">
              <a:buAutoNum type="alphaUcParenR"/>
            </a:pPr>
            <a:r>
              <a:rPr lang="en-US" sz="2400"/>
              <a:t>anticoagulants or aspirin 81 mg </a:t>
            </a:r>
            <a:r>
              <a:rPr lang="en-US" sz="2400" err="1"/>
              <a:t>qDay</a:t>
            </a:r>
            <a:r>
              <a:rPr lang="en-US" sz="2400"/>
              <a:t> are both options</a:t>
            </a:r>
          </a:p>
          <a:p>
            <a:pPr marL="457200" indent="-457200">
              <a:buAutoNum type="alphaUcParenR"/>
            </a:pPr>
            <a:r>
              <a:rPr lang="en-US" sz="2400"/>
              <a:t>aspirin is as effective and safer than </a:t>
            </a:r>
            <a:r>
              <a:rPr lang="en-US" sz="2400" err="1"/>
              <a:t>anticoag</a:t>
            </a:r>
            <a:r>
              <a:rPr lang="en-US" sz="2400"/>
              <a:t>, thus preferable</a:t>
            </a:r>
          </a:p>
          <a:p>
            <a:pPr marL="0" indent="0">
              <a:buNone/>
            </a:pPr>
            <a:r>
              <a:rPr lang="en-US" sz="2400"/>
              <a:t>Who says only anticoagulants?</a:t>
            </a:r>
          </a:p>
          <a:p>
            <a:pPr marL="0" indent="0">
              <a:buNone/>
            </a:pPr>
            <a:r>
              <a:rPr lang="en-US" sz="2400"/>
              <a:t>Who says aspirin is fine?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This is a mess...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13</a:t>
            </a:r>
          </a:p>
        </p:txBody>
      </p:sp>
    </p:spTree>
    <p:extLst>
      <p:ext uri="{BB962C8B-B14F-4D97-AF65-F5344CB8AC3E}">
        <p14:creationId xmlns:p14="http://schemas.microsoft.com/office/powerpoint/2010/main" val="23867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53B2D3-3D67-C447-8FFC-085FC4143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8" y="23161"/>
            <a:ext cx="6215742" cy="6834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5094513" y="141280"/>
            <a:ext cx="69740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/>
              <a:t>Post major ortho surgery VTE </a:t>
            </a:r>
            <a:r>
              <a:rPr lang="en-US" sz="3600" err="1"/>
              <a:t>proph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74125" y="1137923"/>
            <a:ext cx="9078686" cy="5605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Low molecular weight heparin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Warfarin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DOAC’s (except for post hip </a:t>
            </a:r>
            <a:r>
              <a:rPr lang="en-US" sz="2400" err="1">
                <a:solidFill>
                  <a:schemeClr val="tx1"/>
                </a:solidFill>
              </a:rPr>
              <a:t>fx</a:t>
            </a:r>
            <a:r>
              <a:rPr lang="en-US" sz="240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Aspirin also works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JAMA 2020 SR-MA 6,060 patients aspirin 9, 14, 16, 28, 42 days aspirin at doses 81 mg </a:t>
            </a:r>
            <a:r>
              <a:rPr lang="en-US" sz="2400" err="1">
                <a:solidFill>
                  <a:schemeClr val="tx1"/>
                </a:solidFill>
              </a:rPr>
              <a:t>qDay</a:t>
            </a:r>
            <a:r>
              <a:rPr lang="en-US" sz="2400">
                <a:solidFill>
                  <a:schemeClr val="tx1"/>
                </a:solidFill>
              </a:rPr>
              <a:t>, 325 mg BID, even 1500 mg BID vs. anticoagulant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Aspirin overall and in every subgroup as good as </a:t>
            </a:r>
            <a:r>
              <a:rPr lang="en-US" sz="2400" err="1">
                <a:solidFill>
                  <a:schemeClr val="tx1"/>
                </a:solidFill>
              </a:rPr>
              <a:t>anticoag</a:t>
            </a:r>
            <a:endParaRPr lang="en-US" sz="24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However, half the patients got anticoagulant first few days, then aspirin or anticoagulant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Many studies high risk of bias</a:t>
            </a:r>
          </a:p>
          <a:p>
            <a:pPr marL="0" indent="0">
              <a:buNone/>
            </a:pPr>
            <a:r>
              <a:rPr lang="en-US" sz="2400">
                <a:solidFill>
                  <a:schemeClr val="tx1"/>
                </a:solidFill>
              </a:rPr>
              <a:t>Conclusion: aspirin VTE prophylaxis reasonable, should do high-powered RCT</a:t>
            </a:r>
          </a:p>
        </p:txBody>
      </p:sp>
    </p:spTree>
    <p:extLst>
      <p:ext uri="{BB962C8B-B14F-4D97-AF65-F5344CB8AC3E}">
        <p14:creationId xmlns:p14="http://schemas.microsoft.com/office/powerpoint/2010/main" val="423867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A84A8F6-99D0-794F-8C3D-B0248AAF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8"/>
            <a:ext cx="3175687" cy="4254504"/>
          </a:xfrm>
        </p:spPr>
        <p:txBody>
          <a:bodyPr>
            <a:normAutofit/>
          </a:bodyPr>
          <a:lstStyle/>
          <a:p>
            <a:r>
              <a:rPr lang="en-US" sz="3200" dirty="0"/>
              <a:t>Aspirin </a:t>
            </a:r>
            <a:r>
              <a:rPr lang="en-US" sz="3200" dirty="0" err="1"/>
              <a:t>prophylax</a:t>
            </a:r>
            <a:r>
              <a:rPr lang="en-US" sz="3200" dirty="0"/>
              <a:t> after major ortho surgery is option</a:t>
            </a: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controversial</a:t>
            </a: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probably best left to orthopedists for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3601"/>
            <a:ext cx="7734903" cy="560529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/>
              <a:t>Two major guidelines endorsed aspirin for VTE prophylaxis after major ortho surgery</a:t>
            </a:r>
          </a:p>
          <a:p>
            <a:r>
              <a:rPr lang="en-US" sz="2400"/>
              <a:t>American Academy Orthopedic Surgeons</a:t>
            </a:r>
          </a:p>
          <a:p>
            <a:r>
              <a:rPr lang="en-US" sz="2400"/>
              <a:t>American College Chest Physicians</a:t>
            </a:r>
          </a:p>
          <a:p>
            <a:pPr marL="0" indent="0">
              <a:buNone/>
            </a:pPr>
            <a:r>
              <a:rPr lang="en-US" sz="2400"/>
              <a:t>Then an AHRQ systematic review and meta-analysis setting quality standards chose not to include aspirin in evidence evaluation</a:t>
            </a:r>
          </a:p>
          <a:p>
            <a:pPr marL="0" indent="0">
              <a:buNone/>
            </a:pPr>
            <a:r>
              <a:rPr lang="en-US" sz="2400"/>
              <a:t>AAOS &amp; AAHKS issued rebuke accusing AHRQ of removing cheap effective aspirin pandering to drug makers of expensive DOAC’s!</a:t>
            </a:r>
          </a:p>
          <a:p>
            <a:pPr marL="0" indent="0">
              <a:buNone/>
            </a:pPr>
            <a:r>
              <a:rPr lang="en-US" sz="2400"/>
              <a:t>Bottom line: ortho surgeons make these decisions</a:t>
            </a:r>
          </a:p>
          <a:p>
            <a:pPr marL="0" indent="0">
              <a:buNone/>
            </a:pPr>
            <a:r>
              <a:rPr lang="en-US" sz="2400"/>
              <a:t>	evidence appears to include aspirin as option</a:t>
            </a:r>
          </a:p>
          <a:p>
            <a:pPr marL="0" indent="0">
              <a:buNone/>
            </a:pPr>
            <a:r>
              <a:rPr lang="en-US" sz="2400"/>
              <a:t>	stay tuned for more on this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Post major ortho surgery VTE </a:t>
            </a:r>
            <a:r>
              <a:rPr lang="en-US" sz="3600" err="1"/>
              <a:t>proph</a:t>
            </a:r>
            <a:endParaRPr lang="en-US" sz="36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E13689-68DC-9648-A065-4B50ABD4BAE9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 11</a:t>
            </a:r>
            <a:r>
              <a:rPr lang="en-US" sz="2800" dirty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7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44D0-7B36-4D48-8145-9CE8BADA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Venous stasis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58062" y="863600"/>
            <a:ext cx="7726362" cy="560546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/>
              <a:t>Speaking of leg veins...</a:t>
            </a:r>
          </a:p>
          <a:p>
            <a:pPr marL="0" indent="0">
              <a:buNone/>
            </a:pPr>
            <a:r>
              <a:rPr lang="en-US" sz="2400"/>
              <a:t>Obese 70 year old diabetic struggling with recurrent venous stasis ulcers.  In addition to compression, elevation, weight loss, and wound care measures, what about aspirin?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There are few very small RCT’s with small or no clear benefit for treatment or prevention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Evidence does not support aspirin for venous stasis and its complications.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14</a:t>
            </a:r>
          </a:p>
        </p:txBody>
      </p:sp>
    </p:spTree>
    <p:extLst>
      <p:ext uri="{BB962C8B-B14F-4D97-AF65-F5344CB8AC3E}">
        <p14:creationId xmlns:p14="http://schemas.microsoft.com/office/powerpoint/2010/main" val="3472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It’s 1977.  Jim Tucker is already in busy clinical practice, and wearing bad wide ties.  He had few options for treating rheumatoid arthritis.  He used gold, penicillamine, and methotrexate.  </a:t>
            </a:r>
          </a:p>
          <a:p>
            <a:pPr marL="0" indent="0">
              <a:buNone/>
            </a:pPr>
            <a:r>
              <a:rPr lang="en-US" sz="2400" dirty="0"/>
              <a:t>Did he also use kilograms of aspirin?</a:t>
            </a:r>
          </a:p>
          <a:p>
            <a:pPr marL="457200" indent="-457200">
              <a:buAutoNum type="alphaUcParenR"/>
            </a:pPr>
            <a:r>
              <a:rPr lang="en-US" sz="2400" dirty="0"/>
              <a:t>yes</a:t>
            </a:r>
          </a:p>
          <a:p>
            <a:pPr marL="457200" indent="-457200">
              <a:spcAft>
                <a:spcPts val="600"/>
              </a:spcAft>
              <a:buAutoNum type="alphaUcParenR"/>
            </a:pPr>
            <a:r>
              <a:rPr lang="en-US" sz="2400" dirty="0"/>
              <a:t>no</a:t>
            </a:r>
          </a:p>
          <a:p>
            <a:pPr marL="457200" indent="-457200">
              <a:spcBef>
                <a:spcPts val="600"/>
              </a:spcBef>
              <a:buAutoNum type="alphaUcParenR"/>
            </a:pPr>
            <a:r>
              <a:rPr lang="en-US" sz="2400" dirty="0"/>
              <a:t>can I see those ties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          of his first?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15 (historical fun)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43522-9130-9546-A80F-5F2947A11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816" y="2841174"/>
            <a:ext cx="4791707" cy="3842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BE06E-E109-8546-A1B0-A2BEBF441D30}"/>
              </a:ext>
            </a:extLst>
          </p:cNvPr>
          <p:cNvSpPr txBox="1"/>
          <p:nvPr/>
        </p:nvSpPr>
        <p:spPr>
          <a:xfrm>
            <a:off x="9194800" y="2781300"/>
            <a:ext cx="81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Tucker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A4872-9497-EA40-8576-8631CF1D45D0}"/>
              </a:ext>
            </a:extLst>
          </p:cNvPr>
          <p:cNvSpPr txBox="1"/>
          <p:nvPr/>
        </p:nvSpPr>
        <p:spPr>
          <a:xfrm>
            <a:off x="6121400" y="5105400"/>
            <a:ext cx="777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band-</a:t>
            </a:r>
          </a:p>
          <a:p>
            <a:r>
              <a:rPr lang="en-US" dirty="0"/>
              <a:t>mates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D0299B-F8FB-5C43-A579-9E2FB15E4A95}"/>
              </a:ext>
            </a:extLst>
          </p:cNvPr>
          <p:cNvCxnSpPr>
            <a:cxnSpLocks/>
          </p:cNvCxnSpPr>
          <p:nvPr/>
        </p:nvCxnSpPr>
        <p:spPr>
          <a:xfrm>
            <a:off x="9613900" y="3111500"/>
            <a:ext cx="1143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E7B5AF-2026-7B41-83B8-5A3F94DD5356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899177" y="5321300"/>
            <a:ext cx="543023" cy="1072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5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2155369"/>
            <a:ext cx="3175687" cy="3308390"/>
          </a:xfrm>
        </p:spPr>
        <p:txBody>
          <a:bodyPr>
            <a:normAutofit/>
          </a:bodyPr>
          <a:lstStyle/>
          <a:p>
            <a:r>
              <a:rPr lang="en-US"/>
              <a:t>1° prevent CVD baby aspirin only for 40-70 hi CVD risk and low bleed risk (if anyone!)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526971" y="184823"/>
            <a:ext cx="820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Aspirin Primary Prevention of CVD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45F4C0B-C3F2-0646-B22C-20586CCE0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244356"/>
              </p:ext>
            </p:extLst>
          </p:nvPr>
        </p:nvGraphicFramePr>
        <p:xfrm>
          <a:off x="3573416" y="992774"/>
          <a:ext cx="8128000" cy="4265023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061485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310062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967628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88532046"/>
                    </a:ext>
                  </a:extLst>
                </a:gridCol>
              </a:tblGrid>
              <a:tr h="1064623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&lt; 40 </a:t>
                      </a:r>
                      <a:r>
                        <a:rPr lang="en-US" sz="3200" err="1"/>
                        <a:t>yrs</a:t>
                      </a:r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40-69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70+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642529"/>
                  </a:ext>
                </a:extLst>
              </a:tr>
              <a:tr h="106462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Low risk  </a:t>
                      </a:r>
                    </a:p>
                    <a:p>
                      <a:pPr algn="ctr"/>
                      <a:r>
                        <a:rPr lang="en-US" sz="3200"/>
                        <a:t>&lt;10%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387715"/>
                  </a:ext>
                </a:extLst>
              </a:tr>
              <a:tr h="106462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Med risk </a:t>
                      </a:r>
                    </a:p>
                    <a:p>
                      <a:pPr algn="ctr"/>
                      <a:r>
                        <a:rPr lang="en-US" sz="3200"/>
                        <a:t>10-20%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551043"/>
                  </a:ext>
                </a:extLst>
              </a:tr>
              <a:tr h="1064623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High risk </a:t>
                      </a:r>
                    </a:p>
                    <a:p>
                      <a:pPr algn="ctr"/>
                      <a:r>
                        <a:rPr lang="en-US" sz="3200"/>
                        <a:t>&gt;20%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maybe, </a:t>
                      </a:r>
                    </a:p>
                    <a:p>
                      <a:pPr algn="ctr"/>
                      <a:r>
                        <a:rPr lang="en-US" sz="3200"/>
                        <a:t>probably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24890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F1293B-AD07-F74C-A1BA-D15EC472CBE0}"/>
              </a:ext>
            </a:extLst>
          </p:cNvPr>
          <p:cNvSpPr txBox="1"/>
          <p:nvPr/>
        </p:nvSpPr>
        <p:spPr>
          <a:xfrm>
            <a:off x="3583578" y="5405846"/>
            <a:ext cx="6304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Now you know primary prevention.  </a:t>
            </a:r>
          </a:p>
          <a:p>
            <a:r>
              <a:rPr lang="en-US" sz="3200"/>
              <a:t>What about secondary prevention?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5E7D52-6155-2D4A-8AE6-195DA3DE451D}"/>
              </a:ext>
            </a:extLst>
          </p:cNvPr>
          <p:cNvSpPr txBox="1">
            <a:spLocks/>
          </p:cNvSpPr>
          <p:nvPr/>
        </p:nvSpPr>
        <p:spPr>
          <a:xfrm>
            <a:off x="131570" y="1681188"/>
            <a:ext cx="3175687" cy="526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/>
              <a:t>Key take-home 1</a:t>
            </a:r>
            <a:r>
              <a:rPr lang="en-US" sz="2800"/>
              <a:t>: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Let’s go backwards in time.</a:t>
            </a:r>
          </a:p>
          <a:p>
            <a:pPr marL="0" indent="0">
              <a:buNone/>
            </a:pPr>
            <a:r>
              <a:rPr lang="en-US" sz="2400"/>
              <a:t>Biologics (mostly monoclonal antibodies)</a:t>
            </a:r>
          </a:p>
          <a:p>
            <a:pPr marL="0" indent="0">
              <a:buNone/>
            </a:pPr>
            <a:r>
              <a:rPr lang="en-US" sz="2400"/>
              <a:t>DMARDS (methotrexate, penicillamine, gold, etc.)</a:t>
            </a:r>
          </a:p>
          <a:p>
            <a:pPr marL="0" indent="0">
              <a:buNone/>
            </a:pPr>
            <a:r>
              <a:rPr lang="en-US" sz="2400"/>
              <a:t>NSAIDs</a:t>
            </a:r>
          </a:p>
          <a:p>
            <a:pPr marL="0" indent="0">
              <a:buNone/>
            </a:pPr>
            <a:r>
              <a:rPr lang="en-US" sz="2400"/>
              <a:t>Aspirin!  </a:t>
            </a:r>
          </a:p>
          <a:p>
            <a:pPr marL="0" indent="0">
              <a:buNone/>
            </a:pPr>
            <a:r>
              <a:rPr lang="en-US" sz="2400"/>
              <a:t>Tons of aspirin, literally.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Aspirin for Rheumatoid Arthritis</a:t>
            </a:r>
          </a:p>
        </p:txBody>
      </p:sp>
    </p:spTree>
    <p:extLst>
      <p:ext uri="{BB962C8B-B14F-4D97-AF65-F5344CB8AC3E}">
        <p14:creationId xmlns:p14="http://schemas.microsoft.com/office/powerpoint/2010/main" val="38684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/>
              <a:t>Aspirin dose was titrated upwards until...</a:t>
            </a:r>
          </a:p>
          <a:p>
            <a:pPr>
              <a:buFontTx/>
              <a:buChar char="-"/>
            </a:pPr>
            <a:r>
              <a:rPr lang="en-US" sz="2400"/>
              <a:t>intolerant side effects (tinnitus, encephalopathy, GI bleed, etc.), or</a:t>
            </a:r>
          </a:p>
          <a:p>
            <a:pPr>
              <a:buFontTx/>
              <a:buChar char="-"/>
            </a:pPr>
            <a:r>
              <a:rPr lang="en-US" sz="2400"/>
              <a:t>effective dose for RA found</a:t>
            </a:r>
          </a:p>
          <a:p>
            <a:pPr marL="0" indent="0">
              <a:buNone/>
            </a:pPr>
            <a:r>
              <a:rPr lang="en-US" sz="2400"/>
              <a:t>Typical doses were 3 to 6 GRAMS per day.  Aspirin came in 1,000 mg tablets, not just 325 mg and 81 mg.</a:t>
            </a:r>
          </a:p>
          <a:p>
            <a:pPr marL="0" indent="0">
              <a:buNone/>
            </a:pPr>
            <a:r>
              <a:rPr lang="en-US" sz="2400"/>
              <a:t>Toxicity studies published in JAMA 1982 reported lifetime total dose of aspirin in kilograms</a:t>
            </a:r>
          </a:p>
          <a:p>
            <a:pPr marL="0" indent="0">
              <a:buNone/>
            </a:pPr>
            <a:r>
              <a:rPr lang="en-US" sz="2400"/>
              <a:t>NSAIDs are still appropriate part of RA therapy.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Aspirin for Rheumatoid Arthritis</a:t>
            </a:r>
          </a:p>
        </p:txBody>
      </p:sp>
    </p:spTree>
    <p:extLst>
      <p:ext uri="{BB962C8B-B14F-4D97-AF65-F5344CB8AC3E}">
        <p14:creationId xmlns:p14="http://schemas.microsoft.com/office/powerpoint/2010/main" val="11802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An evidence-based educator well-known for hyperbole and being a cheapskate has been overheard saying things like,</a:t>
            </a:r>
          </a:p>
          <a:p>
            <a:pPr marL="0" indent="0">
              <a:buNone/>
            </a:pPr>
            <a:r>
              <a:rPr lang="en-US" sz="2400" dirty="0"/>
              <a:t>“Bactrim is cheap as dirt”</a:t>
            </a:r>
          </a:p>
          <a:p>
            <a:pPr marL="0" indent="0">
              <a:buNone/>
            </a:pPr>
            <a:r>
              <a:rPr lang="en-US" sz="2400" dirty="0"/>
              <a:t>“Statins are cheap as dirt”</a:t>
            </a:r>
          </a:p>
          <a:p>
            <a:pPr marL="0" indent="0">
              <a:buNone/>
            </a:pPr>
            <a:r>
              <a:rPr lang="en-US" sz="2400" dirty="0"/>
              <a:t>“Aspirin is cheap as dirt”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is the evidence, is aspirin actually as cheap as dirt?</a:t>
            </a:r>
          </a:p>
          <a:p>
            <a:pPr marL="457200" indent="-457200">
              <a:buAutoNum type="alphaUcParenR"/>
            </a:pPr>
            <a:r>
              <a:rPr lang="en-US" sz="2400" dirty="0"/>
              <a:t>yes</a:t>
            </a:r>
          </a:p>
          <a:p>
            <a:pPr marL="457200" indent="-457200">
              <a:spcAft>
                <a:spcPts val="600"/>
              </a:spcAft>
              <a:buAutoNum type="alphaUcParenR"/>
            </a:pPr>
            <a:r>
              <a:rPr lang="en-US" sz="2400" dirty="0"/>
              <a:t>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Case 16 (more fun, last case)</a:t>
            </a:r>
          </a:p>
        </p:txBody>
      </p:sp>
    </p:spTree>
    <p:extLst>
      <p:ext uri="{BB962C8B-B14F-4D97-AF65-F5344CB8AC3E}">
        <p14:creationId xmlns:p14="http://schemas.microsoft.com/office/powerpoint/2010/main" val="28023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0AE2D-C915-AC49-940A-9FA1A7D69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83" y="807721"/>
            <a:ext cx="4876800" cy="487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89B6D1-FA30-E041-857F-AC79A111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078" y="1408610"/>
            <a:ext cx="3627031" cy="36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13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racle-Gro Garden Soil Vegetables &amp; Herbs, 1.5 cu. ft., Use In-Ground">
            <a:extLst>
              <a:ext uri="{FF2B5EF4-FFF2-40B4-BE49-F238E27FC236}">
                <a16:creationId xmlns:a16="http://schemas.microsoft.com/office/drawing/2014/main" id="{C051BC26-7AF5-934C-AE84-A8EF9CEDD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2" b="16762"/>
          <a:stretch/>
        </p:blipFill>
        <p:spPr bwMode="auto">
          <a:xfrm>
            <a:off x="459374" y="391884"/>
            <a:ext cx="7720149" cy="51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58C7C15-6B25-1946-B7C0-9F65E37CDF27}"/>
              </a:ext>
            </a:extLst>
          </p:cNvPr>
          <p:cNvGrpSpPr/>
          <p:nvPr/>
        </p:nvGrpSpPr>
        <p:grpSpPr>
          <a:xfrm>
            <a:off x="239543" y="169816"/>
            <a:ext cx="11686847" cy="6538407"/>
            <a:chOff x="239543" y="169816"/>
            <a:chExt cx="11686847" cy="65384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85D37C-C6DB-034C-B29F-8B165079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543" y="169816"/>
              <a:ext cx="11686847" cy="65384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17DE02-3BFF-B646-BB62-E20A400B9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812" y="386261"/>
              <a:ext cx="7048500" cy="520700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C397563-9CE7-0348-B3A2-E5EC4740BBED}"/>
              </a:ext>
            </a:extLst>
          </p:cNvPr>
          <p:cNvSpPr>
            <a:spLocks noChangeAspect="1"/>
          </p:cNvSpPr>
          <p:nvPr/>
        </p:nvSpPr>
        <p:spPr>
          <a:xfrm>
            <a:off x="10437222" y="2416629"/>
            <a:ext cx="1332411" cy="133241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30</a:t>
            </a:r>
          </a:p>
          <a:p>
            <a:pPr algn="ctr"/>
            <a:r>
              <a:rPr lang="en-US" sz="3600" err="1"/>
              <a:t>lbs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3952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19890C-E213-EF42-A199-D63977C0F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" y="91441"/>
            <a:ext cx="11560629" cy="66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pirin Powder (VETone) - 25 lbs.">
            <a:extLst>
              <a:ext uri="{FF2B5EF4-FFF2-40B4-BE49-F238E27FC236}">
                <a16:creationId xmlns:a16="http://schemas.microsoft.com/office/drawing/2014/main" id="{B412B864-B558-A348-B100-7A11EE097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03" y="1047208"/>
            <a:ext cx="1656806" cy="16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iracle-Gro Garden Soil Vegetables &amp; Herbs, 1.5 cu. ft., Use In-Ground">
            <a:extLst>
              <a:ext uri="{FF2B5EF4-FFF2-40B4-BE49-F238E27FC236}">
                <a16:creationId xmlns:a16="http://schemas.microsoft.com/office/drawing/2014/main" id="{784DEF7A-A77B-E14C-ADC0-C74E1829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36" y="381000"/>
            <a:ext cx="2375263" cy="237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A91439-996A-6841-9456-9B9FB743B230}"/>
              </a:ext>
            </a:extLst>
          </p:cNvPr>
          <p:cNvSpPr txBox="1"/>
          <p:nvPr/>
        </p:nvSpPr>
        <p:spPr>
          <a:xfrm>
            <a:off x="7861331" y="2860767"/>
            <a:ext cx="30395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Veterinary bulk </a:t>
            </a:r>
          </a:p>
          <a:p>
            <a:pPr algn="ctr"/>
            <a:r>
              <a:rPr lang="en-US" sz="2800" dirty="0"/>
              <a:t>aspirin powder</a:t>
            </a:r>
          </a:p>
          <a:p>
            <a:pPr algn="ctr"/>
            <a:r>
              <a:rPr lang="en-US" sz="2800" dirty="0"/>
              <a:t>$139.35 for 25 </a:t>
            </a:r>
            <a:r>
              <a:rPr lang="en-US" sz="2800" dirty="0" err="1"/>
              <a:t>lbs</a:t>
            </a:r>
            <a:r>
              <a:rPr lang="en-US" sz="2800" dirty="0"/>
              <a:t> = </a:t>
            </a:r>
          </a:p>
          <a:p>
            <a:pPr algn="ctr"/>
            <a:r>
              <a:rPr lang="en-US" sz="2800" dirty="0"/>
              <a:t>$5.57 /</a:t>
            </a:r>
            <a:r>
              <a:rPr lang="en-US" sz="2800" dirty="0" err="1"/>
              <a:t>lb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A071E-BA0D-A74B-9C4C-DADDE78DC8B6}"/>
              </a:ext>
            </a:extLst>
          </p:cNvPr>
          <p:cNvSpPr txBox="1"/>
          <p:nvPr/>
        </p:nvSpPr>
        <p:spPr>
          <a:xfrm>
            <a:off x="4383314" y="2882539"/>
            <a:ext cx="29097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MiracleGro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soil (fancy dirt)</a:t>
            </a:r>
          </a:p>
          <a:p>
            <a:pPr algn="ctr"/>
            <a:r>
              <a:rPr lang="en-US" sz="2800" dirty="0"/>
              <a:t>$25.04 for 30 </a:t>
            </a:r>
            <a:r>
              <a:rPr lang="en-US" sz="2800" dirty="0" err="1"/>
              <a:t>lbs</a:t>
            </a:r>
            <a:r>
              <a:rPr lang="en-US" sz="2800" dirty="0"/>
              <a:t> = </a:t>
            </a:r>
          </a:p>
          <a:p>
            <a:pPr algn="ctr"/>
            <a:r>
              <a:rPr lang="en-US" sz="2800" dirty="0"/>
              <a:t>$0.83 /</a:t>
            </a:r>
            <a:r>
              <a:rPr lang="en-US" sz="2800" dirty="0" err="1"/>
              <a:t>lb</a:t>
            </a:r>
            <a:endParaRPr lang="en-US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A49DBC-442F-D04C-9AB6-64AA2BA4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1482269"/>
            <a:ext cx="3175687" cy="1626692"/>
          </a:xfrm>
        </p:spPr>
        <p:txBody>
          <a:bodyPr>
            <a:normAutofit/>
          </a:bodyPr>
          <a:lstStyle/>
          <a:p>
            <a:r>
              <a:rPr lang="en-US" sz="3200"/>
              <a:t>Aspirin is </a:t>
            </a:r>
            <a:r>
              <a:rPr lang="en-US" sz="32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nearly</a:t>
            </a:r>
            <a:r>
              <a:rPr lang="en-US" sz="3200"/>
              <a:t> cheap as dirt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43303A-5968-E94C-86E1-C54F9D757B3B}"/>
              </a:ext>
            </a:extLst>
          </p:cNvPr>
          <p:cNvSpPr txBox="1">
            <a:spLocks/>
          </p:cNvSpPr>
          <p:nvPr/>
        </p:nvSpPr>
        <p:spPr>
          <a:xfrm>
            <a:off x="131570" y="1008087"/>
            <a:ext cx="3175687" cy="59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Key take-home 12</a:t>
            </a:r>
            <a:r>
              <a:rPr lang="en-US" sz="2800" dirty="0"/>
              <a:t>: 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4F9836-6743-8F49-BA38-7D9EB60F7888}"/>
              </a:ext>
            </a:extLst>
          </p:cNvPr>
          <p:cNvSpPr txBox="1">
            <a:spLocks/>
          </p:cNvSpPr>
          <p:nvPr/>
        </p:nvSpPr>
        <p:spPr>
          <a:xfrm>
            <a:off x="131570" y="3058521"/>
            <a:ext cx="3175687" cy="153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But aspirin remains pretty dang cheap!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F4101-C1C2-604F-B72A-E09B7912333A}"/>
              </a:ext>
            </a:extLst>
          </p:cNvPr>
          <p:cNvSpPr txBox="1"/>
          <p:nvPr/>
        </p:nvSpPr>
        <p:spPr>
          <a:xfrm>
            <a:off x="4140925" y="4720048"/>
            <a:ext cx="72498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However</a:t>
            </a:r>
          </a:p>
          <a:p>
            <a:r>
              <a:rPr lang="en-US" sz="2800"/>
              <a:t>1 </a:t>
            </a:r>
            <a:r>
              <a:rPr lang="en-US" sz="2800" err="1"/>
              <a:t>lb</a:t>
            </a:r>
            <a:r>
              <a:rPr lang="en-US" sz="2800"/>
              <a:t> = 454 g = 454,000 mg</a:t>
            </a:r>
          </a:p>
          <a:p>
            <a:r>
              <a:rPr lang="en-US" sz="2800"/>
              <a:t>$5.57/</a:t>
            </a:r>
            <a:r>
              <a:rPr lang="en-US" sz="2800" err="1"/>
              <a:t>lb</a:t>
            </a:r>
            <a:r>
              <a:rPr lang="en-US" sz="2800"/>
              <a:t> ÷ 454,000 mg/</a:t>
            </a:r>
            <a:r>
              <a:rPr lang="en-US" sz="2800" err="1"/>
              <a:t>lb</a:t>
            </a:r>
            <a:r>
              <a:rPr lang="en-US" sz="2800"/>
              <a:t>  x 81 mg/baby-aspirin =</a:t>
            </a:r>
          </a:p>
          <a:p>
            <a:r>
              <a:rPr lang="en-US" sz="2800"/>
              <a:t>$0.00099/baby-aspirin = 1/10</a:t>
            </a:r>
            <a:r>
              <a:rPr lang="en-US" sz="2800" baseline="30000"/>
              <a:t>th</a:t>
            </a:r>
            <a:r>
              <a:rPr lang="en-US" sz="2800"/>
              <a:t> of a penny</a:t>
            </a:r>
          </a:p>
        </p:txBody>
      </p:sp>
    </p:spTree>
    <p:extLst>
      <p:ext uri="{BB962C8B-B14F-4D97-AF65-F5344CB8AC3E}">
        <p14:creationId xmlns:p14="http://schemas.microsoft.com/office/powerpoint/2010/main" val="1412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FED97D-45AB-7644-A3DA-D3ADB767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Key take home points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2286" y="314325"/>
            <a:ext cx="3750346" cy="637222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100" dirty="0"/>
              <a:t>1)  1° CVD aspirin 81 mg only for 40-70 hi CVD risk (&gt;20%) and low bleed risk</a:t>
            </a:r>
          </a:p>
          <a:p>
            <a:pPr marL="0" indent="0">
              <a:buNone/>
            </a:pPr>
            <a:r>
              <a:rPr lang="en-US" sz="2100" dirty="0"/>
              <a:t>2)  2° CVD aspirin 81 mg </a:t>
            </a:r>
            <a:r>
              <a:rPr lang="en-US" sz="2100" dirty="0" err="1"/>
              <a:t>qDay</a:t>
            </a:r>
            <a:endParaRPr lang="en-US" sz="2100" dirty="0"/>
          </a:p>
          <a:p>
            <a:pPr marL="0" indent="0">
              <a:buNone/>
            </a:pPr>
            <a:r>
              <a:rPr lang="en-US" sz="2100" dirty="0"/>
              <a:t>3)  1° CVD aspirin 81 mg in diabetics no different than non-diabetics, only for 50 (or 40) to 70 hi CVD risk and low bleed risk</a:t>
            </a:r>
          </a:p>
          <a:p>
            <a:pPr marL="0" indent="0">
              <a:buNone/>
            </a:pPr>
            <a:r>
              <a:rPr lang="en-US" sz="2100" dirty="0"/>
              <a:t>4)  2° prevention stroke is cause-specific, otherwise SAPT indefinitely, DAPT 1</a:t>
            </a:r>
            <a:r>
              <a:rPr lang="en-US" sz="2100" baseline="30000" dirty="0"/>
              <a:t>st</a:t>
            </a:r>
            <a:r>
              <a:rPr lang="en-US" sz="2100" dirty="0"/>
              <a:t> 21-90 days in certain cases</a:t>
            </a:r>
          </a:p>
          <a:p>
            <a:pPr marL="0" indent="0">
              <a:buNone/>
            </a:pPr>
            <a:r>
              <a:rPr lang="en-US" sz="2100" dirty="0"/>
              <a:t>5)  Only </a:t>
            </a:r>
            <a:r>
              <a:rPr lang="en-US" sz="2100" dirty="0" err="1"/>
              <a:t>anticoag</a:t>
            </a:r>
            <a:r>
              <a:rPr lang="en-US" sz="2100" dirty="0"/>
              <a:t>, not aspirin, not DAPT, to prevent stroke in a-fib</a:t>
            </a:r>
          </a:p>
          <a:p>
            <a:pPr marL="0" indent="0">
              <a:buNone/>
            </a:pPr>
            <a:r>
              <a:rPr lang="en-US" sz="2100" dirty="0"/>
              <a:t>6)  Acute coronary ischemia-infarct hi loading-dose aspirin &amp; clopidogrel, then DAPT 12 mos, then SAPT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E344BC-3FC4-784B-9796-89C4F5CEF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8119" y="315352"/>
            <a:ext cx="3781697" cy="635508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100"/>
              <a:t>7</a:t>
            </a:r>
            <a:r>
              <a:rPr lang="en-US" sz="2100" dirty="0"/>
              <a:t>)  Triple-therapy: try not to, briefest possible, look it up or ask</a:t>
            </a:r>
          </a:p>
          <a:p>
            <a:pPr marL="0" indent="0">
              <a:buNone/>
            </a:pPr>
            <a:r>
              <a:rPr lang="en-US" sz="2100" dirty="0"/>
              <a:t>8)  Pre-eclampsia prevention:  aspirin 81 mg </a:t>
            </a:r>
            <a:r>
              <a:rPr lang="en-US" sz="2100" dirty="0" err="1"/>
              <a:t>qDay</a:t>
            </a:r>
            <a:r>
              <a:rPr lang="en-US" sz="2100" dirty="0"/>
              <a:t> starting 12-16 </a:t>
            </a:r>
            <a:r>
              <a:rPr lang="en-US" sz="2100" dirty="0" err="1"/>
              <a:t>wks</a:t>
            </a:r>
            <a:r>
              <a:rPr lang="en-US" sz="2100" dirty="0"/>
              <a:t> for those at risk</a:t>
            </a:r>
          </a:p>
          <a:p>
            <a:pPr marL="0" indent="0">
              <a:buNone/>
            </a:pPr>
            <a:r>
              <a:rPr lang="en-US" sz="2100" dirty="0"/>
              <a:t>9)  PAD: SAPT for all, uncertainty over DAPT after revascularization</a:t>
            </a:r>
          </a:p>
          <a:p>
            <a:pPr marL="0" indent="0">
              <a:buNone/>
            </a:pPr>
            <a:r>
              <a:rPr lang="en-US" sz="2100" dirty="0"/>
              <a:t>10) After CEA, SAPT indefinitely; after carotid stent, DAPT 1+ month, then SAPT</a:t>
            </a:r>
          </a:p>
          <a:p>
            <a:pPr marL="0" indent="0">
              <a:buNone/>
            </a:pPr>
            <a:r>
              <a:rPr lang="en-US" sz="2100" dirty="0"/>
              <a:t>11)  Aspirin prophylaxis after major ortho surgery is option, controversial </a:t>
            </a:r>
          </a:p>
          <a:p>
            <a:pPr marL="0" indent="0">
              <a:buNone/>
            </a:pPr>
            <a:r>
              <a:rPr lang="en-US" sz="2100" dirty="0"/>
              <a:t>12)  Aspirin is cheap</a:t>
            </a:r>
          </a:p>
          <a:p>
            <a:endParaRPr lang="en-US" sz="21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D4D6E3-343A-AA6B-51FE-1AFF3DFBFAC8}"/>
              </a:ext>
            </a:extLst>
          </p:cNvPr>
          <p:cNvGrpSpPr>
            <a:grpSpLocks noChangeAspect="1"/>
          </p:cNvGrpSpPr>
          <p:nvPr/>
        </p:nvGrpSpPr>
        <p:grpSpPr>
          <a:xfrm>
            <a:off x="10219730" y="5357056"/>
            <a:ext cx="1855573" cy="1391361"/>
            <a:chOff x="850557" y="3000375"/>
            <a:chExt cx="4725482" cy="35433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06D87CA-D42F-A134-1D9C-A26CFC3224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95"/>
            <a:stretch/>
          </p:blipFill>
          <p:spPr bwMode="auto">
            <a:xfrm>
              <a:off x="850557" y="3000375"/>
              <a:ext cx="4725482" cy="354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E0645E-D856-E1E8-BA28-32262D47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82" y="4197781"/>
              <a:ext cx="1498600" cy="673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57FC02-DCBA-B8A5-50EF-EC89E3596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2439" y="4916042"/>
              <a:ext cx="914400" cy="685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17AEDC-93DA-789F-0A85-50F0485A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4292" y="5651246"/>
              <a:ext cx="1333500" cy="685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891FD4-74B4-4C40-D4CF-E736EE616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98039" y="3221294"/>
              <a:ext cx="1778000" cy="8128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CCF2A8-0BF3-D074-3D2D-C34A789ECE55}"/>
              </a:ext>
            </a:extLst>
          </p:cNvPr>
          <p:cNvSpPr txBox="1"/>
          <p:nvPr/>
        </p:nvSpPr>
        <p:spPr>
          <a:xfrm>
            <a:off x="7648240" y="5947857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pitals" pitchFamily="2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420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allAtOnce"/>
      <p:bldP spid="2" grpId="0" build="allAtOnce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F06EC-3356-C743-82ED-0B0E649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2F89E-D7AD-1A43-9999-E4D2314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33855"/>
            <a:ext cx="7315200" cy="55350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A 61 year old woman has moved here from New Jersey and presents to establish care.  It’s taken a while to get insurance and find a doctor.  She had an MI 4 years ago.  Cath at the time showed no coronary lesions amenable to stenting, so she was treated with medical mgmt.  She’s been off all her meds for 4 months and she’d like to get back on the ones that you think are worthwhile.</a:t>
            </a:r>
          </a:p>
          <a:p>
            <a:pPr marL="0" indent="0">
              <a:buNone/>
            </a:pPr>
            <a:r>
              <a:rPr lang="en-US" sz="2400" dirty="0"/>
              <a:t>With regards to </a:t>
            </a:r>
            <a:r>
              <a:rPr lang="en-US" sz="2400"/>
              <a:t>preventing another MI </a:t>
            </a:r>
            <a:r>
              <a:rPr lang="en-US" sz="2400" dirty="0"/>
              <a:t>(secondary prevention)...</a:t>
            </a:r>
          </a:p>
          <a:p>
            <a:pPr marL="0" indent="0">
              <a:buNone/>
            </a:pPr>
            <a:r>
              <a:rPr lang="en-US" sz="2400" dirty="0"/>
              <a:t>...do you recommend Aspirin 81 mg PO </a:t>
            </a:r>
            <a:r>
              <a:rPr lang="en-US" sz="2400" dirty="0" err="1"/>
              <a:t>qDay</a:t>
            </a:r>
            <a:r>
              <a:rPr lang="en-US" sz="2400" dirty="0"/>
              <a:t> going forward?</a:t>
            </a:r>
          </a:p>
          <a:p>
            <a:pPr marL="457200" indent="-457200">
              <a:buAutoNum type="alphaLcParenR"/>
            </a:pPr>
            <a:r>
              <a:rPr lang="en-US" sz="2400" dirty="0"/>
              <a:t>Yes</a:t>
            </a:r>
          </a:p>
          <a:p>
            <a:pPr marL="457200" indent="-457200">
              <a:buAutoNum type="alphaLcParenR"/>
            </a:pPr>
            <a:r>
              <a:rPr lang="en-US" sz="2400" dirty="0"/>
              <a:t>No</a:t>
            </a:r>
          </a:p>
          <a:p>
            <a:pPr marL="457200" indent="-457200">
              <a:buAutoNum type="alphaLcParenR"/>
            </a:pPr>
            <a:r>
              <a:rPr lang="en-US" sz="2400" dirty="0"/>
              <a:t>It depends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C3A64-3680-A041-879F-0DED3616913E}"/>
              </a:ext>
            </a:extLst>
          </p:cNvPr>
          <p:cNvSpPr txBox="1"/>
          <p:nvPr/>
        </p:nvSpPr>
        <p:spPr>
          <a:xfrm>
            <a:off x="3832698" y="184823"/>
            <a:ext cx="735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238135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A0B99-F9EB-9C48-80A9-AC5C3172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8" y="0"/>
            <a:ext cx="7177548" cy="6858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34E650-A35E-AB43-BB97-D87B39198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2534045"/>
            <a:ext cx="6483531" cy="42063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93468-6124-3940-AF0E-347344DF0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313" y="1475740"/>
            <a:ext cx="6470367" cy="39453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84D085B7-E057-504B-9FBB-332A806D64E3}"/>
              </a:ext>
            </a:extLst>
          </p:cNvPr>
          <p:cNvSpPr>
            <a:spLocks noChangeAspect="1"/>
          </p:cNvSpPr>
          <p:nvPr/>
        </p:nvSpPr>
        <p:spPr>
          <a:xfrm>
            <a:off x="3801292" y="3500845"/>
            <a:ext cx="1600200" cy="1600200"/>
          </a:xfrm>
          <a:prstGeom prst="donut">
            <a:avLst>
              <a:gd name="adj" fmla="val 5644"/>
            </a:avLst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93468-6124-3940-AF0E-347344DF0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8" y="1462678"/>
            <a:ext cx="4563711" cy="27827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3999FC-C1B0-A94F-8F44-FEF67F121B05}"/>
              </a:ext>
            </a:extLst>
          </p:cNvPr>
          <p:cNvSpPr txBox="1"/>
          <p:nvPr/>
        </p:nvSpPr>
        <p:spPr>
          <a:xfrm>
            <a:off x="4990012" y="613955"/>
            <a:ext cx="67404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/>
              <a:t>Aspirin for 2° prevention MI</a:t>
            </a:r>
          </a:p>
          <a:p>
            <a:endParaRPr lang="en-US" sz="3200" u="sng"/>
          </a:p>
          <a:p>
            <a:r>
              <a:rPr lang="en-US" sz="3200"/>
              <a:t>SR-MA 2900 patients</a:t>
            </a:r>
          </a:p>
          <a:p>
            <a:r>
              <a:rPr lang="en-US" sz="3200"/>
              <a:t>	37% </a:t>
            </a:r>
            <a:r>
              <a:rPr lang="en-US" sz="3200" err="1"/>
              <a:t>decr</a:t>
            </a:r>
            <a:r>
              <a:rPr lang="en-US" sz="3200"/>
              <a:t>. serious vascular events</a:t>
            </a:r>
          </a:p>
          <a:p>
            <a:r>
              <a:rPr lang="en-US" sz="3200"/>
              <a:t>	46% </a:t>
            </a:r>
            <a:r>
              <a:rPr lang="en-US" sz="3200" err="1"/>
              <a:t>decr</a:t>
            </a:r>
            <a:r>
              <a:rPr lang="en-US" sz="3200"/>
              <a:t>. unstable angina</a:t>
            </a:r>
          </a:p>
          <a:p>
            <a:r>
              <a:rPr lang="en-US" sz="3200"/>
              <a:t>	53% </a:t>
            </a:r>
            <a:r>
              <a:rPr lang="en-US" sz="3200" err="1"/>
              <a:t>decr</a:t>
            </a:r>
            <a:r>
              <a:rPr lang="en-US" sz="3200"/>
              <a:t>. angioplasty</a:t>
            </a:r>
          </a:p>
          <a:p>
            <a:r>
              <a:rPr lang="en-US" sz="3200"/>
              <a:t>dose 75-162 mg as good as 325 mg</a:t>
            </a:r>
          </a:p>
          <a:p>
            <a:r>
              <a:rPr lang="en-US" sz="3200"/>
              <a:t>dose 75-162 mg less bleeding than 325</a:t>
            </a:r>
          </a:p>
          <a:p>
            <a:r>
              <a:rPr lang="en-US" sz="3200"/>
              <a:t>dose &lt; 75 mg not well studied</a:t>
            </a:r>
          </a:p>
        </p:txBody>
      </p:sp>
    </p:spTree>
    <p:extLst>
      <p:ext uri="{BB962C8B-B14F-4D97-AF65-F5344CB8AC3E}">
        <p14:creationId xmlns:p14="http://schemas.microsoft.com/office/powerpoint/2010/main" val="34807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{C3D2594D-858D-CC4B-8DF1-809C2E7553D5}tf10001124</Template>
  <TotalTime>44559</TotalTime>
  <Words>5097</Words>
  <Application>Microsoft Office PowerPoint</Application>
  <PresentationFormat>Widescreen</PresentationFormat>
  <Paragraphs>682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Capitals</vt:lpstr>
      <vt:lpstr>Corbel</vt:lpstr>
      <vt:lpstr>Wingdings 2</vt:lpstr>
      <vt:lpstr>Frame</vt:lpstr>
      <vt:lpstr>What Can You Still Use Aspirin For?</vt:lpstr>
      <vt:lpstr>PowerPoint Presentation</vt:lpstr>
      <vt:lpstr>PowerPoint Presentation</vt:lpstr>
      <vt:lpstr>PowerPoint Presentation</vt:lpstr>
      <vt:lpstr>PowerPoint Presentation</vt:lpstr>
      <vt:lpstr>1° prevent CVD baby aspirin only for 40-70 hi CVD risk and low bleed risk (if anyone!)</vt:lpstr>
      <vt:lpstr>PowerPoint Presentation</vt:lpstr>
      <vt:lpstr>PowerPoint Presentation</vt:lpstr>
      <vt:lpstr>PowerPoint Presentation</vt:lpstr>
      <vt:lpstr>Give Aspirin 81 mg PO qDay for 2° prevention CVD, strongly supported by evidence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American Diabetes Assoc recomm.</vt:lpstr>
      <vt:lpstr>1° prevent CVD Aspirin 81 mg only for diabetics 50-70 hi CVD risk and low bleed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2° prevent CVA is cause specific, otherwise SAPT (ASA 81 mg) indefinitely and DAPT 1st 21-90 days in certain cases</vt:lpstr>
      <vt:lpstr>Stroke from  A-fib</vt:lpstr>
      <vt:lpstr>Stroke from  A-fib</vt:lpstr>
      <vt:lpstr>Can’t use aspirin Can’t use DAPT  To prevent stroke in a-fib, if safe must anticoagulate</vt:lpstr>
      <vt:lpstr>DAPT</vt:lpstr>
      <vt:lpstr>STEMI</vt:lpstr>
      <vt:lpstr>STEMI</vt:lpstr>
      <vt:lpstr>NSTEMI</vt:lpstr>
      <vt:lpstr>NSTEMI</vt:lpstr>
      <vt:lpstr>DAPT story evolves</vt:lpstr>
      <vt:lpstr>PowerPoint Presentation</vt:lpstr>
      <vt:lpstr>Acute coronary infarct-ischem, loading hi-dose aspirin &amp; clopid, then DAPT 6-12 mos, then SAPT indefinitely</vt:lpstr>
      <vt:lpstr>Triple therapy</vt:lpstr>
      <vt:lpstr>PowerPoint Presentation</vt:lpstr>
      <vt:lpstr>PowerPoint Presentation</vt:lpstr>
      <vt:lpstr>PowerPoint Presentation</vt:lpstr>
      <vt:lpstr>Preeclampsia</vt:lpstr>
      <vt:lpstr>PowerPoint Presentation</vt:lpstr>
      <vt:lpstr>Aspirin 81 mg qDay from 12-16 wks onward prevents preeclampsia and improves outcomes</vt:lpstr>
      <vt:lpstr>PowerPoint Presentation</vt:lpstr>
      <vt:lpstr>Peripheral Artery Disease</vt:lpstr>
      <vt:lpstr>Peripheral Artery Disease</vt:lpstr>
      <vt:lpstr>PowerPoint Presentation</vt:lpstr>
      <vt:lpstr>PowerPoint Presentation</vt:lpstr>
      <vt:lpstr>SAPT for all  Uncertainty over DAPT after revasc (stent, bypass)  Be aware of aspirin &amp; low-dose rivaroxaban</vt:lpstr>
      <vt:lpstr>PowerPoint Presentation</vt:lpstr>
      <vt:lpstr>PowerPoint Presentation</vt:lpstr>
      <vt:lpstr>After CEA, SAPT indefinitely  After carotid stent, DAPT 1+ month, then SAPT</vt:lpstr>
      <vt:lpstr>PowerPoint Presentation</vt:lpstr>
      <vt:lpstr>post-op major ortho surgery</vt:lpstr>
      <vt:lpstr>PowerPoint Presentation</vt:lpstr>
      <vt:lpstr>Aspirin prophylax after major ortho surgery is option   controversial   probably best left to orthopedists for now</vt:lpstr>
      <vt:lpstr>Venous stasis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Aspirin is nearly cheap as dirt</vt:lpstr>
      <vt:lpstr>Key take home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pneumonia</dc:title>
  <dc:creator>Microsoft Office User</dc:creator>
  <cp:lastModifiedBy>Rachael Jones</cp:lastModifiedBy>
  <cp:revision>237</cp:revision>
  <cp:lastPrinted>2023-01-14T11:37:03Z</cp:lastPrinted>
  <dcterms:created xsi:type="dcterms:W3CDTF">2020-02-03T20:54:13Z</dcterms:created>
  <dcterms:modified xsi:type="dcterms:W3CDTF">2024-03-05T01:44:55Z</dcterms:modified>
</cp:coreProperties>
</file>