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9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Lato" panose="020F0502020204030203" pitchFamily="34" charset="0"/>
      <p:regular r:id="rId41"/>
      <p:bold r:id="rId42"/>
      <p:italic r:id="rId43"/>
      <p:boldItalic r:id="rId44"/>
    </p:embeddedFont>
    <p:embeddedFont>
      <p:font typeface="Raleway" pitchFamily="2" charset="77"/>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f71b075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f71b075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28acdca3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028acdc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f71b075b8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f71b075b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f71b075b8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f71b075b8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28acdca3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028acdca3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f71b075b8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f71b075b8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28acdca3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028acdca3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ef71b075b8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ef71b075b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ef71b075b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ef71b075b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28acdca3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28acdca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28acdca3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028acdca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f71b075b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f71b075b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028acdca3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028acdca3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28acdca3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028acdca3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f71b075b8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f71b075b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ef71b075b8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ef71b075b8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f71b075b8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f71b075b8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ef71b075b8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ef71b075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c671f2c400f49b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c671f2c400f49b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671f2c400f49b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c671f2c400f49b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671f2c400f49b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c671f2c400f49b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40b61a95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b40b61a9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f71b075b8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f71b075b8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c671f2c400f49b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c671f2c400f49b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c671f2c400f49b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c671f2c400f49b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40b61a9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b40b61a9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c671f2c400f49b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c671f2c400f49b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b40b61a9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b40b61a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b40b61a9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b40b61a9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40b61a95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40b61a9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ef71b075b8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ef71b075b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2b1004f1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f2b1004f1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2b1004f1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f2b1004f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f71b075b8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f71b075b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f71b075b8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ef71b075b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ef71b075b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ef71b075b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calc.com/calc/2200/fibrosis-4-fib-4-index-liver-fibrosi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aasld.org/liver-fellow-network/core-series/why-series/why-do-we-screen-hepatocellular-carcinoma-cirrhosi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Non Alcoholic Fatty Liver Disease</a:t>
            </a:r>
            <a:br>
              <a:rPr lang="en" dirty="0"/>
            </a:br>
            <a:br>
              <a:rPr lang="en" dirty="0"/>
            </a:br>
            <a:br>
              <a:rPr lang="en" dirty="0"/>
            </a:br>
            <a:br>
              <a:rPr lang="en" dirty="0"/>
            </a:br>
            <a:br>
              <a:rPr lang="en" dirty="0"/>
            </a:br>
            <a:br>
              <a:rPr lang="en" dirty="0"/>
            </a:br>
            <a:r>
              <a:rPr lang="en" sz="2000" dirty="0"/>
              <a:t>Nathaniel Kaufman, MD</a:t>
            </a:r>
            <a:br>
              <a:rPr lang="en" sz="2000" dirty="0"/>
            </a:br>
            <a:r>
              <a:rPr lang="en" sz="2000" dirty="0"/>
              <a:t>Family Medicine Faculty St. Joseph’s Health</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Screening tests</a:t>
            </a:r>
            <a:endParaRPr/>
          </a:p>
        </p:txBody>
      </p:sp>
      <p:sp>
        <p:nvSpPr>
          <p:cNvPr id="136" name="Google Shape;136;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LFTs</a:t>
            </a:r>
            <a:endParaRPr/>
          </a:p>
          <a:p>
            <a:pPr marL="914400" lvl="1" indent="-298450" algn="l" rtl="0">
              <a:spcBef>
                <a:spcPts val="0"/>
              </a:spcBef>
              <a:spcAft>
                <a:spcPts val="0"/>
              </a:spcAft>
              <a:buSzPts val="1100"/>
              <a:buChar char="○"/>
            </a:pPr>
            <a:r>
              <a:rPr lang="en"/>
              <a:t>ALT for women of 19-25 and males 29-33</a:t>
            </a:r>
            <a:endParaRPr/>
          </a:p>
          <a:p>
            <a:pPr marL="914400" lvl="1" indent="-298450" algn="l" rtl="0">
              <a:spcBef>
                <a:spcPts val="0"/>
              </a:spcBef>
              <a:spcAft>
                <a:spcPts val="0"/>
              </a:spcAft>
              <a:buSzPts val="1100"/>
              <a:buChar char="○"/>
            </a:pPr>
            <a:r>
              <a:rPr lang="en"/>
              <a:t>You can’t just look for a red number</a:t>
            </a:r>
            <a:endParaRPr/>
          </a:p>
          <a:p>
            <a:pPr marL="457200" lvl="0" indent="-311150" algn="l" rtl="0">
              <a:spcBef>
                <a:spcPts val="0"/>
              </a:spcBef>
              <a:spcAft>
                <a:spcPts val="0"/>
              </a:spcAft>
              <a:buSzPts val="1300"/>
              <a:buChar char="●"/>
            </a:pPr>
            <a:r>
              <a:rPr lang="en"/>
              <a:t>RUQ ultrasound?</a:t>
            </a:r>
            <a:endParaRPr/>
          </a:p>
          <a:p>
            <a:pPr marL="914400" lvl="1" indent="-298450" algn="l" rtl="0">
              <a:spcBef>
                <a:spcPts val="0"/>
              </a:spcBef>
              <a:spcAft>
                <a:spcPts val="0"/>
              </a:spcAft>
              <a:buSzPts val="1100"/>
              <a:buChar char="○"/>
            </a:pPr>
            <a:r>
              <a:rPr lang="en"/>
              <a:t>Subjective and practitioner dependent for sensitivity</a:t>
            </a:r>
            <a:endParaRPr/>
          </a:p>
          <a:p>
            <a:pPr marL="914400" lvl="1" indent="-298450" algn="l" rtl="0">
              <a:spcBef>
                <a:spcPts val="0"/>
              </a:spcBef>
              <a:spcAft>
                <a:spcPts val="0"/>
              </a:spcAft>
              <a:buSzPts val="1100"/>
              <a:buChar char="○"/>
            </a:pPr>
            <a:r>
              <a:rPr lang="en"/>
              <a:t>Not necessary for diagnosis of NAFLD</a:t>
            </a:r>
            <a:endParaRPr/>
          </a:p>
          <a:p>
            <a:pPr marL="457200" lvl="0" indent="-311150" algn="l" rtl="0">
              <a:spcBef>
                <a:spcPts val="0"/>
              </a:spcBef>
              <a:spcAft>
                <a:spcPts val="0"/>
              </a:spcAft>
              <a:buSzPts val="1300"/>
              <a:buChar char="●"/>
            </a:pPr>
            <a:r>
              <a:rPr lang="en" b="1"/>
              <a:t>The purpose of screening is to identify those with significant fibrosis</a:t>
            </a:r>
            <a:endParaRPr b="1"/>
          </a:p>
          <a:p>
            <a:pPr marL="914400" lvl="1" indent="-298450" algn="l" rtl="0">
              <a:spcBef>
                <a:spcPts val="0"/>
              </a:spcBef>
              <a:spcAft>
                <a:spcPts val="0"/>
              </a:spcAft>
              <a:buSzPts val="1100"/>
              <a:buChar char="○"/>
            </a:pPr>
            <a:r>
              <a:rPr lang="en"/>
              <a:t>Fibrosis index based on four factors (FIB-4)</a:t>
            </a:r>
            <a:endParaRPr/>
          </a:p>
          <a:p>
            <a:pPr marL="914400" lvl="1" indent="-298450" algn="l" rtl="0">
              <a:spcBef>
                <a:spcPts val="0"/>
              </a:spcBef>
              <a:spcAft>
                <a:spcPts val="0"/>
              </a:spcAft>
              <a:buSzPts val="1100"/>
              <a:buChar char="○"/>
            </a:pPr>
            <a:r>
              <a:rPr lang="en"/>
              <a:t>Vibration controlled transient elastography (VCTE)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2"/>
          <p:cNvPicPr preferRelativeResize="0"/>
          <p:nvPr/>
        </p:nvPicPr>
        <p:blipFill>
          <a:blip r:embed="rId3">
            <a:alphaModFix/>
          </a:blip>
          <a:stretch>
            <a:fillRect/>
          </a:stretch>
        </p:blipFill>
        <p:spPr>
          <a:xfrm>
            <a:off x="152400" y="152400"/>
            <a:ext cx="7103698"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Secondary causes of NAFLD</a:t>
            </a:r>
            <a:endParaRPr/>
          </a:p>
        </p:txBody>
      </p:sp>
      <p:sp>
        <p:nvSpPr>
          <p:cNvPr id="147" name="Google Shape;147;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lnSpc>
                <a:spcPct val="100000"/>
              </a:lnSpc>
              <a:spcBef>
                <a:spcPts val="0"/>
              </a:spcBef>
              <a:spcAft>
                <a:spcPts val="0"/>
              </a:spcAft>
              <a:buSzPts val="1300"/>
              <a:buChar char="●"/>
            </a:pPr>
            <a:r>
              <a:rPr lang="en" sz="1100">
                <a:solidFill>
                  <a:srgbClr val="000000"/>
                </a:solidFill>
                <a:latin typeface="Arial"/>
                <a:ea typeface="Arial"/>
                <a:cs typeface="Arial"/>
                <a:sym typeface="Arial"/>
              </a:rPr>
              <a:t>ETOH, HCV (genotype 3), acute weight loss (bariatric surgery and starvation), malnutrition, TPN, HELLP syndrome, Acute fatty liver of pregnancy, autoimmune hepatitis, A1AT deficiency, Wilson syndrome, lipodystrophy, abetalipoproteinemia, Reye syndrome</a:t>
            </a:r>
            <a:endParaRPr sz="1100">
              <a:solidFill>
                <a:srgbClr val="000000"/>
              </a:solidFill>
              <a:latin typeface="Arial"/>
              <a:ea typeface="Arial"/>
              <a:cs typeface="Arial"/>
              <a:sym typeface="Arial"/>
            </a:endParaRPr>
          </a:p>
          <a:p>
            <a:pPr marL="457200" lvl="0" indent="-311150" algn="l" rtl="0">
              <a:lnSpc>
                <a:spcPct val="100000"/>
              </a:lnSpc>
              <a:spcBef>
                <a:spcPts val="0"/>
              </a:spcBef>
              <a:spcAft>
                <a:spcPts val="0"/>
              </a:spcAft>
              <a:buSzPts val="1300"/>
              <a:buChar char="●"/>
            </a:pPr>
            <a:r>
              <a:rPr lang="en" sz="1100">
                <a:solidFill>
                  <a:srgbClr val="000000"/>
                </a:solidFill>
                <a:latin typeface="Arial"/>
                <a:ea typeface="Arial"/>
                <a:cs typeface="Arial"/>
                <a:sym typeface="Arial"/>
              </a:rPr>
              <a:t>Medications</a:t>
            </a:r>
            <a:endParaRPr sz="1100">
              <a:solidFill>
                <a:srgbClr val="000000"/>
              </a:solidFill>
              <a:latin typeface="Arial"/>
              <a:ea typeface="Arial"/>
              <a:cs typeface="Arial"/>
              <a:sym typeface="Arial"/>
            </a:endParaRPr>
          </a:p>
          <a:p>
            <a:pPr marL="914400" lvl="1" indent="-298450" algn="l" rtl="0">
              <a:lnSpc>
                <a:spcPct val="100000"/>
              </a:lnSpc>
              <a:spcBef>
                <a:spcPts val="0"/>
              </a:spcBef>
              <a:spcAft>
                <a:spcPts val="0"/>
              </a:spcAft>
              <a:buSzPts val="1100"/>
              <a:buChar char="○"/>
            </a:pPr>
            <a:r>
              <a:rPr lang="en" sz="1100">
                <a:solidFill>
                  <a:srgbClr val="000000"/>
                </a:solidFill>
                <a:latin typeface="Arial"/>
                <a:ea typeface="Arial"/>
                <a:cs typeface="Arial"/>
                <a:sym typeface="Arial"/>
              </a:rPr>
              <a:t>Corticosteroids, amiodarone, valproate, methotrexate, tamoxifen, mipomersen, lomitapide, </a:t>
            </a:r>
            <a:r>
              <a:rPr lang="en">
                <a:solidFill>
                  <a:srgbClr val="000000"/>
                </a:solidFill>
                <a:latin typeface="Arial"/>
                <a:ea typeface="Arial"/>
                <a:cs typeface="Arial"/>
                <a:sym typeface="Arial"/>
              </a:rPr>
              <a:t>antiretrovirals</a:t>
            </a:r>
            <a:endParaRPr sz="1100">
              <a:solidFill>
                <a:srgbClr val="000000"/>
              </a:solidFill>
              <a:latin typeface="Arial"/>
              <a:ea typeface="Arial"/>
              <a:cs typeface="Arial"/>
              <a:sym typeface="Arial"/>
            </a:endParaRPr>
          </a:p>
          <a:p>
            <a:pPr marL="45720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Initial workup to rule out secondary causes </a:t>
            </a:r>
            <a:endParaRPr/>
          </a:p>
        </p:txBody>
      </p:sp>
      <p:sp>
        <p:nvSpPr>
          <p:cNvPr id="153" name="Google Shape;153;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Screen for alcohol use</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Hep B: HBsAg and HBsAb</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HCV Ab with reflex HCV RNA</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Ferritin </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Consider: TSH, A1AT, ANA, AMA, ASMA, immunoglobulins</a:t>
            </a: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FIB-4 calculator</a:t>
            </a:r>
            <a:endParaRPr/>
          </a:p>
        </p:txBody>
      </p:sp>
      <p:sp>
        <p:nvSpPr>
          <p:cNvPr id="159" name="Google Shape;159;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Very good negative predictive value for significant fibrosis </a:t>
            </a:r>
            <a:endParaRPr/>
          </a:p>
          <a:p>
            <a:pPr marL="457200" lvl="0" indent="-311150" algn="l" rtl="0">
              <a:spcBef>
                <a:spcPts val="0"/>
              </a:spcBef>
              <a:spcAft>
                <a:spcPts val="0"/>
              </a:spcAft>
              <a:buSzPts val="1300"/>
              <a:buChar char="●"/>
            </a:pPr>
            <a:r>
              <a:rPr lang="en"/>
              <a:t>Age, AST, ALT, platelet count</a:t>
            </a:r>
            <a:endParaRPr/>
          </a:p>
          <a:p>
            <a:pPr marL="457200" lvl="0" indent="-311150" algn="l" rtl="0">
              <a:spcBef>
                <a:spcPts val="0"/>
              </a:spcBef>
              <a:spcAft>
                <a:spcPts val="0"/>
              </a:spcAft>
              <a:buSzPts val="1300"/>
              <a:buChar char="●"/>
            </a:pPr>
            <a:r>
              <a:rPr lang="en"/>
              <a:t>F2-4 is considered significant fibrosis risk. </a:t>
            </a:r>
            <a:endParaRPr/>
          </a:p>
          <a:p>
            <a:pPr marL="457200" lvl="0" indent="-311150" algn="l" rtl="0">
              <a:spcBef>
                <a:spcPts val="0"/>
              </a:spcBef>
              <a:spcAft>
                <a:spcPts val="0"/>
              </a:spcAft>
              <a:buSzPts val="1300"/>
              <a:buChar char="●"/>
            </a:pPr>
            <a:r>
              <a:rPr lang="en" u="sng">
                <a:solidFill>
                  <a:schemeClr val="hlink"/>
                </a:solidFill>
                <a:hlinkClick r:id="rId3"/>
              </a:rPr>
              <a:t>https://www.mdcalc.com/calc/2200/fibrosis-4-fib-4-index-liver-fibrosis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Fibrosis risk stratification</a:t>
            </a:r>
            <a:endParaRPr/>
          </a:p>
        </p:txBody>
      </p:sp>
      <p:sp>
        <p:nvSpPr>
          <p:cNvPr id="165" name="Google Shape;165;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FIB-4 &lt;1.3 is very low risk </a:t>
            </a:r>
            <a:endParaRPr/>
          </a:p>
          <a:p>
            <a:pPr marL="457200" lvl="0" indent="-311150" algn="l" rtl="0">
              <a:spcBef>
                <a:spcPts val="0"/>
              </a:spcBef>
              <a:spcAft>
                <a:spcPts val="0"/>
              </a:spcAft>
              <a:buSzPts val="1300"/>
              <a:buChar char="●"/>
            </a:pPr>
            <a:r>
              <a:rPr lang="en"/>
              <a:t>If the patient is at risk screen with FIB-4 every 6-12 (American guidelines)</a:t>
            </a:r>
            <a:endParaRPr/>
          </a:p>
          <a:p>
            <a:pPr marL="457200" lvl="0" indent="-311150" algn="l" rtl="0">
              <a:spcBef>
                <a:spcPts val="0"/>
              </a:spcBef>
              <a:spcAft>
                <a:spcPts val="0"/>
              </a:spcAft>
              <a:buSzPts val="1300"/>
              <a:buChar char="●"/>
            </a:pPr>
            <a:r>
              <a:rPr lang="en"/>
              <a:t>If FIB-4 &gt;1.3 need to obtain elastography (usually VCTE)</a:t>
            </a:r>
            <a:endParaRPr/>
          </a:p>
          <a:p>
            <a:pPr marL="457200" lvl="0" indent="-311150" algn="l" rtl="0">
              <a:spcBef>
                <a:spcPts val="0"/>
              </a:spcBef>
              <a:spcAft>
                <a:spcPts val="0"/>
              </a:spcAft>
              <a:buSzPts val="1300"/>
              <a:buChar char="●"/>
            </a:pPr>
            <a:r>
              <a:rPr lang="en"/>
              <a:t>Liver stiffness measurement &lt;8 is low risk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152400" y="152400"/>
            <a:ext cx="6982341"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3058075" y="672750"/>
            <a:ext cx="2753250" cy="433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 of NAFLD</a:t>
            </a:r>
            <a:endParaRPr/>
          </a:p>
        </p:txBody>
      </p:sp>
      <p:sp>
        <p:nvSpPr>
          <p:cNvPr id="181" name="Google Shape;181;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Weight loss (at least 5-10% depending on who you ask)</a:t>
            </a:r>
            <a:endParaRPr/>
          </a:p>
          <a:p>
            <a:pPr marL="914400" lvl="1" indent="-298450" algn="l" rtl="0">
              <a:spcBef>
                <a:spcPts val="0"/>
              </a:spcBef>
              <a:spcAft>
                <a:spcPts val="0"/>
              </a:spcAft>
              <a:buSzPts val="1100"/>
              <a:buChar char="○"/>
            </a:pPr>
            <a:r>
              <a:rPr lang="en"/>
              <a:t>Some good evidence for exercise independent of weight loss</a:t>
            </a:r>
            <a:endParaRPr/>
          </a:p>
          <a:p>
            <a:pPr marL="914400" lvl="1" indent="-298450" algn="l" rtl="0">
              <a:spcBef>
                <a:spcPts val="0"/>
              </a:spcBef>
              <a:spcAft>
                <a:spcPts val="0"/>
              </a:spcAft>
              <a:buSzPts val="1100"/>
              <a:buChar char="○"/>
            </a:pPr>
            <a:r>
              <a:rPr lang="en"/>
              <a:t>Combining aerobic and resistance training is best greater than 150 minutes/week</a:t>
            </a:r>
            <a:endParaRPr/>
          </a:p>
          <a:p>
            <a:pPr marL="457200" lvl="0" indent="-311150" algn="l" rtl="0">
              <a:spcBef>
                <a:spcPts val="0"/>
              </a:spcBef>
              <a:spcAft>
                <a:spcPts val="0"/>
              </a:spcAft>
              <a:buSzPts val="1300"/>
              <a:buChar char="●"/>
            </a:pPr>
            <a:r>
              <a:rPr lang="en"/>
              <a:t>Pioglitazone </a:t>
            </a:r>
            <a:endParaRPr/>
          </a:p>
          <a:p>
            <a:pPr marL="914400" lvl="1" indent="-298450" algn="l" rtl="0">
              <a:spcBef>
                <a:spcPts val="0"/>
              </a:spcBef>
              <a:spcAft>
                <a:spcPts val="0"/>
              </a:spcAft>
              <a:buSzPts val="1100"/>
              <a:buChar char="○"/>
            </a:pPr>
            <a:r>
              <a:rPr lang="en"/>
              <a:t>Though it causes weight gain it improves lipid metabolism and mitochondrial function</a:t>
            </a:r>
            <a:endParaRPr/>
          </a:p>
          <a:p>
            <a:pPr marL="457200" lvl="0" indent="-311150" algn="l" rtl="0">
              <a:spcBef>
                <a:spcPts val="0"/>
              </a:spcBef>
              <a:spcAft>
                <a:spcPts val="0"/>
              </a:spcAft>
              <a:buSzPts val="1300"/>
              <a:buChar char="●"/>
            </a:pPr>
            <a:r>
              <a:rPr lang="en"/>
              <a:t>GLP-1 RA</a:t>
            </a:r>
            <a:endParaRPr/>
          </a:p>
          <a:p>
            <a:pPr marL="914400" lvl="1" indent="-298450" algn="l" rtl="0">
              <a:spcBef>
                <a:spcPts val="0"/>
              </a:spcBef>
              <a:spcAft>
                <a:spcPts val="0"/>
              </a:spcAft>
              <a:buSzPts val="1100"/>
              <a:buChar char="○"/>
            </a:pPr>
            <a:r>
              <a:rPr lang="en"/>
              <a:t>Weight loss, improved insulin sensitivity, decreased liver steatosis</a:t>
            </a:r>
            <a:endParaRPr/>
          </a:p>
          <a:p>
            <a:pPr marL="457200" lvl="0" indent="-311150" algn="l" rtl="0">
              <a:spcBef>
                <a:spcPts val="0"/>
              </a:spcBef>
              <a:spcAft>
                <a:spcPts val="0"/>
              </a:spcAft>
              <a:buSzPts val="1300"/>
              <a:buChar char="●"/>
            </a:pPr>
            <a:r>
              <a:rPr lang="en"/>
              <a:t>SLGT2 inhibitors?</a:t>
            </a:r>
            <a:endParaRPr/>
          </a:p>
          <a:p>
            <a:pPr marL="914400" lvl="1" indent="-298450" algn="l" rtl="0">
              <a:spcBef>
                <a:spcPts val="0"/>
              </a:spcBef>
              <a:spcAft>
                <a:spcPts val="0"/>
              </a:spcAft>
              <a:buSzPts val="1100"/>
              <a:buChar char="○"/>
            </a:pPr>
            <a:r>
              <a:rPr lang="en"/>
              <a:t>More research needed but they do seem to reduce liver fat</a:t>
            </a:r>
            <a:endParaRPr/>
          </a:p>
          <a:p>
            <a:pPr marL="457200" lvl="0" indent="-311150" algn="l" rtl="0">
              <a:spcBef>
                <a:spcPts val="0"/>
              </a:spcBef>
              <a:spcAft>
                <a:spcPts val="0"/>
              </a:spcAft>
              <a:buSzPts val="1300"/>
              <a:buChar char="●"/>
            </a:pPr>
            <a:r>
              <a:rPr lang="en"/>
              <a:t>Bariatric surgery </a:t>
            </a:r>
            <a:endParaRPr/>
          </a:p>
          <a:p>
            <a:pPr marL="914400" lvl="1" indent="-298450" algn="l" rtl="0">
              <a:spcBef>
                <a:spcPts val="0"/>
              </a:spcBef>
              <a:spcAft>
                <a:spcPts val="0"/>
              </a:spcAft>
              <a:buSzPts val="1100"/>
              <a:buChar char="○"/>
            </a:pPr>
            <a:r>
              <a:rPr lang="en"/>
              <a:t>Consider bariatric surgery with BMI 35 or greater with T2DM or greater than 40 without other comorbidities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152400" y="152400"/>
            <a:ext cx="634837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42E4-723F-556E-D2E7-A620EBCD111E}"/>
              </a:ext>
            </a:extLst>
          </p:cNvPr>
          <p:cNvSpPr>
            <a:spLocks noGrp="1"/>
          </p:cNvSpPr>
          <p:nvPr>
            <p:ph type="title"/>
          </p:nvPr>
        </p:nvSpPr>
        <p:spPr/>
        <p:txBody>
          <a:bodyPr>
            <a:normAutofit fontScale="90000"/>
          </a:bodyPr>
          <a:lstStyle/>
          <a:p>
            <a:r>
              <a:rPr lang="en-US" dirty="0"/>
              <a:t>Disclosures</a:t>
            </a:r>
            <a:br>
              <a:rPr lang="en-US" dirty="0"/>
            </a:br>
            <a:br>
              <a:rPr lang="en-US" dirty="0"/>
            </a:br>
            <a:r>
              <a:rPr lang="en-US" dirty="0"/>
              <a:t>None </a:t>
            </a:r>
          </a:p>
        </p:txBody>
      </p:sp>
    </p:spTree>
    <p:extLst>
      <p:ext uri="{BB962C8B-B14F-4D97-AF65-F5344CB8AC3E}">
        <p14:creationId xmlns:p14="http://schemas.microsoft.com/office/powerpoint/2010/main" val="48444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1"/>
          <p:cNvPicPr preferRelativeResize="0"/>
          <p:nvPr/>
        </p:nvPicPr>
        <p:blipFill>
          <a:blip r:embed="rId3">
            <a:alphaModFix/>
          </a:blip>
          <a:stretch>
            <a:fillRect/>
          </a:stretch>
        </p:blipFill>
        <p:spPr>
          <a:xfrm>
            <a:off x="152400" y="152400"/>
            <a:ext cx="6905232" cy="483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2"/>
          <p:cNvPicPr preferRelativeResize="0"/>
          <p:nvPr/>
        </p:nvPicPr>
        <p:blipFill>
          <a:blip r:embed="rId3">
            <a:alphaModFix/>
          </a:blip>
          <a:stretch>
            <a:fillRect/>
          </a:stretch>
        </p:blipFill>
        <p:spPr>
          <a:xfrm>
            <a:off x="152400" y="152400"/>
            <a:ext cx="6159040"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p:cNvPicPr preferRelativeResize="0"/>
          <p:nvPr/>
        </p:nvPicPr>
        <p:blipFill>
          <a:blip r:embed="rId3">
            <a:alphaModFix/>
          </a:blip>
          <a:stretch>
            <a:fillRect/>
          </a:stretch>
        </p:blipFill>
        <p:spPr>
          <a:xfrm>
            <a:off x="152400" y="152400"/>
            <a:ext cx="6451600"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Comorbidities</a:t>
            </a:r>
            <a:endParaRPr/>
          </a:p>
        </p:txBody>
      </p:sp>
      <p:sp>
        <p:nvSpPr>
          <p:cNvPr id="207" name="Google Shape;207;p3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NASH and fibrosis associated with four major outcomes</a:t>
            </a:r>
            <a:endParaRPr/>
          </a:p>
          <a:p>
            <a:pPr marL="914400" lvl="1" indent="-298450" algn="l" rtl="0">
              <a:spcBef>
                <a:spcPts val="0"/>
              </a:spcBef>
              <a:spcAft>
                <a:spcPts val="0"/>
              </a:spcAft>
              <a:buSzPts val="1100"/>
              <a:buChar char="○"/>
            </a:pPr>
            <a:r>
              <a:rPr lang="en"/>
              <a:t>CVD</a:t>
            </a:r>
            <a:endParaRPr/>
          </a:p>
          <a:p>
            <a:pPr marL="914400" lvl="1" indent="-298450" algn="l" rtl="0">
              <a:spcBef>
                <a:spcPts val="0"/>
              </a:spcBef>
              <a:spcAft>
                <a:spcPts val="0"/>
              </a:spcAft>
              <a:buSzPts val="1100"/>
              <a:buChar char="○"/>
            </a:pPr>
            <a:r>
              <a:rPr lang="en"/>
              <a:t>CKD</a:t>
            </a:r>
            <a:endParaRPr/>
          </a:p>
          <a:p>
            <a:pPr marL="914400" lvl="1" indent="-298450" algn="l" rtl="0">
              <a:spcBef>
                <a:spcPts val="0"/>
              </a:spcBef>
              <a:spcAft>
                <a:spcPts val="0"/>
              </a:spcAft>
              <a:buSzPts val="1100"/>
              <a:buChar char="○"/>
            </a:pPr>
            <a:r>
              <a:rPr lang="en"/>
              <a:t>Malignancy (not just HCC)</a:t>
            </a:r>
            <a:endParaRPr/>
          </a:p>
          <a:p>
            <a:pPr marL="914400" lvl="1" indent="-298450" algn="l" rtl="0">
              <a:spcBef>
                <a:spcPts val="0"/>
              </a:spcBef>
              <a:spcAft>
                <a:spcPts val="0"/>
              </a:spcAft>
              <a:buSzPts val="1100"/>
              <a:buChar char="○"/>
            </a:pPr>
            <a:r>
              <a:rPr lang="en"/>
              <a:t>Liver pathology (cirrhosis and it’s comorbidities and malignancies)</a:t>
            </a:r>
            <a:endParaRPr/>
          </a:p>
          <a:p>
            <a:pPr marL="457200" lvl="0" indent="-311150" algn="l" rtl="0">
              <a:spcBef>
                <a:spcPts val="0"/>
              </a:spcBef>
              <a:spcAft>
                <a:spcPts val="0"/>
              </a:spcAft>
              <a:buSzPts val="1300"/>
              <a:buChar char="●"/>
            </a:pPr>
            <a:r>
              <a:rPr lang="en"/>
              <a:t>Most common causes of death in NAFLD are CVD and non hepatic malignancy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Management of comorbidities</a:t>
            </a:r>
            <a:endParaRPr/>
          </a:p>
        </p:txBody>
      </p:sp>
      <p:sp>
        <p:nvSpPr>
          <p:cNvPr id="213" name="Google Shape;213;p3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Manage T2DM, CVD, Dyslipidemia,  HTN, and CKD based on best practice</a:t>
            </a:r>
            <a:endParaRPr/>
          </a:p>
          <a:p>
            <a:pPr marL="457200" lvl="0" indent="-311150" algn="l" rtl="0">
              <a:spcBef>
                <a:spcPts val="0"/>
              </a:spcBef>
              <a:spcAft>
                <a:spcPts val="0"/>
              </a:spcAft>
              <a:buSzPts val="1300"/>
              <a:buChar char="●"/>
            </a:pPr>
            <a:r>
              <a:rPr lang="en"/>
              <a:t>T2DM</a:t>
            </a:r>
            <a:endParaRPr/>
          </a:p>
          <a:p>
            <a:pPr marL="914400" lvl="1" indent="-298450" algn="l" rtl="0">
              <a:spcBef>
                <a:spcPts val="0"/>
              </a:spcBef>
              <a:spcAft>
                <a:spcPts val="0"/>
              </a:spcAft>
              <a:buSzPts val="1100"/>
              <a:buChar char="○"/>
            </a:pPr>
            <a:r>
              <a:rPr lang="en"/>
              <a:t>GLP1 RA,  pioglitazone, SGLT2i?</a:t>
            </a:r>
            <a:endParaRPr/>
          </a:p>
          <a:p>
            <a:pPr marL="457200" lvl="0" indent="-311150" algn="l" rtl="0">
              <a:spcBef>
                <a:spcPts val="0"/>
              </a:spcBef>
              <a:spcAft>
                <a:spcPts val="0"/>
              </a:spcAft>
              <a:buSzPts val="1300"/>
              <a:buChar char="●"/>
            </a:pPr>
            <a:r>
              <a:rPr lang="en"/>
              <a:t>CVD and dyslipidemia</a:t>
            </a:r>
            <a:endParaRPr/>
          </a:p>
          <a:p>
            <a:pPr marL="914400" lvl="1" indent="-298450" algn="l" rtl="0">
              <a:spcBef>
                <a:spcPts val="0"/>
              </a:spcBef>
              <a:spcAft>
                <a:spcPts val="0"/>
              </a:spcAft>
              <a:buSzPts val="1100"/>
              <a:buChar char="○"/>
            </a:pPr>
            <a:r>
              <a:rPr lang="en"/>
              <a:t>Statins are OK to use until advanced fibrosis and cirrhosis are present. </a:t>
            </a:r>
            <a:endParaRPr/>
          </a:p>
          <a:p>
            <a:pPr marL="914400" lvl="1" indent="-298450" algn="l" rtl="0">
              <a:spcBef>
                <a:spcPts val="0"/>
              </a:spcBef>
              <a:spcAft>
                <a:spcPts val="0"/>
              </a:spcAft>
              <a:buSzPts val="1100"/>
              <a:buChar char="○"/>
            </a:pPr>
            <a:r>
              <a:rPr lang="en"/>
              <a:t>Use  icosapent ethyl if TG 135-499</a:t>
            </a:r>
            <a:endParaRPr/>
          </a:p>
          <a:p>
            <a:pPr marL="914400" lvl="1" indent="-298450" algn="l" rtl="0">
              <a:spcBef>
                <a:spcPts val="0"/>
              </a:spcBef>
              <a:spcAft>
                <a:spcPts val="0"/>
              </a:spcAft>
              <a:buSzPts val="1100"/>
              <a:buChar char="○"/>
            </a:pPr>
            <a:r>
              <a:rPr lang="en"/>
              <a:t>Use fibrate if TG &gt;500 and consider pioglitazone if the patient is diabetic</a:t>
            </a:r>
            <a:endParaRPr/>
          </a:p>
          <a:p>
            <a:pPr marL="914400" lvl="1" indent="-298450" algn="l" rtl="0">
              <a:spcBef>
                <a:spcPts val="0"/>
              </a:spcBef>
              <a:spcAft>
                <a:spcPts val="0"/>
              </a:spcAft>
              <a:buSzPts val="1100"/>
              <a:buChar char="○"/>
            </a:pPr>
            <a:r>
              <a:rPr lang="en"/>
              <a:t>Using fibrates does not seem to consistently decrease liver steatosis</a:t>
            </a:r>
            <a:endParaRPr/>
          </a:p>
          <a:p>
            <a:pPr marL="457200" lvl="0" indent="-311150" algn="l" rtl="0">
              <a:spcBef>
                <a:spcPts val="0"/>
              </a:spcBef>
              <a:spcAft>
                <a:spcPts val="0"/>
              </a:spcAft>
              <a:buSzPts val="1300"/>
              <a:buChar char="●"/>
            </a:pPr>
            <a:r>
              <a:rPr lang="en"/>
              <a:t>HTN</a:t>
            </a:r>
            <a:endParaRPr/>
          </a:p>
          <a:p>
            <a:pPr marL="914400" lvl="1" indent="-298450" algn="l" rtl="0">
              <a:spcBef>
                <a:spcPts val="0"/>
              </a:spcBef>
              <a:spcAft>
                <a:spcPts val="0"/>
              </a:spcAft>
              <a:buSzPts val="1100"/>
              <a:buChar char="○"/>
            </a:pPr>
            <a:r>
              <a:rPr lang="en"/>
              <a:t>ACEi and ARBs are first line ulness decompensated cirrhosis</a:t>
            </a:r>
            <a:endParaRPr/>
          </a:p>
          <a:p>
            <a:pPr marL="457200" lvl="0" indent="-311150" algn="l" rtl="0">
              <a:spcBef>
                <a:spcPts val="0"/>
              </a:spcBef>
              <a:spcAft>
                <a:spcPts val="0"/>
              </a:spcAft>
              <a:buSzPts val="1300"/>
              <a:buChar char="●"/>
            </a:pPr>
            <a:r>
              <a:rPr lang="en"/>
              <a:t>CKD</a:t>
            </a:r>
            <a:endParaRPr/>
          </a:p>
          <a:p>
            <a:pPr marL="914400" lvl="1" indent="-298450" algn="l" rtl="0">
              <a:spcBef>
                <a:spcPts val="0"/>
              </a:spcBef>
              <a:spcAft>
                <a:spcPts val="0"/>
              </a:spcAft>
              <a:buSzPts val="1100"/>
              <a:buChar char="○"/>
            </a:pPr>
            <a:r>
              <a:rPr lang="en"/>
              <a:t>ACEi and ARBs and SGLT2i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Ongoing research</a:t>
            </a:r>
            <a:endParaRPr/>
          </a:p>
        </p:txBody>
      </p:sp>
      <p:sp>
        <p:nvSpPr>
          <p:cNvPr id="219" name="Google Shape;219;p3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Targeting satiety modulators</a:t>
            </a:r>
            <a:endParaRPr/>
          </a:p>
          <a:p>
            <a:pPr marL="914400" lvl="1" indent="-298450" algn="l" rtl="0">
              <a:spcBef>
                <a:spcPts val="0"/>
              </a:spcBef>
              <a:spcAft>
                <a:spcPts val="0"/>
              </a:spcAft>
              <a:buSzPts val="1100"/>
              <a:buChar char="○"/>
            </a:pPr>
            <a:r>
              <a:rPr lang="en"/>
              <a:t>Melanin-concentrating hormone receptor-1 and fibroblast growth factor 21 (FGF21)</a:t>
            </a:r>
            <a:endParaRPr/>
          </a:p>
          <a:p>
            <a:pPr marL="457200" lvl="0" indent="-311150" algn="l" rtl="0">
              <a:spcBef>
                <a:spcPts val="0"/>
              </a:spcBef>
              <a:spcAft>
                <a:spcPts val="0"/>
              </a:spcAft>
              <a:buSzPts val="1300"/>
              <a:buChar char="●"/>
            </a:pPr>
            <a:r>
              <a:rPr lang="en"/>
              <a:t>Targeting energy efficiency and disposal</a:t>
            </a:r>
            <a:endParaRPr/>
          </a:p>
          <a:p>
            <a:pPr marL="914400" lvl="1" indent="-298450" algn="l" rtl="0">
              <a:spcBef>
                <a:spcPts val="0"/>
              </a:spcBef>
              <a:spcAft>
                <a:spcPts val="0"/>
              </a:spcAft>
              <a:buSzPts val="1100"/>
              <a:buChar char="○"/>
            </a:pPr>
            <a:r>
              <a:rPr lang="en"/>
              <a:t>Peripheral endocannabinoid receptor agonists, mitochondrial uncoupling agents, activators of brown fat</a:t>
            </a:r>
            <a:endParaRPr/>
          </a:p>
          <a:p>
            <a:pPr marL="914400" lvl="1" indent="-298450" algn="l" rtl="0">
              <a:spcBef>
                <a:spcPts val="0"/>
              </a:spcBef>
              <a:spcAft>
                <a:spcPts val="0"/>
              </a:spcAft>
              <a:buSzPts val="1100"/>
              <a:buChar char="○"/>
            </a:pPr>
            <a:r>
              <a:rPr lang="en"/>
              <a:t>GLP1s and SGLT2s already do this</a:t>
            </a:r>
            <a:endParaRPr/>
          </a:p>
          <a:p>
            <a:pPr marL="457200" lvl="0" indent="-311150" algn="l" rtl="0">
              <a:spcBef>
                <a:spcPts val="0"/>
              </a:spcBef>
              <a:spcAft>
                <a:spcPts val="0"/>
              </a:spcAft>
              <a:buSzPts val="1300"/>
              <a:buChar char="●"/>
            </a:pPr>
            <a:r>
              <a:rPr lang="en"/>
              <a:t>FGF receptor modulators</a:t>
            </a:r>
            <a:endParaRPr/>
          </a:p>
          <a:p>
            <a:pPr marL="914400" lvl="1" indent="-298450" algn="l" rtl="0">
              <a:spcBef>
                <a:spcPts val="0"/>
              </a:spcBef>
              <a:spcAft>
                <a:spcPts val="0"/>
              </a:spcAft>
              <a:buSzPts val="1100"/>
              <a:buChar char="○"/>
            </a:pPr>
            <a:r>
              <a:rPr lang="en"/>
              <a:t>Improve insulin resistance increased beta oxidation, decreased food intake</a:t>
            </a:r>
            <a:endParaRPr/>
          </a:p>
          <a:p>
            <a:pPr marL="914400" lvl="1" indent="-298450" algn="l" rtl="0">
              <a:spcBef>
                <a:spcPts val="0"/>
              </a:spcBef>
              <a:spcAft>
                <a:spcPts val="0"/>
              </a:spcAft>
              <a:buSzPts val="1100"/>
              <a:buChar char="○"/>
            </a:pPr>
            <a:r>
              <a:rPr lang="en"/>
              <a:t>GLP1s do this </a:t>
            </a:r>
            <a:endParaRPr/>
          </a:p>
          <a:p>
            <a:pPr marL="457200" lvl="0" indent="-311150" algn="l" rtl="0">
              <a:spcBef>
                <a:spcPts val="0"/>
              </a:spcBef>
              <a:spcAft>
                <a:spcPts val="0"/>
              </a:spcAft>
              <a:buSzPts val="1300"/>
              <a:buChar char="●"/>
            </a:pPr>
            <a:r>
              <a:rPr lang="en"/>
              <a:t>Targeting PPARs</a:t>
            </a:r>
            <a:endParaRPr/>
          </a:p>
          <a:p>
            <a:pPr marL="914400" lvl="1" indent="-298450" algn="l" rtl="0">
              <a:spcBef>
                <a:spcPts val="0"/>
              </a:spcBef>
              <a:spcAft>
                <a:spcPts val="0"/>
              </a:spcAft>
              <a:buSzPts val="1100"/>
              <a:buChar char="○"/>
            </a:pPr>
            <a:r>
              <a:rPr lang="en"/>
              <a:t>They induce oxidative energy disposal and modulates fat storage</a:t>
            </a:r>
            <a:endParaRPr/>
          </a:p>
          <a:p>
            <a:pPr marL="914400" lvl="1" indent="-298450" algn="l" rtl="0">
              <a:spcBef>
                <a:spcPts val="0"/>
              </a:spcBef>
              <a:spcAft>
                <a:spcPts val="0"/>
              </a:spcAft>
              <a:buSzPts val="1100"/>
              <a:buChar char="○"/>
            </a:pPr>
            <a:r>
              <a:rPr lang="en"/>
              <a:t>Pioglitazone does this</a:t>
            </a:r>
            <a:endParaRPr/>
          </a:p>
          <a:p>
            <a:pPr marL="457200" lvl="0" indent="-311150" algn="l" rtl="0">
              <a:spcBef>
                <a:spcPts val="0"/>
              </a:spcBef>
              <a:spcAft>
                <a:spcPts val="0"/>
              </a:spcAft>
              <a:buSzPts val="1300"/>
              <a:buChar char="●"/>
            </a:pPr>
            <a:r>
              <a:rPr lang="en"/>
              <a:t>Targeting liver thyroid hormone receptor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Ongoing research continued</a:t>
            </a:r>
            <a:endParaRPr/>
          </a:p>
        </p:txBody>
      </p:sp>
      <p:sp>
        <p:nvSpPr>
          <p:cNvPr id="225" name="Google Shape;225;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Targeting fat release from adipose tissue</a:t>
            </a:r>
            <a:endParaRPr/>
          </a:p>
          <a:p>
            <a:pPr marL="914400" lvl="1" indent="-298450" algn="l" rtl="0">
              <a:spcBef>
                <a:spcPts val="0"/>
              </a:spcBef>
              <a:spcAft>
                <a:spcPts val="0"/>
              </a:spcAft>
              <a:buSzPts val="1100"/>
              <a:buChar char="○"/>
            </a:pPr>
            <a:r>
              <a:rPr lang="en"/>
              <a:t>Pioglitazone increases adipocytes ability to store fat without them causing inflammatory response</a:t>
            </a:r>
            <a:endParaRPr/>
          </a:p>
          <a:p>
            <a:pPr marL="457200" lvl="0" indent="-311150" algn="l" rtl="0">
              <a:spcBef>
                <a:spcPts val="0"/>
              </a:spcBef>
              <a:spcAft>
                <a:spcPts val="0"/>
              </a:spcAft>
              <a:buSzPts val="1300"/>
              <a:buChar char="●"/>
            </a:pPr>
            <a:r>
              <a:rPr lang="en"/>
              <a:t>Targeting delivery and uptake of FA and carbs to the liver</a:t>
            </a:r>
            <a:endParaRPr/>
          </a:p>
          <a:p>
            <a:pPr marL="457200" lvl="0" indent="-311150" algn="l" rtl="0">
              <a:spcBef>
                <a:spcPts val="0"/>
              </a:spcBef>
              <a:spcAft>
                <a:spcPts val="0"/>
              </a:spcAft>
              <a:buSzPts val="1300"/>
              <a:buChar char="●"/>
            </a:pPr>
            <a:r>
              <a:rPr lang="en"/>
              <a:t>Targeting hepatic DNL</a:t>
            </a:r>
            <a:endParaRPr/>
          </a:p>
          <a:p>
            <a:pPr marL="457200" lvl="0" indent="-311150" algn="l" rtl="0">
              <a:spcBef>
                <a:spcPts val="0"/>
              </a:spcBef>
              <a:spcAft>
                <a:spcPts val="0"/>
              </a:spcAft>
              <a:buSzPts val="1300"/>
              <a:buChar char="●"/>
            </a:pPr>
            <a:r>
              <a:rPr lang="en"/>
              <a:t>Modulating FA disposal through TG formation and VLDL secretion or lipid droplet formation</a:t>
            </a:r>
            <a:endParaRPr/>
          </a:p>
          <a:p>
            <a:pPr marL="457200" lvl="0" indent="-311150" algn="l" rtl="0">
              <a:spcBef>
                <a:spcPts val="0"/>
              </a:spcBef>
              <a:spcAft>
                <a:spcPts val="0"/>
              </a:spcAft>
              <a:buSzPts val="1300"/>
              <a:buChar char="●"/>
            </a:pPr>
            <a:r>
              <a:rPr lang="en"/>
              <a:t>Modulating inflammatory response, fibrogenesis and cell death  in the liver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number one </a:t>
            </a:r>
            <a:endParaRPr/>
          </a:p>
        </p:txBody>
      </p:sp>
      <p:sp>
        <p:nvSpPr>
          <p:cNvPr id="231" name="Google Shape;231;p3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42-year-old male is past medical is significant for BMI 42, hypercholesterolemia, hypertriglyceridemia, presents to the office for an annual physical. He does not have any specific concerns at this time. He has a desk job, likes to watch football and drink beer occasionally on the weekends (never more than 2 standard drinks in one day). He eats out a lot, and drinks one 12 ounce non-diet soda per day. He denies drug use, and his anxiety and depression screenings are benign. He denies family history of cancers and says both of his parents are living and they “have high blood pressure and cholesterol“.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 up </a:t>
            </a:r>
            <a:endParaRPr/>
          </a:p>
        </p:txBody>
      </p:sp>
      <p:sp>
        <p:nvSpPr>
          <p:cNvPr id="237" name="Google Shape;237;p39"/>
          <p:cNvSpPr txBox="1">
            <a:spLocks noGrp="1"/>
          </p:cNvSpPr>
          <p:nvPr>
            <p:ph type="body" idx="1"/>
          </p:nvPr>
        </p:nvSpPr>
        <p:spPr>
          <a:xfrm>
            <a:off x="727642" y="2205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History of dyslipidemia and obesity</a:t>
            </a:r>
            <a:endParaRPr/>
          </a:p>
          <a:p>
            <a:pPr marL="914400" lvl="1" indent="-298450" algn="l" rtl="0">
              <a:spcBef>
                <a:spcPts val="0"/>
              </a:spcBef>
              <a:spcAft>
                <a:spcPts val="0"/>
              </a:spcAft>
              <a:buSzPts val="1100"/>
              <a:buChar char="○"/>
            </a:pPr>
            <a:r>
              <a:rPr lang="en"/>
              <a:t>Screening for fatty liver disease amongst other things would be reasonable.</a:t>
            </a:r>
            <a:endParaRPr/>
          </a:p>
          <a:p>
            <a:pPr marL="457200" lvl="0" indent="-311150" algn="l" rtl="0">
              <a:spcBef>
                <a:spcPts val="0"/>
              </a:spcBef>
              <a:spcAft>
                <a:spcPts val="0"/>
              </a:spcAft>
              <a:buSzPts val="1300"/>
              <a:buChar char="●"/>
            </a:pPr>
            <a:r>
              <a:rPr lang="en"/>
              <a:t>CMP, CBC, Lipid panel, A1c</a:t>
            </a:r>
            <a:endParaRPr/>
          </a:p>
          <a:p>
            <a:pPr marL="457200" lvl="0" indent="-311150" algn="l" rtl="0">
              <a:spcBef>
                <a:spcPts val="0"/>
              </a:spcBef>
              <a:spcAft>
                <a:spcPts val="0"/>
              </a:spcAft>
              <a:buSzPts val="1300"/>
              <a:buChar char="●"/>
            </a:pPr>
            <a:r>
              <a:rPr lang="en"/>
              <a:t>His ALT is 38 AST within normal limits triglycerides are 250 total cholesterol is 200 LDL is 140 A1c is 5.6 CBC, including platelets within normal limits. </a:t>
            </a:r>
            <a:endParaRPr/>
          </a:p>
          <a:p>
            <a:pPr marL="457200" lvl="0" indent="-311150" algn="l" rtl="0">
              <a:spcBef>
                <a:spcPts val="0"/>
              </a:spcBef>
              <a:spcAft>
                <a:spcPts val="0"/>
              </a:spcAft>
              <a:buSzPts val="1300"/>
              <a:buChar char="●"/>
            </a:pPr>
            <a:r>
              <a:rPr lang="en"/>
              <a:t>Fib-4 is 0.76</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 </a:t>
            </a:r>
            <a:endParaRPr/>
          </a:p>
        </p:txBody>
      </p:sp>
      <p:sp>
        <p:nvSpPr>
          <p:cNvPr id="243" name="Google Shape;243;p4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Fib-4 &lt; 1.3 so advanced fibrosis is very unlikely. </a:t>
            </a:r>
            <a:endParaRPr/>
          </a:p>
          <a:p>
            <a:pPr marL="457200" lvl="0" indent="-311150" algn="l" rtl="0">
              <a:spcBef>
                <a:spcPts val="0"/>
              </a:spcBef>
              <a:spcAft>
                <a:spcPts val="0"/>
              </a:spcAft>
              <a:buSzPts val="1300"/>
              <a:buChar char="●"/>
            </a:pPr>
            <a:r>
              <a:rPr lang="en"/>
              <a:t>Lifestyle modification to reduce his risk of fatty liver. </a:t>
            </a:r>
            <a:endParaRPr/>
          </a:p>
          <a:p>
            <a:pPr marL="457200" lvl="0" indent="-311150" algn="l" rtl="0">
              <a:spcBef>
                <a:spcPts val="0"/>
              </a:spcBef>
              <a:spcAft>
                <a:spcPts val="0"/>
              </a:spcAft>
              <a:buSzPts val="1300"/>
              <a:buChar char="●"/>
            </a:pPr>
            <a:r>
              <a:rPr lang="en"/>
              <a:t>Consider bariatric surgery to reduce risk of progression to NASH and cirrhosis </a:t>
            </a:r>
            <a:endParaRPr/>
          </a:p>
          <a:p>
            <a:pPr marL="457200" lvl="0" indent="-311150" algn="l" rtl="0">
              <a:spcBef>
                <a:spcPts val="0"/>
              </a:spcBef>
              <a:spcAft>
                <a:spcPts val="0"/>
              </a:spcAft>
              <a:buSzPts val="1300"/>
              <a:buChar char="●"/>
            </a:pPr>
            <a:r>
              <a:rPr lang="en"/>
              <a:t>Bariatric surgery still recommended with NASH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sz="1800"/>
              <a:t>NAFLD</a:t>
            </a:r>
            <a:endParaRPr sz="1800"/>
          </a:p>
          <a:p>
            <a:pPr marL="914400" lvl="1" indent="-317182" algn="l" rtl="0">
              <a:spcBef>
                <a:spcPts val="0"/>
              </a:spcBef>
              <a:spcAft>
                <a:spcPts val="0"/>
              </a:spcAft>
              <a:buSzPct val="100000"/>
              <a:buChar char="○"/>
            </a:pPr>
            <a:r>
              <a:rPr lang="en" sz="1800"/>
              <a:t>Spectrum of disease without excess ETOH or secondary causes</a:t>
            </a:r>
            <a:endParaRPr sz="1800"/>
          </a:p>
          <a:p>
            <a:pPr marL="914400" lvl="1" indent="-317182" algn="l" rtl="0">
              <a:spcBef>
                <a:spcPts val="0"/>
              </a:spcBef>
              <a:spcAft>
                <a:spcPts val="0"/>
              </a:spcAft>
              <a:buSzPct val="100000"/>
              <a:buChar char="○"/>
            </a:pPr>
            <a:r>
              <a:rPr lang="en" sz="1800"/>
              <a:t>steatosis → steatohepatitis → cirrhosis </a:t>
            </a:r>
            <a:endParaRPr sz="1800"/>
          </a:p>
          <a:p>
            <a:pPr marL="457200" lvl="0" indent="-317182" algn="l" rtl="0">
              <a:spcBef>
                <a:spcPts val="0"/>
              </a:spcBef>
              <a:spcAft>
                <a:spcPts val="0"/>
              </a:spcAft>
              <a:buSzPct val="100000"/>
              <a:buChar char="●"/>
            </a:pPr>
            <a:r>
              <a:rPr lang="en" sz="1800"/>
              <a:t>Steatosis</a:t>
            </a:r>
            <a:endParaRPr sz="1800"/>
          </a:p>
          <a:p>
            <a:pPr marL="914400" lvl="1" indent="-317182" algn="l" rtl="0">
              <a:spcBef>
                <a:spcPts val="0"/>
              </a:spcBef>
              <a:spcAft>
                <a:spcPts val="0"/>
              </a:spcAft>
              <a:buSzPct val="100000"/>
              <a:buChar char="○"/>
            </a:pPr>
            <a:r>
              <a:rPr lang="en" sz="1800"/>
              <a:t>Fatty deposition in liver</a:t>
            </a:r>
            <a:endParaRPr sz="1800"/>
          </a:p>
          <a:p>
            <a:pPr marL="457200" lvl="0" indent="-317182" algn="l" rtl="0">
              <a:spcBef>
                <a:spcPts val="0"/>
              </a:spcBef>
              <a:spcAft>
                <a:spcPts val="0"/>
              </a:spcAft>
              <a:buSzPct val="100000"/>
              <a:buChar char="●"/>
            </a:pPr>
            <a:r>
              <a:rPr lang="en" sz="1800"/>
              <a:t>Steatohepatitis (diagnosed with biopsy)</a:t>
            </a:r>
            <a:endParaRPr sz="1800"/>
          </a:p>
          <a:p>
            <a:pPr marL="914400" lvl="1" indent="-317182" algn="l" rtl="0">
              <a:spcBef>
                <a:spcPts val="0"/>
              </a:spcBef>
              <a:spcAft>
                <a:spcPts val="0"/>
              </a:spcAft>
              <a:buSzPct val="100000"/>
              <a:buChar char="○"/>
            </a:pPr>
            <a:r>
              <a:rPr lang="en" sz="1800"/>
              <a:t>&gt;5% fatty infiltration with evidence of inflammatory change and hepatocyte injury (ballooning on histology) +/- fibrosis </a:t>
            </a:r>
            <a:endParaRPr sz="1800"/>
          </a:p>
          <a:p>
            <a:pPr marL="457200" lvl="0" indent="-317182" algn="l" rtl="0">
              <a:spcBef>
                <a:spcPts val="0"/>
              </a:spcBef>
              <a:spcAft>
                <a:spcPts val="0"/>
              </a:spcAft>
              <a:buSzPct val="100000"/>
              <a:buChar char="●"/>
            </a:pPr>
            <a:r>
              <a:rPr lang="en" sz="1800"/>
              <a:t>Cirrhosis </a:t>
            </a:r>
            <a:endParaRPr sz="1800"/>
          </a:p>
          <a:p>
            <a:pPr marL="914400" lvl="1" indent="-317182" algn="l" rtl="0">
              <a:spcBef>
                <a:spcPts val="0"/>
              </a:spcBef>
              <a:spcAft>
                <a:spcPts val="0"/>
              </a:spcAft>
              <a:buSzPct val="100000"/>
              <a:buChar char="○"/>
            </a:pPr>
            <a:r>
              <a:rPr lang="en" sz="1800"/>
              <a:t>Scarring from nodular formation around fibrosed bands</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Takeaways </a:t>
            </a:r>
            <a:endParaRPr/>
          </a:p>
        </p:txBody>
      </p:sp>
      <p:sp>
        <p:nvSpPr>
          <p:cNvPr id="249" name="Google Shape;249;p4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Remember his ALT  greater than 25 in female and 33 in male is not normal</a:t>
            </a:r>
            <a:endParaRPr/>
          </a:p>
          <a:p>
            <a:pPr marL="457200" lvl="0" indent="-311150" algn="l" rtl="0">
              <a:spcBef>
                <a:spcPts val="0"/>
              </a:spcBef>
              <a:spcAft>
                <a:spcPts val="0"/>
              </a:spcAft>
              <a:buSzPts val="1300"/>
              <a:buChar char="●"/>
            </a:pPr>
            <a:r>
              <a:rPr lang="en"/>
              <a:t>It is not necessary to get an ultrasound for diagnosis of NAFLD</a:t>
            </a:r>
            <a:endParaRPr/>
          </a:p>
          <a:p>
            <a:pPr marL="457200" lvl="0" indent="-311150" algn="l" rtl="0">
              <a:spcBef>
                <a:spcPts val="0"/>
              </a:spcBef>
              <a:spcAft>
                <a:spcPts val="0"/>
              </a:spcAft>
              <a:buSzPts val="1300"/>
              <a:buChar char="●"/>
            </a:pPr>
            <a:r>
              <a:rPr lang="en"/>
              <a:t>Bariatric surgery reduces risk of progression of NAFLD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number two </a:t>
            </a:r>
            <a:endParaRPr/>
          </a:p>
        </p:txBody>
      </p:sp>
      <p:sp>
        <p:nvSpPr>
          <p:cNvPr id="255" name="Google Shape;255;p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52-year-old female past medical is significant for type two diabetes on long-term insulin, obesity, hypertension, dyslipidemia, who presents to the office to go over lab work and discuss diabetes management. She has been trying to work on her diet with a  low carbohydrate non-ketogenic diet, and reducing processed food as well as frequency of eating out. She is on 30 units of long acting insulin nightly with a balanced meal time correctional scale. She has not tolerated metformin in the past due to G.I. side effects. She is on Olmasartan 20 mg daily for hypertension and atorvastatin 20 mg daily for hypercholesterolemia.  Her labs for today’s office visit show and A1c of 8.3, CMP significant for creatinine of 1.3, ALT 45, AST 21. CBC with platelets 180,. Lipid panel showing  LDL cholesterol 100, triglycerides 210 HDL 25.</a:t>
            </a:r>
            <a:endParaRPr/>
          </a:p>
          <a:p>
            <a:pPr marL="0" lvl="0" indent="0" algn="l" rtl="0">
              <a:spcBef>
                <a:spcPts val="1200"/>
              </a:spcBef>
              <a:spcAft>
                <a:spcPts val="1200"/>
              </a:spcAft>
              <a:buNone/>
            </a:pPr>
            <a:r>
              <a:rPr lang="en"/>
              <a:t>On physical exam you’re only remarkable finding is a liver spin 2 cm below the costophrenic angle.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Evaluation </a:t>
            </a:r>
            <a:endParaRPr/>
          </a:p>
        </p:txBody>
      </p:sp>
      <p:sp>
        <p:nvSpPr>
          <p:cNvPr id="261" name="Google Shape;261;p43"/>
          <p:cNvSpPr txBox="1">
            <a:spLocks noGrp="1"/>
          </p:cNvSpPr>
          <p:nvPr>
            <p:ph type="body" idx="1"/>
          </p:nvPr>
        </p:nvSpPr>
        <p:spPr>
          <a:xfrm>
            <a:off x="991917" y="2070408"/>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Fib-4 = 1.51 </a:t>
            </a:r>
            <a:endParaRPr/>
          </a:p>
          <a:p>
            <a:pPr marL="914400" lvl="1" indent="-298450" algn="l" rtl="0">
              <a:spcBef>
                <a:spcPts val="0"/>
              </a:spcBef>
              <a:spcAft>
                <a:spcPts val="0"/>
              </a:spcAft>
              <a:buSzPts val="1100"/>
              <a:buChar char="○"/>
            </a:pPr>
            <a:r>
              <a:rPr lang="en"/>
              <a:t>Moderate risk for advanced fibrosis moderate. </a:t>
            </a:r>
            <a:endParaRPr/>
          </a:p>
          <a:p>
            <a:pPr marL="914400" lvl="1" indent="-298450" algn="l" rtl="0">
              <a:spcBef>
                <a:spcPts val="0"/>
              </a:spcBef>
              <a:spcAft>
                <a:spcPts val="0"/>
              </a:spcAft>
              <a:buSzPts val="1100"/>
              <a:buChar char="○"/>
            </a:pPr>
            <a:r>
              <a:rPr lang="en"/>
              <a:t>Needs elastography testing VCTE or MRE</a:t>
            </a:r>
            <a:endParaRPr/>
          </a:p>
          <a:p>
            <a:pPr marL="457200" lvl="0" indent="-311150" algn="l" rtl="0">
              <a:spcBef>
                <a:spcPts val="0"/>
              </a:spcBef>
              <a:spcAft>
                <a:spcPts val="0"/>
              </a:spcAft>
              <a:buSzPts val="1300"/>
              <a:buChar char="●"/>
            </a:pPr>
            <a:r>
              <a:rPr lang="en"/>
              <a:t>Liver ultrasound impression shows: evidence of hepatic steatosis aka fatty liver changes without any nodularity or distinct nodules noted. </a:t>
            </a:r>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Treatment/management</a:t>
            </a:r>
            <a:endParaRPr/>
          </a:p>
        </p:txBody>
      </p:sp>
      <p:sp>
        <p:nvSpPr>
          <p:cNvPr id="267" name="Google Shape;267;p4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Lifestyle modification with lower carbohydrate diet with minimal process foods and added sugar.</a:t>
            </a:r>
            <a:endParaRPr/>
          </a:p>
          <a:p>
            <a:pPr marL="457200" lvl="0" indent="-311150" algn="l" rtl="0">
              <a:spcBef>
                <a:spcPts val="0"/>
              </a:spcBef>
              <a:spcAft>
                <a:spcPts val="0"/>
              </a:spcAft>
              <a:buSzPts val="1300"/>
              <a:buChar char="●"/>
            </a:pPr>
            <a:r>
              <a:rPr lang="en"/>
              <a:t>Best evidence for weight loss is exercising with aerobic and resistance training greater than 150 minutes per week. </a:t>
            </a:r>
            <a:endParaRPr/>
          </a:p>
          <a:p>
            <a:pPr marL="457200" lvl="0" indent="-311150" algn="l" rtl="0">
              <a:spcBef>
                <a:spcPts val="0"/>
              </a:spcBef>
              <a:spcAft>
                <a:spcPts val="0"/>
              </a:spcAft>
              <a:buSzPts val="1300"/>
              <a:buChar char="●"/>
            </a:pPr>
            <a:r>
              <a:rPr lang="en"/>
              <a:t>Goal is for 10% weight reduction</a:t>
            </a:r>
            <a:endParaRPr/>
          </a:p>
          <a:p>
            <a:pPr marL="457200" lvl="0" indent="-311150" algn="l" rtl="0">
              <a:spcBef>
                <a:spcPts val="0"/>
              </a:spcBef>
              <a:spcAft>
                <a:spcPts val="0"/>
              </a:spcAft>
              <a:buSzPts val="1300"/>
              <a:buChar char="●"/>
            </a:pPr>
            <a:r>
              <a:rPr lang="en"/>
              <a:t>Add GLP-1 agonist and or pioglitazone for her diabetes and  fatty liver </a:t>
            </a:r>
            <a:endParaRPr/>
          </a:p>
          <a:p>
            <a:pPr marL="914400" lvl="1" indent="-298450" algn="l" rtl="0">
              <a:spcBef>
                <a:spcPts val="0"/>
              </a:spcBef>
              <a:spcAft>
                <a:spcPts val="0"/>
              </a:spcAft>
              <a:buSzPts val="1100"/>
              <a:buChar char="○"/>
            </a:pPr>
            <a:r>
              <a:rPr lang="en"/>
              <a:t>Exercise, GLP-1 agonists and pioglitazone all decrease liver fat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number three </a:t>
            </a:r>
            <a:endParaRPr/>
          </a:p>
        </p:txBody>
      </p:sp>
      <p:sp>
        <p:nvSpPr>
          <p:cNvPr id="273" name="Google Shape;273;p4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63-year-old male with past medical issues significant for tobacco use disorder CAD, status post PCI with DESx3 5 years ago, pre-diabetes, dyslipidemia, generalized anxiety disorder. He hasn’t seen a doctor since he got his stents placed and is only taking aspirin for medications.  He thought all he needed to do was take his aspirin as instructed by his interventionist in the hospital when he got his  stents, and “[he] would be all good”.  He denies any cardiac or respiratory symptoms and says he overall feels well. He continues to smoke half a pack of cigarettes a day but he’s  been buying nicotine patches online to try to cut down.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Workup</a:t>
            </a:r>
            <a:endParaRPr/>
          </a:p>
        </p:txBody>
      </p:sp>
      <p:sp>
        <p:nvSpPr>
          <p:cNvPr id="279" name="Google Shape;279;p4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BMP+ Hepatic functions panel or CMP</a:t>
            </a:r>
            <a:endParaRPr/>
          </a:p>
          <a:p>
            <a:pPr marL="457200" lvl="0" indent="-311150" algn="l" rtl="0">
              <a:spcBef>
                <a:spcPts val="0"/>
              </a:spcBef>
              <a:spcAft>
                <a:spcPts val="0"/>
              </a:spcAft>
              <a:buSzPts val="1300"/>
              <a:buChar char="●"/>
            </a:pPr>
            <a:r>
              <a:rPr lang="en"/>
              <a:t>Lipid panel</a:t>
            </a:r>
            <a:endParaRPr/>
          </a:p>
          <a:p>
            <a:pPr marL="457200" lvl="0" indent="-311150" algn="l" rtl="0">
              <a:spcBef>
                <a:spcPts val="0"/>
              </a:spcBef>
              <a:spcAft>
                <a:spcPts val="0"/>
              </a:spcAft>
              <a:buSzPts val="1300"/>
              <a:buChar char="●"/>
            </a:pPr>
            <a:r>
              <a:rPr lang="en"/>
              <a:t>CBC</a:t>
            </a:r>
            <a:endParaRPr/>
          </a:p>
          <a:p>
            <a:pPr marL="457200" lvl="0" indent="-311150" algn="l" rtl="0">
              <a:spcBef>
                <a:spcPts val="0"/>
              </a:spcBef>
              <a:spcAft>
                <a:spcPts val="0"/>
              </a:spcAft>
              <a:buSzPts val="1300"/>
              <a:buChar char="●"/>
            </a:pPr>
            <a:r>
              <a:rPr lang="en"/>
              <a:t>A1c</a:t>
            </a:r>
            <a:endParaRPr/>
          </a:p>
          <a:p>
            <a:pPr marL="457200" lvl="0" indent="-311150" algn="l" rtl="0">
              <a:spcBef>
                <a:spcPts val="0"/>
              </a:spcBef>
              <a:spcAft>
                <a:spcPts val="0"/>
              </a:spcAft>
              <a:buSzPts val="1300"/>
              <a:buChar char="●"/>
            </a:pPr>
            <a:r>
              <a:rPr lang="en"/>
              <a:t>Significant findings</a:t>
            </a:r>
            <a:endParaRPr/>
          </a:p>
          <a:p>
            <a:pPr marL="914400" lvl="1" indent="-298450" algn="l" rtl="0">
              <a:spcBef>
                <a:spcPts val="0"/>
              </a:spcBef>
              <a:spcAft>
                <a:spcPts val="0"/>
              </a:spcAft>
              <a:buSzPts val="1100"/>
              <a:buChar char="○"/>
            </a:pPr>
            <a:r>
              <a:rPr lang="en"/>
              <a:t>AST 49 ALT 87</a:t>
            </a:r>
            <a:endParaRPr/>
          </a:p>
          <a:p>
            <a:pPr marL="914400" lvl="1" indent="-298450" algn="l" rtl="0">
              <a:spcBef>
                <a:spcPts val="0"/>
              </a:spcBef>
              <a:spcAft>
                <a:spcPts val="0"/>
              </a:spcAft>
              <a:buSzPts val="1100"/>
              <a:buChar char="○"/>
            </a:pPr>
            <a:r>
              <a:rPr lang="en"/>
              <a:t>LDL 150, triglycerides 145, HDL 23</a:t>
            </a:r>
            <a:endParaRPr/>
          </a:p>
          <a:p>
            <a:pPr marL="914400" lvl="1" indent="-298450" algn="l" rtl="0">
              <a:spcBef>
                <a:spcPts val="0"/>
              </a:spcBef>
              <a:spcAft>
                <a:spcPts val="0"/>
              </a:spcAft>
              <a:buSzPts val="1100"/>
              <a:buChar char="○"/>
            </a:pPr>
            <a:r>
              <a:rPr lang="en"/>
              <a:t>Platelets 110</a:t>
            </a:r>
            <a:endParaRPr/>
          </a:p>
          <a:p>
            <a:pPr marL="914400" lvl="1" indent="-298450" algn="l" rtl="0">
              <a:spcBef>
                <a:spcPts val="0"/>
              </a:spcBef>
              <a:spcAft>
                <a:spcPts val="0"/>
              </a:spcAft>
              <a:buSzPts val="1100"/>
              <a:buChar char="○"/>
            </a:pPr>
            <a:r>
              <a:rPr lang="en"/>
              <a:t>A1c 5.9</a:t>
            </a:r>
            <a:endParaRPr/>
          </a:p>
          <a:p>
            <a:pPr marL="457200" lvl="0" indent="0" algn="l" rtl="0">
              <a:spcBef>
                <a:spcPts val="1200"/>
              </a:spcBef>
              <a:spcAft>
                <a:spcPts val="12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Management</a:t>
            </a:r>
            <a:endParaRPr/>
          </a:p>
        </p:txBody>
      </p:sp>
      <p:sp>
        <p:nvSpPr>
          <p:cNvPr id="285" name="Google Shape;285;p47"/>
          <p:cNvSpPr txBox="1">
            <a:spLocks noGrp="1"/>
          </p:cNvSpPr>
          <p:nvPr>
            <p:ph type="body" idx="1"/>
          </p:nvPr>
        </p:nvSpPr>
        <p:spPr>
          <a:xfrm>
            <a:off x="729450" y="211402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Fib 4 = 3.01 </a:t>
            </a:r>
            <a:endParaRPr/>
          </a:p>
          <a:p>
            <a:pPr marL="457200" lvl="0" indent="-311150" algn="l" rtl="0">
              <a:spcBef>
                <a:spcPts val="0"/>
              </a:spcBef>
              <a:spcAft>
                <a:spcPts val="0"/>
              </a:spcAft>
              <a:buSzPts val="1300"/>
              <a:buChar char="●"/>
            </a:pPr>
            <a:r>
              <a:rPr lang="en"/>
              <a:t>Advanced fibrosis likely (F3-F4)</a:t>
            </a:r>
            <a:endParaRPr/>
          </a:p>
          <a:p>
            <a:pPr marL="457200" lvl="0" indent="-311150" algn="l" rtl="0">
              <a:spcBef>
                <a:spcPts val="0"/>
              </a:spcBef>
              <a:spcAft>
                <a:spcPts val="0"/>
              </a:spcAft>
              <a:buSzPts val="1300"/>
              <a:buChar char="●"/>
            </a:pPr>
            <a:r>
              <a:rPr lang="en"/>
              <a:t>Patient needs elastography and possible biopsy for definitive diagnosis</a:t>
            </a:r>
            <a:endParaRPr/>
          </a:p>
          <a:p>
            <a:pPr marL="457200" lvl="0" indent="-311150" algn="l" rtl="0">
              <a:spcBef>
                <a:spcPts val="0"/>
              </a:spcBef>
              <a:spcAft>
                <a:spcPts val="0"/>
              </a:spcAft>
              <a:buSzPts val="1300"/>
              <a:buChar char="●"/>
            </a:pPr>
            <a:r>
              <a:rPr lang="en"/>
              <a:t>If the patient has cirrhosis they will need HCC screening every 6 months</a:t>
            </a:r>
            <a:endParaRPr/>
          </a:p>
          <a:p>
            <a:pPr marL="457200" lvl="0" indent="-311150" algn="l" rtl="0">
              <a:spcBef>
                <a:spcPts val="0"/>
              </a:spcBef>
              <a:spcAft>
                <a:spcPts val="0"/>
              </a:spcAft>
              <a:buSzPts val="1300"/>
              <a:buChar char="●"/>
            </a:pPr>
            <a:r>
              <a:rPr lang="en"/>
              <a:t>Needs to get back on a statin and ACEi or ARB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Management continued</a:t>
            </a:r>
            <a:endParaRPr/>
          </a:p>
        </p:txBody>
      </p:sp>
      <p:sp>
        <p:nvSpPr>
          <p:cNvPr id="291" name="Google Shape;291;p4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Liver stiffness measurement (LSM) 8-12 kPA or &gt;12kPa on a VCTE test</a:t>
            </a:r>
            <a:endParaRPr/>
          </a:p>
          <a:p>
            <a:pPr marL="914400" lvl="1" indent="-298450" algn="l" rtl="0">
              <a:spcBef>
                <a:spcPts val="0"/>
              </a:spcBef>
              <a:spcAft>
                <a:spcPts val="0"/>
              </a:spcAft>
              <a:buSzPts val="1100"/>
              <a:buChar char="○"/>
            </a:pPr>
            <a:r>
              <a:rPr lang="en"/>
              <a:t>Likely needs biopsy</a:t>
            </a:r>
            <a:endParaRPr/>
          </a:p>
          <a:p>
            <a:pPr marL="457200" lvl="0" indent="-311150" algn="l" rtl="0">
              <a:spcBef>
                <a:spcPts val="0"/>
              </a:spcBef>
              <a:spcAft>
                <a:spcPts val="0"/>
              </a:spcAft>
              <a:buSzPts val="1300"/>
              <a:buChar char="●"/>
            </a:pPr>
            <a:r>
              <a:rPr lang="en"/>
              <a:t>LSM &gt;12kPa on a VCTE test</a:t>
            </a:r>
            <a:endParaRPr/>
          </a:p>
          <a:p>
            <a:pPr marL="914400" lvl="1" indent="-298450" algn="l" rtl="0">
              <a:spcBef>
                <a:spcPts val="0"/>
              </a:spcBef>
              <a:spcAft>
                <a:spcPts val="0"/>
              </a:spcAft>
              <a:buSzPts val="1100"/>
              <a:buChar char="○"/>
            </a:pPr>
            <a:r>
              <a:rPr lang="en"/>
              <a:t>Needs biopsy</a:t>
            </a:r>
            <a:endParaRPr/>
          </a:p>
          <a:p>
            <a:pPr marL="457200" lvl="0" indent="-311150" algn="l" rtl="0">
              <a:spcBef>
                <a:spcPts val="0"/>
              </a:spcBef>
              <a:spcAft>
                <a:spcPts val="0"/>
              </a:spcAft>
              <a:buSzPts val="1300"/>
              <a:buChar char="●"/>
            </a:pPr>
            <a:r>
              <a:rPr lang="en"/>
              <a:t>If the patient has cirrhosis they will need HCC screening every 6 months</a:t>
            </a:r>
            <a:endParaRPr/>
          </a:p>
          <a:p>
            <a:pPr marL="914400" lvl="1" indent="-311150" algn="l" rtl="0">
              <a:spcBef>
                <a:spcPts val="0"/>
              </a:spcBef>
              <a:spcAft>
                <a:spcPts val="0"/>
              </a:spcAft>
              <a:buSzPts val="1300"/>
              <a:buChar char="○"/>
            </a:pPr>
            <a:r>
              <a:rPr lang="en" sz="1300"/>
              <a:t>Child Pugh A, B, or C (on waiting list list for transplant) or Hep B + African born or Asian male &gt;40 Asian female &gt;50 or fam hx of HCC screen every 6 months with US and AFP</a:t>
            </a: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xfrm>
            <a:off x="727950" y="795900"/>
            <a:ext cx="7688100" cy="3551700"/>
          </a:xfrm>
          <a:prstGeom prst="rect">
            <a:avLst/>
          </a:prstGeom>
          <a:noFill/>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Clr>
                <a:schemeClr val="dk1"/>
              </a:buClr>
              <a:buSzPct val="91666"/>
              <a:buFont typeface="Arial"/>
              <a:buNone/>
            </a:pPr>
            <a:r>
              <a:rPr lang="en" sz="1200" b="0">
                <a:latin typeface="Lato"/>
                <a:ea typeface="Lato"/>
                <a:cs typeface="Lato"/>
                <a:sym typeface="Lato"/>
              </a:rPr>
              <a:t>American Association of Clinical Endocrinology Clinical Practice Guideline for the Diagnosis and Management of Nonalcoholic Fatty Liver Disease in Primary Care and Endocrinology Clinical Settings Co-Sponsored by the American Association for the Study of Liver Diseases (AASLD) </a:t>
            </a:r>
            <a:endParaRPr sz="1200" b="0">
              <a:solidFill>
                <a:srgbClr val="222222"/>
              </a:solidFill>
              <a:highlight>
                <a:srgbClr val="FFFFFF"/>
              </a:highlight>
              <a:latin typeface="Lato"/>
              <a:ea typeface="Lato"/>
              <a:cs typeface="Lato"/>
              <a:sym typeface="Lato"/>
            </a:endParaRPr>
          </a:p>
          <a:p>
            <a:pPr marL="0" lvl="0" indent="0" algn="l" rtl="0">
              <a:lnSpc>
                <a:spcPct val="115000"/>
              </a:lnSpc>
              <a:spcBef>
                <a:spcPts val="1200"/>
              </a:spcBef>
              <a:spcAft>
                <a:spcPts val="0"/>
              </a:spcAft>
              <a:buClr>
                <a:schemeClr val="dk1"/>
              </a:buClr>
              <a:buSzPct val="84615"/>
              <a:buFont typeface="Arial"/>
              <a:buNone/>
            </a:pPr>
            <a:r>
              <a:rPr lang="en" sz="1300" b="0">
                <a:solidFill>
                  <a:srgbClr val="212121"/>
                </a:solidFill>
                <a:highlight>
                  <a:srgbClr val="FFFFFF"/>
                </a:highlight>
                <a:latin typeface="Roboto"/>
                <a:ea typeface="Roboto"/>
                <a:cs typeface="Roboto"/>
                <a:sym typeface="Roboto"/>
              </a:rPr>
              <a:t>Rinella ME, Neuschwander-Tetri BA, Siddiqui MS, Abdelmalek MF, Caldwell S, Barb D, Kleiner DE, Loomba R. AASLD Practice Guidance on the clinical assessment and management of nonalcoholic fatty liver disease. Hepatology. 2023 May 1;77(5):1797-1835. doi: 10.1097/HEP.0000000000000323. Epub 2023 Mar 17. PMID: 36727674; PMCID: PMC10735173.</a:t>
            </a:r>
            <a:endParaRPr sz="1300" b="0">
              <a:solidFill>
                <a:srgbClr val="212121"/>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ct val="84615"/>
              <a:buFont typeface="Arial"/>
              <a:buNone/>
            </a:pPr>
            <a:r>
              <a:rPr lang="en" sz="1300" b="0">
                <a:solidFill>
                  <a:srgbClr val="212121"/>
                </a:solidFill>
                <a:highlight>
                  <a:srgbClr val="FFFFFF"/>
                </a:highlight>
                <a:latin typeface="Roboto"/>
                <a:ea typeface="Roboto"/>
                <a:cs typeface="Roboto"/>
                <a:sym typeface="Roboto"/>
              </a:rPr>
              <a:t>EASL–EASD–EASO Clinical Practice Guidelines for the management of non-alcoholic fatty liver disease. Journal of Hepatology 2016 vol. 64 j 1388–1402</a:t>
            </a:r>
            <a:endParaRPr sz="1300" b="0">
              <a:solidFill>
                <a:srgbClr val="212121"/>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ct val="84615"/>
              <a:buFont typeface="Arial"/>
              <a:buNone/>
            </a:pPr>
            <a:r>
              <a:rPr lang="en" sz="1300" b="0">
                <a:solidFill>
                  <a:srgbClr val="212121"/>
                </a:solidFill>
                <a:highlight>
                  <a:srgbClr val="FFFFFF"/>
                </a:highlight>
                <a:latin typeface="Roboto"/>
                <a:ea typeface="Roboto"/>
                <a:cs typeface="Roboto"/>
                <a:sym typeface="Roboto"/>
              </a:rPr>
              <a:t>Neuschwander-Tetri BA. Therapeutic Landscape for NAFLD in 2020. Gastroenterology 2020;158:1984–1998. </a:t>
            </a:r>
            <a:endParaRPr sz="1300" b="0">
              <a:solidFill>
                <a:srgbClr val="212121"/>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ct val="84615"/>
              <a:buFont typeface="Arial"/>
              <a:buNone/>
            </a:pPr>
            <a:r>
              <a:rPr lang="en" sz="1300" b="0" u="sng">
                <a:solidFill>
                  <a:schemeClr val="hlink"/>
                </a:solidFill>
                <a:highlight>
                  <a:srgbClr val="FFFFFF"/>
                </a:highlight>
                <a:latin typeface="Roboto"/>
                <a:ea typeface="Roboto"/>
                <a:cs typeface="Roboto"/>
                <a:sym typeface="Roboto"/>
                <a:hlinkClick r:id="rId3"/>
              </a:rPr>
              <a:t>https://www.aasld.org/liver-fellow-network/core-series/why-series/why-do-we-screen-hepatocellular-carcinoma-cirrhosis</a:t>
            </a:r>
            <a:endParaRPr sz="1300" b="0">
              <a:solidFill>
                <a:srgbClr val="212121"/>
              </a:solidFill>
              <a:highlight>
                <a:srgbClr val="FFFFFF"/>
              </a:highlight>
              <a:latin typeface="Roboto"/>
              <a:ea typeface="Roboto"/>
              <a:cs typeface="Roboto"/>
              <a:sym typeface="Roboto"/>
            </a:endParaRPr>
          </a:p>
          <a:p>
            <a:pPr marL="0" lvl="0" indent="0" algn="l" rtl="0">
              <a:lnSpc>
                <a:spcPct val="115000"/>
              </a:lnSpc>
              <a:spcBef>
                <a:spcPts val="1200"/>
              </a:spcBef>
              <a:spcAft>
                <a:spcPts val="1200"/>
              </a:spcAft>
              <a:buClr>
                <a:schemeClr val="dk1"/>
              </a:buClr>
              <a:buSzPct val="84615"/>
              <a:buFont typeface="Arial"/>
              <a:buNone/>
            </a:pPr>
            <a:r>
              <a:rPr lang="en" sz="1300" b="0">
                <a:solidFill>
                  <a:srgbClr val="212121"/>
                </a:solidFill>
                <a:highlight>
                  <a:srgbClr val="FFFFFF"/>
                </a:highlight>
                <a:latin typeface="Roboto"/>
                <a:ea typeface="Roboto"/>
                <a:cs typeface="Roboto"/>
                <a:sym typeface="Roboto"/>
              </a:rPr>
              <a:t>Androutsakos T, Nasiri-Ansari N, Bakasis AD, Kyrou I, Efstathopoulos E, Randeva HS, Kassi E. SGLT-2 Inhibitors in NAFLD: Expanding Their Role beyond Diabetes and Cardioprotection. Int J Mol Sci. 2022 Mar 13;23(6):3107. doi: 10.3390/ijms23063107. PMID: 35328527; PMCID: PMC8953901.</a:t>
            </a:r>
            <a:endParaRPr sz="1300" b="0">
              <a:solidFill>
                <a:srgbClr val="212121"/>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Epidemiology of NAFLD</a:t>
            </a:r>
            <a:endParaRPr/>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Global prevalence of NAFLD 25%</a:t>
            </a:r>
            <a:endParaRPr sz="1600"/>
          </a:p>
          <a:p>
            <a:pPr marL="914400" lvl="1" indent="-317500" algn="l" rtl="0">
              <a:spcBef>
                <a:spcPts val="0"/>
              </a:spcBef>
              <a:spcAft>
                <a:spcPts val="0"/>
              </a:spcAft>
              <a:buSzPts val="1400"/>
              <a:buChar char="○"/>
            </a:pPr>
            <a:r>
              <a:rPr lang="en" sz="1400"/>
              <a:t>Highests prevalence reported in Middle East</a:t>
            </a:r>
            <a:endParaRPr sz="1400"/>
          </a:p>
          <a:p>
            <a:pPr marL="457200" lvl="0" indent="-330200" algn="l" rtl="0">
              <a:spcBef>
                <a:spcPts val="0"/>
              </a:spcBef>
              <a:spcAft>
                <a:spcPts val="0"/>
              </a:spcAft>
              <a:buSzPts val="1600"/>
              <a:buChar char="●"/>
            </a:pPr>
            <a:r>
              <a:rPr lang="en" sz="1600"/>
              <a:t>Obesity,  T2DM, HTN, dyslipidemia largest risk factors </a:t>
            </a:r>
            <a:endParaRPr sz="1600"/>
          </a:p>
          <a:p>
            <a:pPr marL="457200" lvl="0" indent="-330200" algn="l" rtl="0">
              <a:spcBef>
                <a:spcPts val="0"/>
              </a:spcBef>
              <a:spcAft>
                <a:spcPts val="0"/>
              </a:spcAft>
              <a:buSzPts val="1600"/>
              <a:buChar char="●"/>
            </a:pPr>
            <a:r>
              <a:rPr lang="en" sz="1600"/>
              <a:t>NAFLD prevalence of 70% in primary care clinics with 15% having &gt;F2 fibrosis</a:t>
            </a:r>
            <a:endParaRPr sz="1600"/>
          </a:p>
          <a:p>
            <a:pPr marL="457200" lvl="0" indent="-330200" algn="l" rtl="0">
              <a:spcBef>
                <a:spcPts val="0"/>
              </a:spcBef>
              <a:spcAft>
                <a:spcPts val="0"/>
              </a:spcAft>
              <a:buSzPts val="1600"/>
              <a:buChar char="●"/>
            </a:pPr>
            <a:r>
              <a:rPr lang="en" sz="1600"/>
              <a:t>NASH prevalence in obese patients 25-30% and 30-40% in patients with T2DM</a:t>
            </a:r>
            <a:endParaRPr sz="1600"/>
          </a:p>
          <a:p>
            <a:pPr marL="457200" lvl="0" indent="-330200" algn="l" rtl="0">
              <a:spcBef>
                <a:spcPts val="0"/>
              </a:spcBef>
              <a:spcAft>
                <a:spcPts val="0"/>
              </a:spcAft>
              <a:buSzPts val="1600"/>
              <a:buChar char="●"/>
            </a:pPr>
            <a:r>
              <a:rPr lang="en" sz="1600"/>
              <a:t>20% of NAFLD progresses to NASH</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Proposed pathogenesis</a:t>
            </a:r>
            <a:endParaRPr/>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Overall picture is intake of too much food - primarily refined carbohydrates and fats. </a:t>
            </a:r>
            <a:endParaRPr/>
          </a:p>
          <a:p>
            <a:pPr marL="457200" lvl="0" indent="-311150" algn="l" rtl="0">
              <a:spcBef>
                <a:spcPts val="0"/>
              </a:spcBef>
              <a:spcAft>
                <a:spcPts val="0"/>
              </a:spcAft>
              <a:buSzPts val="1300"/>
              <a:buChar char="●"/>
            </a:pPr>
            <a:r>
              <a:rPr lang="en"/>
              <a:t>Imbalance between triglyceride synthesis and oxidation</a:t>
            </a:r>
            <a:endParaRPr/>
          </a:p>
          <a:p>
            <a:pPr marL="457200" lvl="0" indent="-311150" algn="l" rtl="0">
              <a:spcBef>
                <a:spcPts val="0"/>
              </a:spcBef>
              <a:spcAft>
                <a:spcPts val="0"/>
              </a:spcAft>
              <a:buSzPts val="1300"/>
              <a:buChar char="●"/>
            </a:pPr>
            <a:r>
              <a:rPr lang="en"/>
              <a:t>Carbs can either be stored as liver glycogen or converted to fatty acids by de novo lipogenesis (DNL)</a:t>
            </a:r>
            <a:endParaRPr/>
          </a:p>
          <a:p>
            <a:pPr marL="457200" lvl="0" indent="-311150" algn="l" rtl="0">
              <a:spcBef>
                <a:spcPts val="0"/>
              </a:spcBef>
              <a:spcAft>
                <a:spcPts val="0"/>
              </a:spcAft>
              <a:buSzPts val="1300"/>
              <a:buChar char="●"/>
            </a:pPr>
            <a:r>
              <a:rPr lang="en"/>
              <a:t>Fat can be stored in white adipose tissue, burned in brown adipose tissue or beta oxidation in the liver, or converted to triglycerides and packaged in VLDL and exported.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Proposed pathogenesis continued</a:t>
            </a:r>
            <a:endParaRPr/>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Impaired insulin signaling in adipocytes</a:t>
            </a:r>
            <a:endParaRPr/>
          </a:p>
          <a:p>
            <a:pPr marL="457200" lvl="0" indent="-311150" algn="l" rtl="0">
              <a:spcBef>
                <a:spcPts val="0"/>
              </a:spcBef>
              <a:spcAft>
                <a:spcPts val="0"/>
              </a:spcAft>
              <a:buSzPts val="1300"/>
              <a:buChar char="●"/>
            </a:pPr>
            <a:r>
              <a:rPr lang="en"/>
              <a:t>Too many substrates in the liver → overwhelmed glycolysis and TCA cycle, beta oxidation, DNL, other metabolic pathways → epigenetic stress → steatosis and fibrosis</a:t>
            </a:r>
            <a:endParaRPr/>
          </a:p>
          <a:p>
            <a:pPr marL="914400" lvl="1" indent="-298450" algn="l" rtl="0">
              <a:spcBef>
                <a:spcPts val="0"/>
              </a:spcBef>
              <a:spcAft>
                <a:spcPts val="0"/>
              </a:spcAft>
              <a:buSzPts val="1100"/>
              <a:buChar char="○"/>
            </a:pPr>
            <a:r>
              <a:rPr lang="en"/>
              <a:t>Also contributes to insulin resistance,  hypertension, CVD, CKD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Proposed pathogenesis continued</a:t>
            </a:r>
            <a:endParaRPr/>
          </a:p>
        </p:txBody>
      </p:sp>
      <p:sp>
        <p:nvSpPr>
          <p:cNvPr id="117" name="Google Shape;117;p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Capacity of adipose tissue to store excess energy from diet is diminished or exceeded or both</a:t>
            </a:r>
            <a:endParaRPr/>
          </a:p>
          <a:p>
            <a:pPr marL="457200" lvl="0" indent="-311150" algn="l" rtl="0">
              <a:spcBef>
                <a:spcPts val="0"/>
              </a:spcBef>
              <a:spcAft>
                <a:spcPts val="0"/>
              </a:spcAft>
              <a:buSzPts val="1300"/>
              <a:buChar char="●"/>
            </a:pPr>
            <a:r>
              <a:rPr lang="en"/>
              <a:t>Imbalance of lipogenesis and lipolysis through beta oxidation-&gt; intracellular damage</a:t>
            </a:r>
            <a:endParaRPr/>
          </a:p>
          <a:p>
            <a:pPr marL="457200" lvl="0" indent="-311150" algn="l" rtl="0">
              <a:spcBef>
                <a:spcPts val="0"/>
              </a:spcBef>
              <a:spcAft>
                <a:spcPts val="0"/>
              </a:spcAft>
              <a:buSzPts val="1300"/>
              <a:buChar char="●"/>
            </a:pPr>
            <a:r>
              <a:rPr lang="en"/>
              <a:t>Impaired insulin signalling in adipocytes-&gt; reduced fatty acid uptake and increased lipolysis in subQ tissue-&gt; increased FA delivery to liver -&gt; upregulation of beta oxidation in hepatocytes-&gt; increased ROS -&gt; DNA damage </a:t>
            </a:r>
            <a:endParaRPr/>
          </a:p>
          <a:p>
            <a:pPr marL="457200" lvl="0" indent="-311150" algn="l" rtl="0">
              <a:spcBef>
                <a:spcPts val="0"/>
              </a:spcBef>
              <a:spcAft>
                <a:spcPts val="0"/>
              </a:spcAft>
              <a:buSzPts val="1300"/>
              <a:buChar char="●"/>
            </a:pPr>
            <a:r>
              <a:rPr lang="en"/>
              <a:t>DNA damage also happens in mitochondria -&gt; impaired beta oxidation and esterification toxic metabolites -&gt; increased response of inflammatory cells-&gt; fibrosis</a:t>
            </a:r>
            <a:endParaRPr/>
          </a:p>
          <a:p>
            <a:pPr marL="457200" lvl="0" indent="-311150" algn="l" rtl="0">
              <a:spcBef>
                <a:spcPts val="0"/>
              </a:spcBef>
              <a:spcAft>
                <a:spcPts val="0"/>
              </a:spcAft>
              <a:buSzPts val="1300"/>
              <a:buChar char="●"/>
            </a:pPr>
            <a:r>
              <a:rPr lang="en"/>
              <a:t>Inflammatory response and mitochondrial dysfunction -&gt; cell wall disruption and cell death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9"/>
          <p:cNvPicPr preferRelativeResize="0"/>
          <p:nvPr/>
        </p:nvPicPr>
        <p:blipFill>
          <a:blip r:embed="rId3">
            <a:alphaModFix/>
          </a:blip>
          <a:stretch>
            <a:fillRect/>
          </a:stretch>
        </p:blipFill>
        <p:spPr>
          <a:xfrm>
            <a:off x="3096850" y="574100"/>
            <a:ext cx="2950301" cy="4463849"/>
          </a:xfrm>
          <a:prstGeom prst="rect">
            <a:avLst/>
          </a:prstGeom>
          <a:noFill/>
          <a:ln>
            <a:noFill/>
          </a:ln>
        </p:spPr>
      </p:pic>
      <p:sp>
        <p:nvSpPr>
          <p:cNvPr id="123" name="Google Shape;123;p19"/>
          <p:cNvSpPr txBox="1"/>
          <p:nvPr/>
        </p:nvSpPr>
        <p:spPr>
          <a:xfrm>
            <a:off x="691275" y="4674850"/>
            <a:ext cx="4370400" cy="12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900">
                <a:solidFill>
                  <a:srgbClr val="212121"/>
                </a:solidFill>
                <a:highlight>
                  <a:srgbClr val="FFFFFF"/>
                </a:highlight>
                <a:latin typeface="Roboto"/>
                <a:ea typeface="Roboto"/>
                <a:cs typeface="Roboto"/>
                <a:sym typeface="Roboto"/>
              </a:rPr>
              <a:t>Neuschwander-Tetri BA. Therapeutic Landscape for NAFLD in 2020. Gastroenterology 2020;158:1984–1998. </a:t>
            </a:r>
            <a:endParaRPr sz="900">
              <a:solidFill>
                <a:schemeClr val="accent1"/>
              </a:solidFill>
              <a:latin typeface="Lato"/>
              <a:ea typeface="Lato"/>
              <a:cs typeface="Lato"/>
              <a:sym typeface="Lato"/>
            </a:endParaRPr>
          </a:p>
        </p:txBody>
      </p:sp>
      <p:sp>
        <p:nvSpPr>
          <p:cNvPr id="124" name="Google Shape;124;p19"/>
          <p:cNvSpPr txBox="1"/>
          <p:nvPr/>
        </p:nvSpPr>
        <p:spPr>
          <a:xfrm>
            <a:off x="492100" y="1382550"/>
            <a:ext cx="2706600" cy="4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2"/>
                </a:solidFill>
                <a:latin typeface="Raleway"/>
                <a:ea typeface="Raleway"/>
                <a:cs typeface="Raleway"/>
                <a:sym typeface="Raleway"/>
              </a:rPr>
              <a:t>Proposed pathogenesis</a:t>
            </a:r>
            <a:endParaRPr sz="1900">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to screen</a:t>
            </a:r>
            <a:endParaRPr/>
          </a:p>
        </p:txBody>
      </p:sp>
      <p:sp>
        <p:nvSpPr>
          <p:cNvPr id="130" name="Google Shape;130;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Obese patients with cardiometabolic risk factors</a:t>
            </a:r>
            <a:endParaRPr/>
          </a:p>
          <a:p>
            <a:pPr marL="914400" lvl="1" indent="-298450" algn="l" rtl="0">
              <a:lnSpc>
                <a:spcPct val="100000"/>
              </a:lnSpc>
              <a:spcBef>
                <a:spcPts val="0"/>
              </a:spcBef>
              <a:spcAft>
                <a:spcPts val="0"/>
              </a:spcAft>
              <a:buSzPts val="1100"/>
              <a:buChar char="○"/>
            </a:pPr>
            <a:r>
              <a:rPr lang="en">
                <a:solidFill>
                  <a:srgbClr val="000000"/>
                </a:solidFill>
                <a:latin typeface="Arial"/>
                <a:ea typeface="Arial"/>
                <a:cs typeface="Arial"/>
                <a:sym typeface="Arial"/>
              </a:rPr>
              <a:t>Waist circumference &gt;40in men &gt;35in women, Triglycerides ≥150 mg/dL, HDL &lt;40 men &lt;50 women BP &gt;130/85 mmHg fasting glucose &gt;100</a:t>
            </a:r>
            <a:endParaRPr/>
          </a:p>
          <a:p>
            <a:pPr marL="457200" lvl="0" indent="-311150" algn="l" rtl="0">
              <a:spcBef>
                <a:spcPts val="0"/>
              </a:spcBef>
              <a:spcAft>
                <a:spcPts val="0"/>
              </a:spcAft>
              <a:buSzPts val="1300"/>
              <a:buChar char="●"/>
            </a:pPr>
            <a:r>
              <a:rPr lang="en"/>
              <a:t>Prediabetes or T2DM</a:t>
            </a:r>
            <a:endParaRPr/>
          </a:p>
          <a:p>
            <a:pPr marL="457200" lvl="0" indent="-311150" algn="l" rtl="0">
              <a:spcBef>
                <a:spcPts val="0"/>
              </a:spcBef>
              <a:spcAft>
                <a:spcPts val="0"/>
              </a:spcAft>
              <a:buSzPts val="1300"/>
              <a:buChar char="●"/>
            </a:pPr>
            <a:r>
              <a:rPr lang="en"/>
              <a:t>PCOS?</a:t>
            </a:r>
            <a:endParaRPr/>
          </a:p>
          <a:p>
            <a:pPr marL="457200" lvl="0" indent="-311150" algn="l" rtl="0">
              <a:spcBef>
                <a:spcPts val="0"/>
              </a:spcBef>
              <a:spcAft>
                <a:spcPts val="0"/>
              </a:spcAft>
              <a:buSzPts val="1300"/>
              <a:buChar char="●"/>
            </a:pPr>
            <a:r>
              <a:rPr lang="en"/>
              <a:t>T1DM?</a:t>
            </a:r>
            <a:endParaRPr/>
          </a:p>
          <a:p>
            <a:pPr marL="457200" lvl="0" indent="-311150" algn="l" rtl="0">
              <a:spcBef>
                <a:spcPts val="0"/>
              </a:spcBef>
              <a:spcAft>
                <a:spcPts val="0"/>
              </a:spcAft>
              <a:buSzPts val="1300"/>
              <a:buChar char="●"/>
            </a:pPr>
            <a:r>
              <a:rPr lang="en"/>
              <a:t>Some disagreement due to cost of testing to definitively diagnose significant fibrosis. </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2082</Words>
  <Application>Microsoft Macintosh PowerPoint</Application>
  <PresentationFormat>On-screen Show (16:9)</PresentationFormat>
  <Paragraphs>187</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Roboto</vt:lpstr>
      <vt:lpstr>Raleway</vt:lpstr>
      <vt:lpstr>Arial</vt:lpstr>
      <vt:lpstr>Lato</vt:lpstr>
      <vt:lpstr>Streamline</vt:lpstr>
      <vt:lpstr>Non Alcoholic Fatty Liver Disease      Nathaniel Kaufman, MD Family Medicine Faculty St. Joseph’s Health</vt:lpstr>
      <vt:lpstr>Disclosures  None </vt:lpstr>
      <vt:lpstr>Definitions</vt:lpstr>
      <vt:lpstr>Epidemiology of NAFLD</vt:lpstr>
      <vt:lpstr>Proposed pathogenesis</vt:lpstr>
      <vt:lpstr>Proposed pathogenesis continued</vt:lpstr>
      <vt:lpstr>Proposed pathogenesis continued</vt:lpstr>
      <vt:lpstr>PowerPoint Presentation</vt:lpstr>
      <vt:lpstr>Who to screen</vt:lpstr>
      <vt:lpstr>Screening tests</vt:lpstr>
      <vt:lpstr>PowerPoint Presentation</vt:lpstr>
      <vt:lpstr>Secondary causes of NAFLD</vt:lpstr>
      <vt:lpstr>Initial workup to rule out secondary causes </vt:lpstr>
      <vt:lpstr>FIB-4 calculator</vt:lpstr>
      <vt:lpstr>Fibrosis risk stratification</vt:lpstr>
      <vt:lpstr>PowerPoint Presentation</vt:lpstr>
      <vt:lpstr>PowerPoint Presentation</vt:lpstr>
      <vt:lpstr>Treatment of NAFLD</vt:lpstr>
      <vt:lpstr>PowerPoint Presentation</vt:lpstr>
      <vt:lpstr>PowerPoint Presentation</vt:lpstr>
      <vt:lpstr>PowerPoint Presentation</vt:lpstr>
      <vt:lpstr>PowerPoint Presentation</vt:lpstr>
      <vt:lpstr>Comorbidities</vt:lpstr>
      <vt:lpstr>Management of comorbidities</vt:lpstr>
      <vt:lpstr>Ongoing research</vt:lpstr>
      <vt:lpstr>Ongoing research continued</vt:lpstr>
      <vt:lpstr>Case number one </vt:lpstr>
      <vt:lpstr>Work up </vt:lpstr>
      <vt:lpstr>Treatment </vt:lpstr>
      <vt:lpstr>Takeaways </vt:lpstr>
      <vt:lpstr>Case number two </vt:lpstr>
      <vt:lpstr>Evaluation </vt:lpstr>
      <vt:lpstr>Treatment/management</vt:lpstr>
      <vt:lpstr>Case number three </vt:lpstr>
      <vt:lpstr>Workup</vt:lpstr>
      <vt:lpstr>Management</vt:lpstr>
      <vt:lpstr>Management continued</vt:lpstr>
      <vt:lpstr>American Association of Clinical Endocrinology Clinical Practice Guideline for the Diagnosis and Management of Nonalcoholic Fatty Liver Disease in Primary Care and Endocrinology Clinical Settings Co-Sponsored by the American Association for the Study of Liver Diseases (AASLD)  Rinella ME, Neuschwander-Tetri BA, Siddiqui MS, Abdelmalek MF, Caldwell S, Barb D, Kleiner DE, Loomba R. AASLD Practice Guidance on the clinical assessment and management of nonalcoholic fatty liver disease. Hepatology. 2023 May 1;77(5):1797-1835. doi: 10.1097/HEP.0000000000000323. Epub 2023 Mar 17. PMID: 36727674; PMCID: PMC10735173. EASL–EASD–EASO Clinical Practice Guidelines for the management of non-alcoholic fatty liver disease. Journal of Hepatology 2016 vol. 64 j 1388–1402 Neuschwander-Tetri BA. Therapeutic Landscape for NAFLD in 2020. Gastroenterology 2020;158:1984–1998.  https://www.aasld.org/liver-fellow-network/core-series/why-series/why-do-we-screen-hepatocellular-carcinoma-cirrhosis Androutsakos T, Nasiri-Ansari N, Bakasis AD, Kyrou I, Efstathopoulos E, Randeva HS, Kassi E. SGLT-2 Inhibitors in NAFLD: Expanding Their Role beyond Diabetes and Cardioprotection. Int J Mol Sci. 2022 Mar 13;23(6):3107. doi: 10.3390/ijms23063107. PMID: 35328527; PMCID: PMC8953901.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Alcoholic Fatty Liver Disease      Nathaniel Kaufman, MD Family Medicine Faculty St. Joseph’s Health</dc:title>
  <cp:lastModifiedBy>Nate Kaufman</cp:lastModifiedBy>
  <cp:revision>1</cp:revision>
  <dcterms:modified xsi:type="dcterms:W3CDTF">2024-03-03T23:45:32Z</dcterms:modified>
</cp:coreProperties>
</file>