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</p:sldIdLst>
  <p:sldSz cy="5143500" cx="9144000"/>
  <p:notesSz cx="6858000" cy="9144000"/>
  <p:embeddedFontLst>
    <p:embeddedFont>
      <p:font typeface="Raleway"/>
      <p:regular r:id="rId33"/>
      <p:bold r:id="rId34"/>
      <p:italic r:id="rId35"/>
      <p:boldItalic r:id="rId36"/>
    </p:embeddedFont>
    <p:embeddedFont>
      <p:font typeface="Roboto"/>
      <p:regular r:id="rId37"/>
      <p:bold r:id="rId38"/>
      <p:italic r:id="rId39"/>
      <p:boldItalic r:id="rId40"/>
    </p:embeddedFont>
    <p:embeddedFont>
      <p:font typeface="Lato"/>
      <p:regular r:id="rId41"/>
      <p:bold r:id="rId42"/>
      <p:italic r:id="rId43"/>
      <p:boldItalic r:id="rId4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Roboto-boldItalic.fntdata"/><Relationship Id="rId20" Type="http://schemas.openxmlformats.org/officeDocument/2006/relationships/slide" Target="slides/slide15.xml"/><Relationship Id="rId42" Type="http://schemas.openxmlformats.org/officeDocument/2006/relationships/font" Target="fonts/Lato-bold.fntdata"/><Relationship Id="rId41" Type="http://schemas.openxmlformats.org/officeDocument/2006/relationships/font" Target="fonts/Lato-regular.fntdata"/><Relationship Id="rId22" Type="http://schemas.openxmlformats.org/officeDocument/2006/relationships/slide" Target="slides/slide17.xml"/><Relationship Id="rId44" Type="http://schemas.openxmlformats.org/officeDocument/2006/relationships/font" Target="fonts/Lato-boldItalic.fntdata"/><Relationship Id="rId21" Type="http://schemas.openxmlformats.org/officeDocument/2006/relationships/slide" Target="slides/slide16.xml"/><Relationship Id="rId43" Type="http://schemas.openxmlformats.org/officeDocument/2006/relationships/font" Target="fonts/Lato-italic.fntdata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font" Target="fonts/Raleway-regular.fntdata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font" Target="fonts/Raleway-italic.fntdata"/><Relationship Id="rId12" Type="http://schemas.openxmlformats.org/officeDocument/2006/relationships/slide" Target="slides/slide7.xml"/><Relationship Id="rId34" Type="http://schemas.openxmlformats.org/officeDocument/2006/relationships/font" Target="fonts/Raleway-bold.fntdata"/><Relationship Id="rId15" Type="http://schemas.openxmlformats.org/officeDocument/2006/relationships/slide" Target="slides/slide10.xml"/><Relationship Id="rId37" Type="http://schemas.openxmlformats.org/officeDocument/2006/relationships/font" Target="fonts/Roboto-regular.fntdata"/><Relationship Id="rId14" Type="http://schemas.openxmlformats.org/officeDocument/2006/relationships/slide" Target="slides/slide9.xml"/><Relationship Id="rId36" Type="http://schemas.openxmlformats.org/officeDocument/2006/relationships/font" Target="fonts/Raleway-boldItalic.fntdata"/><Relationship Id="rId17" Type="http://schemas.openxmlformats.org/officeDocument/2006/relationships/slide" Target="slides/slide12.xml"/><Relationship Id="rId39" Type="http://schemas.openxmlformats.org/officeDocument/2006/relationships/font" Target="fonts/Roboto-italic.fntdata"/><Relationship Id="rId16" Type="http://schemas.openxmlformats.org/officeDocument/2006/relationships/slide" Target="slides/slide11.xml"/><Relationship Id="rId38" Type="http://schemas.openxmlformats.org/officeDocument/2006/relationships/font" Target="fonts/Roboto-bold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2be6f8ef883_0_2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2be6f8ef883_0_2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2be6f8ef883_0_1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2be6f8ef883_0_1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2be6f8ef883_0_1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2be6f8ef883_0_1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2be6f8ef883_0_2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2be6f8ef883_0_2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2be6f8ef883_0_2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2be6f8ef883_0_2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2be6f8ef883_0_2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2be6f8ef883_0_2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2be6f8ef883_0_2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2be6f8ef883_0_2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2be6f8ef883_0_2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2be6f8ef883_0_2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2be6f8ef883_0_2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2be6f8ef883_0_2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2be6f8ef883_0_2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2be6f8ef883_0_2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2be6f8ef883_0_1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2be6f8ef883_0_1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2be6f8ef883_0_1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2be6f8ef883_0_1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2be6f8ef883_0_1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2be6f8ef883_0_1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2be6f8ef883_0_2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2be6f8ef883_0_2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2be6f8ef883_0_2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2be6f8ef883_0_2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2be6f8ef883_0_2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2be6f8ef883_0_2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2be6f8ef883_0_2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2be6f8ef883_0_2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2be6f8ef883_0_1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2be6f8ef883_0_1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2be6f8ef883_0_1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2be6f8ef883_0_1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2be6f8ef883_0_1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2be6f8ef883_0_1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2be6f8ef883_0_2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2be6f8ef883_0_2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2be6f8ef883_0_1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2be6f8ef883_0_1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2be6f8ef883_0_1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2be6f8ef883_0_1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2be6f8ef883_0_1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2be6f8ef883_0_1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2be6f8ef883_0_1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2be6f8ef883_0_1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be6f8ef883_0_1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2be6f8ef883_0_1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lt2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2" name="Google Shape;12;p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4" name="Google Shape;14;p2"/>
          <p:cNvSpPr txBox="1"/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5" name="Google Shape;15;p2"/>
          <p:cNvSpPr txBox="1"/>
          <p:nvPr>
            <p:ph idx="1" type="subTitle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6" name="Google Shape;16;p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dk1"/>
        </a:solidFill>
      </p:bgPr>
    </p:bg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11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75" name="Google Shape;75;p1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" name="Google Shape;76;p1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7" name="Google Shape;77;p11"/>
          <p:cNvSpPr txBox="1"/>
          <p:nvPr>
            <p:ph hasCustomPrompt="1" type="title"/>
          </p:nvPr>
        </p:nvSpPr>
        <p:spPr>
          <a:xfrm>
            <a:off x="729450" y="733950"/>
            <a:ext cx="7688400" cy="124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8" name="Google Shape;78;p11"/>
          <p:cNvSpPr txBox="1"/>
          <p:nvPr>
            <p:ph idx="1" type="body"/>
          </p:nvPr>
        </p:nvSpPr>
        <p:spPr>
          <a:xfrm>
            <a:off x="729450" y="2272888"/>
            <a:ext cx="7688400" cy="158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9" name="Google Shape;79;p1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oogle Shape;18;p3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9" name="Google Shape;19;p3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" name="Google Shape;20;p3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1" name="Google Shape;21;p3"/>
          <p:cNvSpPr txBox="1"/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2" name="Google Shape;22;p3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5" name="Google Shape;25;p4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26" name="Google Shape;26;p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" name="Google Shape;27;p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8" name="Google Shape;28;p4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29" name="Google Shape;29;p4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0" name="Google Shape;30;p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3" name="Google Shape;33;p5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34" name="Google Shape;34;p5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" name="Google Shape;35;p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6" name="Google Shape;36;p5"/>
          <p:cNvSpPr txBox="1"/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37" name="Google Shape;37;p5"/>
          <p:cNvSpPr txBox="1"/>
          <p:nvPr>
            <p:ph idx="1" type="body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8" name="Google Shape;38;p5"/>
          <p:cNvSpPr txBox="1"/>
          <p:nvPr>
            <p:ph idx="2" type="body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9" name="Google Shape;39;p5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2" name="Google Shape;42;p6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43" name="Google Shape;43;p6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" name="Google Shape;44;p6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5" name="Google Shape;45;p6"/>
          <p:cNvSpPr txBox="1"/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46" name="Google Shape;46;p6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7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9" name="Google Shape;49;p7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50" name="Google Shape;50;p7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" name="Google Shape;51;p7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2" name="Google Shape;52;p7"/>
          <p:cNvSpPr txBox="1"/>
          <p:nvPr>
            <p:ph type="title"/>
          </p:nvPr>
        </p:nvSpPr>
        <p:spPr>
          <a:xfrm>
            <a:off x="730000" y="1318650"/>
            <a:ext cx="3300900" cy="138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53" name="Google Shape;53;p7"/>
          <p:cNvSpPr txBox="1"/>
          <p:nvPr>
            <p:ph idx="1" type="body"/>
          </p:nvPr>
        </p:nvSpPr>
        <p:spPr>
          <a:xfrm>
            <a:off x="721225" y="2781725"/>
            <a:ext cx="3300900" cy="159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4" name="Google Shape;54;p7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3"/>
        </a:solidFill>
      </p:bgPr>
    </p:bg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8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57" name="Google Shape;57;p8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" name="Google Shape;58;p8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9" name="Google Shape;59;p8"/>
          <p:cNvSpPr txBox="1"/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0" name="Google Shape;60;p8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9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3" name="Google Shape;63;p9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64" name="Google Shape;64;p9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" name="Google Shape;65;p9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6" name="Google Shape;66;p9"/>
          <p:cNvSpPr txBox="1"/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67" name="Google Shape;67;p9"/>
          <p:cNvSpPr txBox="1"/>
          <p:nvPr>
            <p:ph idx="1" type="subTitle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68" name="Google Shape;68;p9"/>
          <p:cNvSpPr txBox="1"/>
          <p:nvPr>
            <p:ph idx="2" type="body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9" name="Google Shape;69;p9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0"/>
          <p:cNvSpPr txBox="1"/>
          <p:nvPr>
            <p:ph idx="1" type="body"/>
          </p:nvPr>
        </p:nvSpPr>
        <p:spPr>
          <a:xfrm>
            <a:off x="724950" y="4372551"/>
            <a:ext cx="7697400" cy="46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72" name="Google Shape;72;p10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treamline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  <a:defRPr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84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84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84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84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84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84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84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84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9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7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6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8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7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3"/>
          <p:cNvSpPr txBox="1"/>
          <p:nvPr>
            <p:ph type="ctrTitle"/>
          </p:nvPr>
        </p:nvSpPr>
        <p:spPr>
          <a:xfrm>
            <a:off x="279925" y="1322500"/>
            <a:ext cx="6201000" cy="185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51st Annual Family Medicine Refresher: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/>
              <a:t>Cervical Spondylosis</a:t>
            </a:r>
            <a:endParaRPr b="0"/>
          </a:p>
        </p:txBody>
      </p:sp>
      <p:sp>
        <p:nvSpPr>
          <p:cNvPr id="87" name="Google Shape;87;p13"/>
          <p:cNvSpPr txBox="1"/>
          <p:nvPr>
            <p:ph idx="1" type="subTitle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5"/>
              <a:buNone/>
            </a:pPr>
            <a:r>
              <a:rPr lang="en" sz="1180"/>
              <a:t>Jessica Albanese, MD</a:t>
            </a:r>
            <a:endParaRPr sz="1180"/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5"/>
              <a:buNone/>
            </a:pPr>
            <a:r>
              <a:rPr lang="en" sz="1180"/>
              <a:t>Orthopedic spine surgeon</a:t>
            </a:r>
            <a:endParaRPr sz="1180"/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5"/>
              <a:buNone/>
            </a:pPr>
            <a:r>
              <a:rPr lang="en" sz="1180"/>
              <a:t>Syracuse Orthopedic Specialists</a:t>
            </a:r>
            <a:endParaRPr sz="1180"/>
          </a:p>
        </p:txBody>
      </p:sp>
      <p:pic>
        <p:nvPicPr>
          <p:cNvPr id="88" name="Google Shape;88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23557" y="0"/>
            <a:ext cx="3820518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700925"/>
            <a:ext cx="1674999" cy="442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2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Management</a:t>
            </a:r>
            <a:endParaRPr/>
          </a:p>
        </p:txBody>
      </p:sp>
      <p:sp>
        <p:nvSpPr>
          <p:cNvPr id="145" name="Google Shape;145;p22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Typically nonsurgical in the absence of any neurologic deficit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Tria l of NSAIDs +/- muscle relaxants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Physical therapy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XR if not responding to initial conservative management 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Relief of chronic neck pain with fusion is unreliable</a:t>
            </a:r>
            <a:endParaRPr sz="18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3"/>
          <p:cNvSpPr txBox="1"/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Radiculopathy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4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Cervical Radiculopathy</a:t>
            </a:r>
            <a:endParaRPr/>
          </a:p>
        </p:txBody>
      </p:sp>
      <p:sp>
        <p:nvSpPr>
          <p:cNvPr id="156" name="Google Shape;156;p24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Characterized by pain, loss of strength and/or sensation, or diminished reflexes in the upper extremity that follows a predictable dermatomal pattern</a:t>
            </a:r>
            <a:endParaRPr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Patients &lt;55: likely secondary to herniated disc</a:t>
            </a:r>
            <a:endParaRPr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&gt;55: Osteophytosis causing foraminal stenosis</a:t>
            </a:r>
            <a:endParaRPr sz="17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5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Clinical Presentation</a:t>
            </a:r>
            <a:endParaRPr/>
          </a:p>
        </p:txBody>
      </p:sp>
      <p:sp>
        <p:nvSpPr>
          <p:cNvPr id="162" name="Google Shape;162;p25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Acute, subacute, or chronic</a:t>
            </a:r>
            <a:endParaRPr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Arm and neck pain frequently unilateral</a:t>
            </a:r>
            <a:endParaRPr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Pain exacerbated with extension and lateral rotation of the head to the side of the pain </a:t>
            </a:r>
            <a:endParaRPr sz="17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6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Physical Examination</a:t>
            </a:r>
            <a:endParaRPr/>
          </a:p>
        </p:txBody>
      </p:sp>
      <p:sp>
        <p:nvSpPr>
          <p:cNvPr id="168" name="Google Shape;168;p26"/>
          <p:cNvSpPr txBox="1"/>
          <p:nvPr>
            <p:ph idx="1" type="body"/>
          </p:nvPr>
        </p:nvSpPr>
        <p:spPr>
          <a:xfrm>
            <a:off x="729450" y="1853850"/>
            <a:ext cx="40974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Spurling’s test</a:t>
            </a:r>
            <a:endParaRPr sz="16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/>
              <a:t>Extension, rotation to affected side, lateral bend and axial compression reproduces symptoms</a:t>
            </a:r>
            <a:endParaRPr sz="14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Shoulder abduction test</a:t>
            </a:r>
            <a:endParaRPr sz="16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/>
              <a:t>Lifting arm above head relieves symptoms</a:t>
            </a:r>
            <a:endParaRPr sz="14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Upper limb tension tests 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Strength</a:t>
            </a:r>
            <a:r>
              <a:rPr lang="en" sz="1600"/>
              <a:t> testing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Sensation testing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Reflexes</a:t>
            </a:r>
            <a:endParaRPr sz="1600"/>
          </a:p>
        </p:txBody>
      </p:sp>
      <p:pic>
        <p:nvPicPr>
          <p:cNvPr id="169" name="Google Shape;169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26854" y="0"/>
            <a:ext cx="431714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10800" y="18312"/>
            <a:ext cx="6722399" cy="5106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92463" y="0"/>
            <a:ext cx="6559071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65463" y="0"/>
            <a:ext cx="6613071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2188" y="0"/>
            <a:ext cx="725962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1"/>
          <p:cNvSpPr txBox="1"/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Management</a:t>
            </a:r>
            <a:endParaRPr/>
          </a:p>
        </p:txBody>
      </p:sp>
      <p:sp>
        <p:nvSpPr>
          <p:cNvPr id="195" name="Google Shape;195;p31"/>
          <p:cNvSpPr txBox="1"/>
          <p:nvPr>
            <p:ph idx="1" type="body"/>
          </p:nvPr>
        </p:nvSpPr>
        <p:spPr>
          <a:xfrm>
            <a:off x="729325" y="1853850"/>
            <a:ext cx="3774300" cy="24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25000" lnSpcReduction="20000"/>
          </a:bodyPr>
          <a:lstStyle/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6800"/>
              <a:t>Primarily nonoperative	</a:t>
            </a:r>
            <a:endParaRPr sz="68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6800"/>
              <a:t>Nearly ½ of patients report symptom resolution within 6 weeks of onset</a:t>
            </a:r>
            <a:endParaRPr sz="68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6800"/>
              <a:t>Medications</a:t>
            </a:r>
            <a:endParaRPr sz="6800"/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sz="6800"/>
              <a:t>NSAIDs</a:t>
            </a:r>
            <a:endParaRPr sz="6800"/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sz="6800"/>
              <a:t>Oral muscle relaxants</a:t>
            </a:r>
            <a:endParaRPr sz="6800"/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sz="6800"/>
              <a:t>Oral steroids</a:t>
            </a:r>
            <a:endParaRPr sz="6800"/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sz="6800"/>
              <a:t>Tramadol</a:t>
            </a:r>
            <a:endParaRPr sz="6800"/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sz="6800"/>
              <a:t>Narcotics</a:t>
            </a:r>
            <a:endParaRPr sz="68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6800"/>
              <a:t>Physical therapy</a:t>
            </a:r>
            <a:endParaRPr sz="68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6800"/>
              <a:t>Selective nerve root injection</a:t>
            </a:r>
            <a:endParaRPr sz="6800"/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96" name="Google Shape;196;p31"/>
          <p:cNvSpPr txBox="1"/>
          <p:nvPr>
            <p:ph idx="2" type="body"/>
          </p:nvPr>
        </p:nvSpPr>
        <p:spPr>
          <a:xfrm>
            <a:off x="4643600" y="1853875"/>
            <a:ext cx="3774300" cy="24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Workup</a:t>
            </a:r>
            <a:endParaRPr sz="18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XR</a:t>
            </a:r>
            <a:endParaRPr sz="16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MRI cervical spine</a:t>
            </a:r>
            <a:endParaRPr sz="1600"/>
          </a:p>
          <a:p>
            <a:pPr indent="-330200" lvl="2" marL="1371600" rtl="0" algn="l">
              <a:spcBef>
                <a:spcPts val="0"/>
              </a:spcBef>
              <a:spcAft>
                <a:spcPts val="0"/>
              </a:spcAft>
              <a:buSzPts val="1600"/>
              <a:buChar char="■"/>
            </a:pPr>
            <a:r>
              <a:rPr lang="en" sz="1600"/>
              <a:t>If contraindicated, CT myelogram</a:t>
            </a:r>
            <a:endParaRPr sz="16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EMG/NCS</a:t>
            </a:r>
            <a:endParaRPr sz="1600"/>
          </a:p>
          <a:p>
            <a:pPr indent="-330200" lvl="2" marL="1371600" rtl="0" algn="l">
              <a:spcBef>
                <a:spcPts val="0"/>
              </a:spcBef>
              <a:spcAft>
                <a:spcPts val="0"/>
              </a:spcAft>
              <a:buSzPts val="1600"/>
              <a:buChar char="■"/>
            </a:pPr>
            <a:r>
              <a:rPr lang="en" sz="1600"/>
              <a:t>If suspicion for peripheral  neuropathy</a:t>
            </a:r>
            <a:endParaRPr sz="16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Surgical referral</a:t>
            </a:r>
            <a:endParaRPr sz="18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Progressive neurologic deficit</a:t>
            </a:r>
            <a:endParaRPr sz="16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Persistent pain &gt; 4-8 weeks</a:t>
            </a:r>
            <a:endParaRPr sz="16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4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About Me</a:t>
            </a:r>
            <a:endParaRPr/>
          </a:p>
        </p:txBody>
      </p:sp>
      <p:sp>
        <p:nvSpPr>
          <p:cNvPr id="95" name="Google Shape;95;p14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 sz="2100"/>
              <a:t>Hometown: Las Vegas, NV</a:t>
            </a:r>
            <a:endParaRPr sz="2100"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 sz="2100"/>
              <a:t>B.S.E. Biomedical engineering from Arizona State University</a:t>
            </a:r>
            <a:endParaRPr sz="2100"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 sz="2100"/>
              <a:t>Orthopaedic surgery residency at Kirk Kerkorian School of Medicine at University of Nevada, Las Vegas</a:t>
            </a:r>
            <a:endParaRPr sz="2100"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 sz="2100"/>
              <a:t>Adult spine surgery fellowship at Duke University</a:t>
            </a:r>
            <a:endParaRPr sz="2100"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 sz="2100"/>
              <a:t>Joined Syracuse Orthopedic Specialists August 2023</a:t>
            </a:r>
            <a:endParaRPr sz="21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2"/>
          <p:cNvSpPr txBox="1"/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Myelopathy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3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Cervical Spondylotic Myelopathy (CSM)</a:t>
            </a:r>
            <a:endParaRPr/>
          </a:p>
        </p:txBody>
      </p:sp>
      <p:sp>
        <p:nvSpPr>
          <p:cNvPr id="207" name="Google Shape;207;p33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Defined as the presence of long-tract signs secondary to mechanical compression of the afferent or efferent nerve tracts of the spinal cord</a:t>
            </a:r>
            <a:endParaRPr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Congenital cervical stenosis (spinal canal &lt; 13mm) lowers threshold for the magnitude of spondylotic changes required to compress the spinal cord</a:t>
            </a:r>
            <a:endParaRPr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Progression of symptoms is commonly insidious over months and years</a:t>
            </a:r>
            <a:endParaRPr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HIstory may reveal discrete time periods of worsening or a slow, steady progression</a:t>
            </a:r>
            <a:endParaRPr sz="170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4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Clinical Presentation</a:t>
            </a:r>
            <a:endParaRPr/>
          </a:p>
        </p:txBody>
      </p:sp>
      <p:sp>
        <p:nvSpPr>
          <p:cNvPr id="213" name="Google Shape;213;p34"/>
          <p:cNvSpPr txBox="1"/>
          <p:nvPr>
            <p:ph idx="1" type="body"/>
          </p:nvPr>
        </p:nvSpPr>
        <p:spPr>
          <a:xfrm>
            <a:off x="727650" y="2123175"/>
            <a:ext cx="39441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Decreased hand dexterity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Sensory deficits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Impairment  of gait and/or falls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Incontinence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Lhermitte’s phenomena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Neck pain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May be accompanied by radicular findings</a:t>
            </a:r>
            <a:endParaRPr sz="1800"/>
          </a:p>
        </p:txBody>
      </p:sp>
      <p:pic>
        <p:nvPicPr>
          <p:cNvPr id="214" name="Google Shape;214;p34"/>
          <p:cNvPicPr preferRelativeResize="0"/>
          <p:nvPr/>
        </p:nvPicPr>
        <p:blipFill rotWithShape="1">
          <a:blip r:embed="rId3">
            <a:alphaModFix/>
          </a:blip>
          <a:srcRect b="13739" l="11611" r="11132" t="17008"/>
          <a:stretch/>
        </p:blipFill>
        <p:spPr>
          <a:xfrm>
            <a:off x="4770950" y="0"/>
            <a:ext cx="4373049" cy="5212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5"/>
          <p:cNvSpPr txBox="1"/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Physical Examination</a:t>
            </a:r>
            <a:endParaRPr/>
          </a:p>
        </p:txBody>
      </p:sp>
      <p:sp>
        <p:nvSpPr>
          <p:cNvPr id="220" name="Google Shape;220;p35"/>
          <p:cNvSpPr txBox="1"/>
          <p:nvPr>
            <p:ph idx="1" type="body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Upper </a:t>
            </a:r>
            <a:r>
              <a:rPr lang="en" sz="1800"/>
              <a:t>extremity</a:t>
            </a:r>
            <a:endParaRPr sz="1800"/>
          </a:p>
          <a:p>
            <a:pPr indent="-342900" lvl="0" marL="45720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Lower motor </a:t>
            </a:r>
            <a:r>
              <a:rPr lang="en" sz="1800"/>
              <a:t>neuron</a:t>
            </a:r>
            <a:r>
              <a:rPr lang="en" sz="1800"/>
              <a:t> signs</a:t>
            </a:r>
            <a:endParaRPr sz="1800"/>
          </a:p>
          <a:p>
            <a:pPr indent="-34290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Motor deficits</a:t>
            </a:r>
            <a:endParaRPr sz="1800"/>
          </a:p>
          <a:p>
            <a:pPr indent="-34290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Sensory changes</a:t>
            </a:r>
            <a:endParaRPr sz="1800"/>
          </a:p>
          <a:p>
            <a:pPr indent="-34290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Thenar atrophy</a:t>
            </a:r>
            <a:endParaRPr sz="1800"/>
          </a:p>
          <a:p>
            <a:pPr indent="-34290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Hoffman sign</a:t>
            </a:r>
            <a:endParaRPr sz="1800"/>
          </a:p>
          <a:p>
            <a:pPr indent="-34290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Inverted radial reflex</a:t>
            </a:r>
            <a:endParaRPr sz="1800"/>
          </a:p>
          <a:p>
            <a:pPr indent="-34290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Finger escape sign</a:t>
            </a:r>
            <a:endParaRPr sz="1800"/>
          </a:p>
          <a:p>
            <a:pPr indent="-34290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Grip and release test</a:t>
            </a:r>
            <a:endParaRPr sz="1800"/>
          </a:p>
          <a:p>
            <a:pPr indent="-34290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Hyperactive pectoralis reflex</a:t>
            </a:r>
            <a:endParaRPr sz="1800"/>
          </a:p>
        </p:txBody>
      </p:sp>
      <p:sp>
        <p:nvSpPr>
          <p:cNvPr id="221" name="Google Shape;221;p35"/>
          <p:cNvSpPr txBox="1"/>
          <p:nvPr>
            <p:ph idx="2" type="body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Lower extremity</a:t>
            </a:r>
            <a:endParaRPr sz="1800"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Upper motor neuron signs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Motor deficits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Sensory changes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Babinski reflex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Sustained foot clonus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Romberg test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Toe-to-heel walk</a:t>
            </a:r>
            <a:endParaRPr sz="180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200" cy="48063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7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Management</a:t>
            </a:r>
            <a:endParaRPr/>
          </a:p>
        </p:txBody>
      </p:sp>
      <p:sp>
        <p:nvSpPr>
          <p:cNvPr id="232" name="Google Shape;232;p37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Imaging studies</a:t>
            </a:r>
            <a:endParaRPr sz="18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XR</a:t>
            </a:r>
            <a:endParaRPr sz="16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MRI cervical spine</a:t>
            </a:r>
            <a:endParaRPr sz="1600"/>
          </a:p>
          <a:p>
            <a:pPr indent="-330200" lvl="2" marL="1371600" rtl="0" algn="l">
              <a:spcBef>
                <a:spcPts val="0"/>
              </a:spcBef>
              <a:spcAft>
                <a:spcPts val="0"/>
              </a:spcAft>
              <a:buSzPts val="1600"/>
              <a:buChar char="■"/>
            </a:pPr>
            <a:r>
              <a:rPr lang="en" sz="1600"/>
              <a:t>If contraindicated, CT myelogram</a:t>
            </a:r>
            <a:endParaRPr sz="16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Physical therapy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Surgical referral</a:t>
            </a:r>
            <a:endParaRPr sz="1800"/>
          </a:p>
        </p:txBody>
      </p:sp>
      <p:pic>
        <p:nvPicPr>
          <p:cNvPr id="233" name="Google Shape;233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20394" y="0"/>
            <a:ext cx="3123612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8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References</a:t>
            </a:r>
            <a:endParaRPr/>
          </a:p>
        </p:txBody>
      </p:sp>
      <p:sp>
        <p:nvSpPr>
          <p:cNvPr id="239" name="Google Shape;239;p38"/>
          <p:cNvSpPr txBox="1"/>
          <p:nvPr>
            <p:ph idx="1" type="body"/>
          </p:nvPr>
        </p:nvSpPr>
        <p:spPr>
          <a:xfrm>
            <a:off x="729450" y="1780850"/>
            <a:ext cx="7688700" cy="298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852"/>
              <a:buNone/>
            </a:pPr>
            <a:r>
              <a:rPr lang="en" sz="1000">
                <a:solidFill>
                  <a:schemeClr val="dk2"/>
                </a:solidFill>
              </a:rPr>
              <a:t>Benzel’s Spine Surgery, 5th Edition</a:t>
            </a:r>
            <a:endParaRPr sz="10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SzPts val="852"/>
              <a:buNone/>
            </a:pPr>
            <a:r>
              <a:rPr lang="en" sz="1000">
                <a:solidFill>
                  <a:schemeClr val="dk2"/>
                </a:solidFill>
              </a:rPr>
              <a:t>Rothman-Simeone and Herkowitz’s The Spine, 7th Edition</a:t>
            </a:r>
            <a:endParaRPr sz="10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SzPts val="852"/>
              <a:buNone/>
            </a:pPr>
            <a:r>
              <a:rPr lang="en" sz="1000">
                <a:solidFill>
                  <a:schemeClr val="dk2"/>
                </a:solidFill>
              </a:rPr>
              <a:t>Childress MA, Stuek SJ. Neck Pain: Initial Evaluation and Management. Am Fam Physician. 2020 Aug 1;102(3):150-156. PMID: 32735440.</a:t>
            </a:r>
            <a:endParaRPr sz="10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SzPts val="852"/>
              <a:buNone/>
            </a:pPr>
            <a:r>
              <a:rPr lang="en" sz="1000">
                <a:solidFill>
                  <a:schemeClr val="dk2"/>
                </a:solidFill>
              </a:rPr>
              <a:t>Barreto TW, Svec JH. Chronic Neck Pain: Nonpharmacologic Treatment. Am Fam Physician. 2019 Aug 1;100(3):180-182. PMID: 31361100.</a:t>
            </a:r>
            <a:endParaRPr sz="10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SzPts val="852"/>
              <a:buNone/>
            </a:pPr>
            <a:r>
              <a:rPr lang="en" sz="1000">
                <a:solidFill>
                  <a:schemeClr val="dk2"/>
                </a:solidFill>
              </a:rPr>
              <a:t>Childress MA, Becker BA. Nonoperative Management of Cervical Radiculopathy. Am Fam Physician. 2016 May 1;93(9):746-54. PMID: 27175952.</a:t>
            </a:r>
            <a:endParaRPr sz="10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SzPts val="852"/>
              <a:buNone/>
            </a:pPr>
            <a:r>
              <a:rPr lang="en" sz="1000">
                <a:solidFill>
                  <a:schemeClr val="dk2"/>
                </a:solidFill>
              </a:rPr>
              <a:t>Kane SF, Abadie KV, Willson A. Degenerative Cervical Myelopathy: Recognition and Management. Am Fam Physician. 2020 Dec 15;102(12):740-750. PMID: 33320508.</a:t>
            </a:r>
            <a:endParaRPr sz="10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852"/>
              <a:buNone/>
            </a:pPr>
            <a:r>
              <a:rPr lang="en" sz="1000">
                <a:solidFill>
                  <a:schemeClr val="dk2"/>
                </a:solidFill>
              </a:rPr>
              <a:t>Johnathon R. McCormick, Andrew J. Sama, Nicholas C. Schiller, Alexander J. Butler, Chester J. Donnally. </a:t>
            </a:r>
            <a:r>
              <a:rPr lang="en" sz="1000">
                <a:solidFill>
                  <a:schemeClr val="dk2"/>
                </a:solidFill>
              </a:rPr>
              <a:t>Cervical Spondylotic Myelopathy: A Guide to Diagnosis and Management. The Journal of the American Board of Family Medicine Mar 2020, 33 (2) 303-313; </a:t>
            </a:r>
            <a:r>
              <a:rPr b="1" lang="en" sz="1000">
                <a:solidFill>
                  <a:schemeClr val="dk2"/>
                </a:solidFill>
              </a:rPr>
              <a:t>DOI:</a:t>
            </a:r>
            <a:r>
              <a:rPr lang="en" sz="1000">
                <a:solidFill>
                  <a:schemeClr val="dk2"/>
                </a:solidFill>
              </a:rPr>
              <a:t> 10.3122/jabfm.2020.02.190195</a:t>
            </a:r>
            <a:endParaRPr sz="10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1200"/>
              </a:spcAft>
              <a:buSzPts val="852"/>
              <a:buNone/>
            </a:pPr>
            <a:r>
              <a:t/>
            </a:r>
            <a:endParaRPr sz="930">
              <a:solidFill>
                <a:srgbClr val="21212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9"/>
          <p:cNvSpPr txBox="1"/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 you!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5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Overview</a:t>
            </a:r>
            <a:endParaRPr/>
          </a:p>
        </p:txBody>
      </p:sp>
      <p:sp>
        <p:nvSpPr>
          <p:cNvPr id="101" name="Google Shape;101;p15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 sz="2100"/>
              <a:t>Neck pain differential diagnosis</a:t>
            </a:r>
            <a:endParaRPr sz="2100"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 sz="2100"/>
              <a:t>What is cervical spondylosis?</a:t>
            </a:r>
            <a:endParaRPr sz="2100"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 sz="2100"/>
              <a:t>Radiographic features</a:t>
            </a:r>
            <a:endParaRPr sz="2100"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 sz="2100"/>
              <a:t>Pathophysiology</a:t>
            </a:r>
            <a:endParaRPr sz="2100"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 sz="2100"/>
              <a:t>Axial neck pain</a:t>
            </a:r>
            <a:endParaRPr sz="2100"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 sz="2100"/>
              <a:t>Cervical Radiculopathy</a:t>
            </a:r>
            <a:endParaRPr sz="2100"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 sz="2100"/>
              <a:t>Cervical Myelopathy</a:t>
            </a:r>
            <a:endParaRPr sz="21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6"/>
          <p:cNvSpPr txBox="1"/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Neck Pain</a:t>
            </a:r>
            <a:endParaRPr/>
          </a:p>
        </p:txBody>
      </p:sp>
      <p:sp>
        <p:nvSpPr>
          <p:cNvPr id="107" name="Google Shape;107;p16"/>
          <p:cNvSpPr txBox="1"/>
          <p:nvPr>
            <p:ph idx="1" type="body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Common presenting symptom in the primary care setting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Acute v chronic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Muscular strain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Degenerative changes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May be associated with nerve root and/or spinal cord compression</a:t>
            </a:r>
            <a:endParaRPr sz="16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/>
              <a:t>Radicular symptoms, weakness, ataxia, gait </a:t>
            </a:r>
            <a:r>
              <a:rPr lang="en" sz="1400"/>
              <a:t>changes</a:t>
            </a:r>
            <a:r>
              <a:rPr lang="en" sz="1400"/>
              <a:t>, bowel/bladder dysfunction</a:t>
            </a:r>
            <a:endParaRPr sz="1400"/>
          </a:p>
        </p:txBody>
      </p:sp>
      <p:sp>
        <p:nvSpPr>
          <p:cNvPr id="108" name="Google Shape;108;p16"/>
          <p:cNvSpPr txBox="1"/>
          <p:nvPr>
            <p:ph idx="2" type="body"/>
          </p:nvPr>
        </p:nvSpPr>
        <p:spPr>
          <a:xfrm>
            <a:off x="4799025" y="1750525"/>
            <a:ext cx="3774300" cy="291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Rule out</a:t>
            </a:r>
            <a:endParaRPr sz="1500"/>
          </a:p>
          <a:p>
            <a:pPr indent="-323850" lvl="0" marL="457200" rtl="0" algn="l">
              <a:spcBef>
                <a:spcPts val="120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Fracture</a:t>
            </a:r>
            <a:endParaRPr sz="1500"/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en" sz="1300"/>
              <a:t>History of trauma</a:t>
            </a:r>
            <a:endParaRPr sz="13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Neoplasm</a:t>
            </a:r>
            <a:endParaRPr sz="1500"/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en" sz="1300"/>
              <a:t>Anorexia, </a:t>
            </a:r>
            <a:r>
              <a:rPr lang="en" sz="1300"/>
              <a:t>fever</a:t>
            </a:r>
            <a:r>
              <a:rPr lang="en" sz="1300"/>
              <a:t>, history of malignancy, intractable night pain, pain not relieved at rest, weight loss</a:t>
            </a:r>
            <a:endParaRPr sz="13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Infection</a:t>
            </a:r>
            <a:endParaRPr sz="1500"/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en" sz="1300"/>
              <a:t>Fever, meningism, night sweats</a:t>
            </a:r>
            <a:endParaRPr sz="13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Inflammatory conditions</a:t>
            </a:r>
            <a:endParaRPr sz="1500"/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en" sz="1300"/>
              <a:t>Generalized joint pain, am </a:t>
            </a:r>
            <a:r>
              <a:rPr lang="en" sz="1300"/>
              <a:t>stiffness</a:t>
            </a:r>
            <a:r>
              <a:rPr lang="en" sz="1300"/>
              <a:t> that improves with exercise</a:t>
            </a:r>
            <a:endParaRPr sz="13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7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is cervical spondylosis?</a:t>
            </a:r>
            <a:endParaRPr/>
          </a:p>
        </p:txBody>
      </p:sp>
      <p:sp>
        <p:nvSpPr>
          <p:cNvPr id="114" name="Google Shape;114;p17"/>
          <p:cNvSpPr txBox="1"/>
          <p:nvPr>
            <p:ph idx="1" type="body"/>
          </p:nvPr>
        </p:nvSpPr>
        <p:spPr>
          <a:xfrm>
            <a:off x="729450" y="1853850"/>
            <a:ext cx="8111400" cy="328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1950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 sz="2100"/>
              <a:t>A spectrum of degenerative conditions affecting the cervical spine</a:t>
            </a:r>
            <a:endParaRPr sz="2100"/>
          </a:p>
          <a:p>
            <a:pPr indent="-361950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 sz="2100"/>
              <a:t>Characteristic process of aging</a:t>
            </a:r>
            <a:endParaRPr sz="2100"/>
          </a:p>
          <a:p>
            <a:pPr indent="-361950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 sz="2100"/>
              <a:t>C5-6 level most commonly involved, followed by C6-7 then C4-5</a:t>
            </a:r>
            <a:endParaRPr sz="2100"/>
          </a:p>
          <a:p>
            <a:pPr indent="-361950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 sz="2100"/>
              <a:t>Can </a:t>
            </a:r>
            <a:r>
              <a:rPr lang="en" sz="2100"/>
              <a:t>result</a:t>
            </a:r>
            <a:r>
              <a:rPr lang="en" sz="2100"/>
              <a:t> in axial neck pain</a:t>
            </a:r>
            <a:endParaRPr sz="2100"/>
          </a:p>
          <a:p>
            <a:pPr indent="-349250" lvl="1" marL="9144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</a:pPr>
            <a:r>
              <a:rPr lang="en" sz="1900"/>
              <a:t>Caused by degenerative disc disease as well as facet arthrosis</a:t>
            </a:r>
            <a:endParaRPr sz="1900"/>
          </a:p>
          <a:p>
            <a:pPr indent="-361950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 sz="2100"/>
              <a:t>Can lead to </a:t>
            </a:r>
            <a:r>
              <a:rPr lang="en" sz="2100"/>
              <a:t>radiculopathy</a:t>
            </a:r>
            <a:r>
              <a:rPr lang="en" sz="2100"/>
              <a:t> and/or myelopathy</a:t>
            </a:r>
            <a:endParaRPr sz="2100"/>
          </a:p>
          <a:p>
            <a:pPr indent="-361950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 sz="2100"/>
              <a:t>By age 65, 95% of people have radiographic findings suggestive of cervical spondylosis</a:t>
            </a:r>
            <a:endParaRPr sz="21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8"/>
          <p:cNvSpPr txBox="1"/>
          <p:nvPr>
            <p:ph type="title"/>
          </p:nvPr>
        </p:nvSpPr>
        <p:spPr>
          <a:xfrm>
            <a:off x="686350" y="1190250"/>
            <a:ext cx="3300900" cy="138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Radiographic Features</a:t>
            </a:r>
            <a:endParaRPr/>
          </a:p>
        </p:txBody>
      </p:sp>
      <p:sp>
        <p:nvSpPr>
          <p:cNvPr id="120" name="Google Shape;120;p18"/>
          <p:cNvSpPr txBox="1"/>
          <p:nvPr>
            <p:ph idx="1" type="body"/>
          </p:nvPr>
        </p:nvSpPr>
        <p:spPr>
          <a:xfrm>
            <a:off x="686350" y="2361050"/>
            <a:ext cx="3561900" cy="159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Osteophyte formation</a:t>
            </a:r>
            <a:endParaRPr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Intervertebral disc height narrowing</a:t>
            </a:r>
            <a:endParaRPr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Vertebral endplate sclerosis</a:t>
            </a:r>
            <a:endParaRPr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Facet arthrosis</a:t>
            </a:r>
            <a:endParaRPr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Kyphosis</a:t>
            </a:r>
            <a:endParaRPr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Subluxation</a:t>
            </a:r>
            <a:endParaRPr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Calcified/ossified soft tissues</a:t>
            </a:r>
            <a:endParaRPr sz="1700"/>
          </a:p>
        </p:txBody>
      </p:sp>
      <p:pic>
        <p:nvPicPr>
          <p:cNvPr id="121" name="Google Shape;121;p18"/>
          <p:cNvPicPr preferRelativeResize="0"/>
          <p:nvPr/>
        </p:nvPicPr>
        <p:blipFill rotWithShape="1">
          <a:blip r:embed="rId3">
            <a:alphaModFix/>
          </a:blip>
          <a:srcRect b="0" l="15820" r="31126" t="0"/>
          <a:stretch/>
        </p:blipFill>
        <p:spPr>
          <a:xfrm>
            <a:off x="4402000" y="0"/>
            <a:ext cx="2371001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8"/>
          <p:cNvPicPr preferRelativeResize="0"/>
          <p:nvPr/>
        </p:nvPicPr>
        <p:blipFill rotWithShape="1">
          <a:blip r:embed="rId4">
            <a:alphaModFix/>
          </a:blip>
          <a:srcRect b="0" l="18651" r="22916" t="0"/>
          <a:stretch/>
        </p:blipFill>
        <p:spPr>
          <a:xfrm>
            <a:off x="6773000" y="0"/>
            <a:ext cx="237099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9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Pathophysiology</a:t>
            </a:r>
            <a:endParaRPr/>
          </a:p>
        </p:txBody>
      </p:sp>
      <p:sp>
        <p:nvSpPr>
          <p:cNvPr id="128" name="Google Shape;128;p19"/>
          <p:cNvSpPr txBox="1"/>
          <p:nvPr>
            <p:ph idx="1" type="body"/>
          </p:nvPr>
        </p:nvSpPr>
        <p:spPr>
          <a:xfrm>
            <a:off x="729450" y="2078875"/>
            <a:ext cx="8414700" cy="306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Degeneration beings at the intervertebral disc</a:t>
            </a:r>
            <a:endParaRPr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Loss of hydrophilic mucopolysaccharides, resulting in </a:t>
            </a:r>
            <a:r>
              <a:rPr lang="en" sz="1700"/>
              <a:t>disc</a:t>
            </a:r>
            <a:r>
              <a:rPr lang="en" sz="1700"/>
              <a:t> desiccation</a:t>
            </a:r>
            <a:endParaRPr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Increase in keratin sulfate, disc shrinkage, loss of </a:t>
            </a:r>
            <a:r>
              <a:rPr lang="en" sz="1700"/>
              <a:t>elasticity</a:t>
            </a:r>
            <a:r>
              <a:rPr lang="en" sz="1700"/>
              <a:t>,  kyphotic alignment</a:t>
            </a:r>
            <a:endParaRPr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Transfer of compressive loading forces peripherally onto the annulus and posteriorly onto the facet joints </a:t>
            </a:r>
            <a:endParaRPr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Surrounding structures see increased </a:t>
            </a:r>
            <a:r>
              <a:rPr lang="en" sz="1700"/>
              <a:t>mechanical</a:t>
            </a:r>
            <a:r>
              <a:rPr lang="en" sz="1700"/>
              <a:t> stress</a:t>
            </a:r>
            <a:endParaRPr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Endplates, uncovertebral joints, and facet joints form osteophytes in an attempt to increase stability</a:t>
            </a:r>
            <a:endParaRPr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Ligamentum flavum and PLL undergo hypertrophy</a:t>
            </a:r>
            <a:endParaRPr sz="17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0"/>
          <p:cNvSpPr txBox="1"/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Axial Neck Pain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1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Axial Neck Pain</a:t>
            </a:r>
            <a:endParaRPr/>
          </a:p>
        </p:txBody>
      </p:sp>
      <p:sp>
        <p:nvSpPr>
          <p:cNvPr id="139" name="Google Shape;139;p21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Pain emanating from the region of the neck bounded superiorly by the superior nuchal line, laterally by the neck margins, and inferiorly by a line through the T1 spinous process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Sources: Invtervertebral disc (branches  from the sympathetic plexus ventrally and by the sinuvertebral nerve dorsally) and facet joints (innervated by dorsal rami branches)</a:t>
            </a:r>
            <a:endParaRPr sz="15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