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5143500" type="screen16x9"/>
  <p:notesSz cx="6858000" cy="9144000"/>
  <p:embeddedFontLst>
    <p:embeddedFont>
      <p:font typeface="Play" panose="020B060402020202020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42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6a9ee5b6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6a9ee5b6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bea2d84e8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bea2d84e8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bed772a903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bed772a90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ed772a90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bed772a9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bed772a90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bed772a9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bf8b6f2fde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bf8b6f2fde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ef1a27ecc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bef1a27ecc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17F, benign early repolarization</a:t>
            </a:r>
            <a:endParaRPr/>
          </a:p>
        </p:txBody>
      </p:sp>
      <p:sp>
        <p:nvSpPr>
          <p:cNvPr id="176" name="Google Shape;176;g2bef1a27ecc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bef1a27ec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2bef1a27ec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bef1a27ecc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2bef1a27ecc_0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International criteria</a:t>
            </a:r>
            <a:endParaRPr/>
          </a:p>
        </p:txBody>
      </p:sp>
      <p:sp>
        <p:nvSpPr>
          <p:cNvPr id="188" name="Google Shape;188;g2bef1a27ecc_0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bef1a27ecc_0_5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g2bef1a27ecc_0_5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ESC criteria</a:t>
            </a:r>
            <a:endParaRPr/>
          </a:p>
        </p:txBody>
      </p:sp>
      <p:sp>
        <p:nvSpPr>
          <p:cNvPr id="194" name="Google Shape;194;g2bef1a27ecc_0_5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b9bcb7c9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b9bcb7c9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bef1a27ecc_0_5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2bef1a27ecc_0_5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bef1a27ecc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bef1a27ecc_0_5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Seattle criteria</a:t>
            </a:r>
            <a:endParaRPr/>
          </a:p>
        </p:txBody>
      </p:sp>
      <p:sp>
        <p:nvSpPr>
          <p:cNvPr id="205" name="Google Shape;205;g2bef1a27ecc_0_5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bef1a27ecc_0_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bef1a27ecc_0_5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From seattle criteria paper</a:t>
            </a:r>
            <a:endParaRPr/>
          </a:p>
        </p:txBody>
      </p:sp>
      <p:sp>
        <p:nvSpPr>
          <p:cNvPr id="211" name="Google Shape;211;g2bef1a27ecc_0_5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ef1a27ecc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bef1a27ecc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Common Pitfalls—Inferior TWIs. Example of an ECG with isolated inferior TWIs in leads III and aVF. This ECG is considered normal per the International criteria. Given TWI in III is considered normal, inferior TWI need to be present in both II and aVF to be considered abnormal.</a:t>
            </a:r>
            <a:endParaRPr/>
          </a:p>
        </p:txBody>
      </p:sp>
      <p:sp>
        <p:nvSpPr>
          <p:cNvPr id="218" name="Google Shape;218;g2bef1a27ecc_0_1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bef1a27ecc_0_6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g2bef1a27ecc_0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bef1a27ecc_0_7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bef1a27ecc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Isolated right bundle branch block. Example of ECG with isolated complete right bundle branch block. QRS axis does not meet International Criteria threshold for right axis deviation (120). This ECG would be considered as normal per the International Criteria given that only one borderline criteria is present and there are no other abnormal findings.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bef1a27ecc_0_7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2bef1a27ecc_0_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ef1a27ecc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bef1a27ecc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Black athlete repolarization pattern. Example of an ECG with a Black athlete repolarization pattern (J point elevation with convex ST elevation and TWIs confined to V1–V4—denoted here with blue circles). This ECG is considered normal per the International Criteria. TWIs extending into V5 are always considered abnormal.</a:t>
            </a:r>
            <a:endParaRPr/>
          </a:p>
        </p:txBody>
      </p:sp>
      <p:sp>
        <p:nvSpPr>
          <p:cNvPr id="242" name="Google Shape;242;g2bef1a27ecc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bef1a27ecc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2bef1a27ecc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Overall benign monitor showing no sustained arrhythmias, patient symptomatic event corresponded to normal sinus rhythm.</a:t>
            </a:r>
            <a:endParaRPr/>
          </a:p>
          <a:p>
            <a:pPr marL="0" lvl="0" indent="0" algn="l" rtl="0">
              <a:spcBef>
                <a:spcPts val="0"/>
              </a:spcBef>
              <a:spcAft>
                <a:spcPts val="0"/>
              </a:spcAft>
              <a:buNone/>
            </a:pPr>
            <a:r>
              <a:rPr lang="en"/>
              <a:t>MM 22 y.o. female with no significant past medical history is referred to the office for an abnormal EKG and tachycardia.  Patient states she had upper respiratory/sinus infection issues and went to an urgent care by her home.  She was noted to have a heart rate of 140 bpm so an EKG was performed.  This showed sinus tachycardia with a short PR, RSR prime pattern in V1 and V2, ST depressions in the lateral and inferior leads concerning for ischemia.  She was given antibiotics and recommended to follow-up closely.  Patient's mother accompanies her on the visit today and states urgent care providers were concerned and asked if she would be willing to go to the hospital.  Marissa tells me she feels well and denies any chest pain pressure tightness, no abnormal shortness of breath, no palpitations, syncope, or near syncope.  She does not exercise regularly but denies any exertional symptoms.  She did have COVID-19 around Christmas, but denies any further symptoms.  She notes her sinus infection symptoms have resolved as well. She has been checking her heart rates at home and notes that they have been running in the 80's since her urgent care visit.  No family history of premature CAD or sudden cardiac death.</a:t>
            </a:r>
            <a:endParaRPr/>
          </a:p>
        </p:txBody>
      </p:sp>
      <p:sp>
        <p:nvSpPr>
          <p:cNvPr id="249" name="Google Shape;249;g2bef1a27ecc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bef1a27ecc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2bef1a27ecc_0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Bad precordial lead placement, shows new significant q waves in the lateral precordial leads</a:t>
            </a:r>
            <a:endParaRPr/>
          </a:p>
          <a:p>
            <a:pPr marL="0" lvl="0" indent="0" algn="l" rtl="0">
              <a:spcBef>
                <a:spcPts val="0"/>
              </a:spcBef>
              <a:spcAft>
                <a:spcPts val="0"/>
              </a:spcAft>
              <a:buNone/>
            </a:pPr>
            <a:r>
              <a:rPr lang="en"/>
              <a:t>Abnormal pre-op EKG</a:t>
            </a:r>
            <a:endParaRPr/>
          </a:p>
          <a:p>
            <a:pPr marL="0" lvl="0" indent="0" algn="l" rtl="0">
              <a:spcBef>
                <a:spcPts val="0"/>
              </a:spcBef>
              <a:spcAft>
                <a:spcPts val="0"/>
              </a:spcAft>
              <a:buNone/>
            </a:pPr>
            <a:r>
              <a:rPr lang="en"/>
              <a:t>114791135 84 y.o. female with PMH of arthritis/chronic knee pain, remote history of 1 syncopal episode several years ago, HTN, HLD, Graves' disease who presents the office for further evaluation of abnormal EKG and preoperative cardiovascular exam.</a:t>
            </a:r>
            <a:endParaRPr/>
          </a:p>
          <a:p>
            <a:pPr marL="0" lvl="0" indent="0" algn="l" rtl="0">
              <a:spcBef>
                <a:spcPts val="0"/>
              </a:spcBef>
              <a:spcAft>
                <a:spcPts val="0"/>
              </a:spcAft>
              <a:buNone/>
            </a:pPr>
            <a:r>
              <a:rPr lang="en"/>
              <a:t>Transthoracic echo 12/13/2023: EF 6065%, no regional wall motion abnormalities, mild LVH, unable to assess diastolic function, normal RV size and function, mildly thickened aortic valve leaflets with mild AI, no stenosis, PFO noted</a:t>
            </a:r>
            <a:endParaRPr/>
          </a:p>
          <a:p>
            <a:pPr marL="0" lvl="0" indent="0" algn="l" rtl="0">
              <a:spcBef>
                <a:spcPts val="0"/>
              </a:spcBef>
              <a:spcAft>
                <a:spcPts val="0"/>
              </a:spcAft>
              <a:buNone/>
            </a:pPr>
            <a:endParaRPr/>
          </a:p>
        </p:txBody>
      </p:sp>
      <p:sp>
        <p:nvSpPr>
          <p:cNvPr id="256" name="Google Shape;256;g2bef1a27ecc_0_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bea2d84e8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bea2d84e8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bef1a27ecc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bef1a27ecc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114791135 84 y.o. female with PMH of arthritis/chronic knee pain, remote history of 1 syncopal episode several years ago, HTN, HLD, Graves' disease who presents the office for further evaluation of abnormal EKG and preoperative cardiovascular exam.</a:t>
            </a:r>
            <a:endParaRPr/>
          </a:p>
          <a:p>
            <a:pPr marL="0" lvl="0" indent="0" algn="l" rtl="0">
              <a:spcBef>
                <a:spcPts val="0"/>
              </a:spcBef>
              <a:spcAft>
                <a:spcPts val="0"/>
              </a:spcAft>
              <a:buNone/>
            </a:pPr>
            <a:r>
              <a:rPr lang="en"/>
              <a:t>Transthoracic echo 12/13/2023: EF 6065%, no regional wall motion abnormalities, mild LVH, unable to assess diastolic function, normal RV size and function, mildly thickened aortic valve leaflets with mild AI, no stenosis, PFO noted</a:t>
            </a:r>
            <a:endParaRPr/>
          </a:p>
        </p:txBody>
      </p:sp>
      <p:sp>
        <p:nvSpPr>
          <p:cNvPr id="262" name="Google Shape;262;g2bef1a27ecc_0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bef1a27ecc_0_3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2bef1a27ecc_0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bef1a27ecc_0_7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2bef1a27ecc_0_7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62 yo male with PMH of HTN, HLD, kidney stones, CKD-III who presented to the emergency department with acute onset chest pain which started while he was having sex after recently taking 1/2 tab of viagra 100% pLAD occlusion, had 70% LM disease so subsequently underwent CABG as well. </a:t>
            </a:r>
            <a:endParaRPr/>
          </a:p>
        </p:txBody>
      </p:sp>
      <p:sp>
        <p:nvSpPr>
          <p:cNvPr id="274" name="Google Shape;274;g2bef1a27ecc_0_7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bef1a27ecc_0_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bef1a27ecc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Same patients prior ECG from 2005</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bef1a27ecc_0_7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bef1a27ecc_0_7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62 yo male with PMH of HTN, HLD, kidney stones, CKD-III who presented to the emergency department with acute onset chest pain which started while he was having sex after recently taking 1/2 tab of viagra</a:t>
            </a:r>
            <a:endParaRPr/>
          </a:p>
        </p:txBody>
      </p:sp>
      <p:sp>
        <p:nvSpPr>
          <p:cNvPr id="286" name="Google Shape;286;g2bef1a27ecc_0_7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ef1a27ecc_0_7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bef1a27ecc_0_7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83 y.o. male with PMH of CAD status post CABG 2005, HTN, DM2, CKD, hypothyroidism, and BPH who presented to hospital due to worsening shortness of breath.</a:t>
            </a:r>
            <a:endParaRPr/>
          </a:p>
          <a:p>
            <a:pPr marL="0" lvl="0" indent="0" algn="l" rtl="0">
              <a:spcBef>
                <a:spcPts val="0"/>
              </a:spcBef>
              <a:spcAft>
                <a:spcPts val="0"/>
              </a:spcAft>
              <a:buNone/>
            </a:pPr>
            <a:r>
              <a:rPr lang="en"/>
              <a:t>Cath showed occlusion of native LAD after anastamosis of his LIMA graft felt to be chronic as he had no symptoms. Next day developed severe abdominal pain. Repeat EKG following slide. </a:t>
            </a:r>
            <a:endParaRPr/>
          </a:p>
        </p:txBody>
      </p:sp>
      <p:sp>
        <p:nvSpPr>
          <p:cNvPr id="293" name="Google Shape;293;g2bef1a27ecc_0_7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ef1a27ecc_0_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2bef1a27ecc_0_7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83 y.o. male with PMH of CAD status post CABG 2005, HTN, DM2, CKD, hypothyroidism, and BPH who presented to hospital due to worsening shortness of breath. Found to have severe AS</a:t>
            </a:r>
            <a:endParaRPr/>
          </a:p>
          <a:p>
            <a:pPr marL="0" lvl="0" indent="0" algn="l" rtl="0">
              <a:spcBef>
                <a:spcPts val="0"/>
              </a:spcBef>
              <a:spcAft>
                <a:spcPts val="0"/>
              </a:spcAft>
              <a:buNone/>
            </a:pPr>
            <a:r>
              <a:rPr lang="en"/>
              <a:t>Cath showed occlusion of native LAD after anastamosis of his LIMA graft felt to be chronic as he had no symptoms. Next day developed severe abdominal pain. Repeat EKG following slide. </a:t>
            </a:r>
            <a:endParaRPr/>
          </a:p>
          <a:p>
            <a:pPr marL="0" lvl="0" indent="0" algn="l" rtl="0">
              <a:spcBef>
                <a:spcPts val="0"/>
              </a:spcBef>
              <a:spcAft>
                <a:spcPts val="0"/>
              </a:spcAft>
              <a:buNone/>
            </a:pPr>
            <a:r>
              <a:rPr lang="en"/>
              <a:t>Unfortunately worsening renal function, age 83, poor candidate for any intervention </a:t>
            </a:r>
            <a:endParaRPr/>
          </a:p>
          <a:p>
            <a:pPr marL="0" lvl="0" indent="0" algn="l" rtl="0">
              <a:spcBef>
                <a:spcPts val="0"/>
              </a:spcBef>
              <a:spcAft>
                <a:spcPts val="0"/>
              </a:spcAft>
              <a:buNone/>
            </a:pPr>
            <a:endParaRPr/>
          </a:p>
        </p:txBody>
      </p:sp>
      <p:sp>
        <p:nvSpPr>
          <p:cNvPr id="300" name="Google Shape;300;g2bef1a27ecc_0_7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bef1a27ecc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2bef1a27ecc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Dialysis and CABG patient prior EKG, here with foot fracture</a:t>
            </a:r>
            <a:endParaRPr/>
          </a:p>
          <a:p>
            <a:pPr marL="0" lvl="0" indent="0" algn="l" rtl="0">
              <a:spcBef>
                <a:spcPts val="0"/>
              </a:spcBef>
              <a:spcAft>
                <a:spcPts val="0"/>
              </a:spcAft>
              <a:buNone/>
            </a:pPr>
            <a:r>
              <a:rPr lang="en"/>
              <a:t>Significant Hypocalcemia needs correction and stabilization prior to Discharge Discussed with Dr Gupta</a:t>
            </a:r>
            <a:endParaRPr/>
          </a:p>
          <a:p>
            <a:pPr marL="0" lvl="0" indent="0" algn="l" rtl="0">
              <a:spcBef>
                <a:spcPts val="0"/>
              </a:spcBef>
              <a:spcAft>
                <a:spcPts val="0"/>
              </a:spcAft>
              <a:buNone/>
            </a:pPr>
            <a:r>
              <a:rPr lang="en"/>
              <a:t>1.  Severe right foot pain secondary to closed fracture of the  distal end of right fibula</a:t>
            </a:r>
            <a:endParaRPr/>
          </a:p>
          <a:p>
            <a:pPr marL="0" lvl="0" indent="0" algn="l" rtl="0">
              <a:spcBef>
                <a:spcPts val="0"/>
              </a:spcBef>
              <a:spcAft>
                <a:spcPts val="0"/>
              </a:spcAft>
              <a:buNone/>
            </a:pPr>
            <a:r>
              <a:rPr lang="en"/>
              <a:t>– Continue for adequate pain control</a:t>
            </a:r>
            <a:endParaRPr/>
          </a:p>
          <a:p>
            <a:pPr marL="0" lvl="0" indent="0" algn="l" rtl="0">
              <a:spcBef>
                <a:spcPts val="0"/>
              </a:spcBef>
              <a:spcAft>
                <a:spcPts val="0"/>
              </a:spcAft>
              <a:buNone/>
            </a:pPr>
            <a:r>
              <a:rPr lang="en"/>
              <a:t>–  Continue oxycodone 5/325 Q 4 hourly</a:t>
            </a:r>
            <a:endParaRPr/>
          </a:p>
          <a:p>
            <a:pPr marL="0" lvl="0" indent="0" algn="l" rtl="0">
              <a:spcBef>
                <a:spcPts val="0"/>
              </a:spcBef>
              <a:spcAft>
                <a:spcPts val="0"/>
              </a:spcAft>
              <a:buNone/>
            </a:pPr>
            <a:r>
              <a:rPr lang="en"/>
              <a:t>– Follow-up orthopedic</a:t>
            </a:r>
            <a:endParaRPr/>
          </a:p>
          <a:p>
            <a:pPr marL="0" lvl="0" indent="0" algn="l" rtl="0">
              <a:spcBef>
                <a:spcPts val="0"/>
              </a:spcBef>
              <a:spcAft>
                <a:spcPts val="0"/>
              </a:spcAft>
              <a:buNone/>
            </a:pPr>
            <a:r>
              <a:rPr lang="en"/>
              <a:t>–  PT evaluation</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2.  Type 2 diabetes mellitus</a:t>
            </a:r>
            <a:endParaRPr/>
          </a:p>
          <a:p>
            <a:pPr marL="0" lvl="0" indent="0" algn="l" rtl="0">
              <a:spcBef>
                <a:spcPts val="0"/>
              </a:spcBef>
              <a:spcAft>
                <a:spcPts val="0"/>
              </a:spcAft>
              <a:buNone/>
            </a:pPr>
            <a:r>
              <a:rPr lang="en"/>
              <a:t>We will continue Lantus insulin sliding scale</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3.  ESRD on hemodialysis</a:t>
            </a:r>
            <a:endParaRPr/>
          </a:p>
          <a:p>
            <a:pPr marL="0" lvl="0" indent="0" algn="l" rtl="0">
              <a:spcBef>
                <a:spcPts val="0"/>
              </a:spcBef>
              <a:spcAft>
                <a:spcPts val="0"/>
              </a:spcAft>
              <a:buNone/>
            </a:pPr>
            <a:r>
              <a:rPr lang="en"/>
              <a:t>–  Patient received hemodialysis in ED</a:t>
            </a:r>
            <a:endParaRPr/>
          </a:p>
          <a:p>
            <a:pPr marL="0" lvl="0" indent="0" algn="l" rtl="0">
              <a:spcBef>
                <a:spcPts val="0"/>
              </a:spcBef>
              <a:spcAft>
                <a:spcPts val="0"/>
              </a:spcAft>
              <a:buNone/>
            </a:pPr>
            <a:r>
              <a:rPr lang="en"/>
              <a:t>– Follow pharmacy consult</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4.  CAD status post CABG</a:t>
            </a:r>
            <a:endParaRPr/>
          </a:p>
          <a:p>
            <a:pPr marL="0" lvl="0" indent="0" algn="l" rtl="0">
              <a:spcBef>
                <a:spcPts val="0"/>
              </a:spcBef>
              <a:spcAft>
                <a:spcPts val="0"/>
              </a:spcAft>
              <a:buNone/>
            </a:pPr>
            <a:r>
              <a:rPr lang="en"/>
              <a:t>– holding Eliquis for now due to fracture multiple bruises seen</a:t>
            </a:r>
            <a:endParaRPr/>
          </a:p>
          <a:p>
            <a:pPr marL="0" lvl="0" indent="0" algn="l" rtl="0">
              <a:spcBef>
                <a:spcPts val="0"/>
              </a:spcBef>
              <a:spcAft>
                <a:spcPts val="0"/>
              </a:spcAft>
              <a:buNone/>
            </a:pPr>
            <a:r>
              <a:rPr lang="en"/>
              <a:t>– Continue Plavix</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5.  Anxiety depression </a:t>
            </a:r>
            <a:endParaRPr/>
          </a:p>
          <a:p>
            <a:pPr marL="0" lvl="0" indent="0" algn="l" rtl="0">
              <a:spcBef>
                <a:spcPts val="0"/>
              </a:spcBef>
              <a:spcAft>
                <a:spcPts val="0"/>
              </a:spcAft>
              <a:buNone/>
            </a:pPr>
            <a:endParaRPr/>
          </a:p>
        </p:txBody>
      </p:sp>
      <p:sp>
        <p:nvSpPr>
          <p:cNvPr id="307" name="Google Shape;307;g2bef1a27ecc_0_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bef1a27ecc_0_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bef1a27ecc_0_1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Dialysis and CABG patient prior EKG, here with foot fracture</a:t>
            </a:r>
            <a:endParaRPr/>
          </a:p>
          <a:p>
            <a:pPr marL="0" lvl="0" indent="0" algn="l" rtl="0">
              <a:spcBef>
                <a:spcPts val="0"/>
              </a:spcBef>
              <a:spcAft>
                <a:spcPts val="0"/>
              </a:spcAft>
              <a:buNone/>
            </a:pPr>
            <a:endParaRPr/>
          </a:p>
          <a:p>
            <a:pPr marL="0" lvl="0" indent="0" algn="l" rtl="0">
              <a:spcBef>
                <a:spcPts val="0"/>
              </a:spcBef>
              <a:spcAft>
                <a:spcPts val="0"/>
              </a:spcAft>
              <a:buNone/>
            </a:pPr>
            <a:r>
              <a:rPr lang="en"/>
              <a:t>Significant Hypocalcemia needs correction and stbilization prior to Discharge Discussed with Dr Gupta</a:t>
            </a:r>
            <a:endParaRPr/>
          </a:p>
          <a:p>
            <a:pPr marL="0" lvl="0" indent="0" algn="l" rtl="0">
              <a:spcBef>
                <a:spcPts val="0"/>
              </a:spcBef>
              <a:spcAft>
                <a:spcPts val="0"/>
              </a:spcAft>
              <a:buNone/>
            </a:pPr>
            <a:r>
              <a:rPr lang="en"/>
              <a:t>1.  Severe right foot pain secondary to closed fracture of the  distal end of right fibula</a:t>
            </a:r>
            <a:endParaRPr/>
          </a:p>
          <a:p>
            <a:pPr marL="0" lvl="0" indent="0" algn="l" rtl="0">
              <a:spcBef>
                <a:spcPts val="0"/>
              </a:spcBef>
              <a:spcAft>
                <a:spcPts val="0"/>
              </a:spcAft>
              <a:buNone/>
            </a:pPr>
            <a:r>
              <a:rPr lang="en"/>
              <a:t>– Continue for adequate pain control</a:t>
            </a:r>
            <a:endParaRPr/>
          </a:p>
          <a:p>
            <a:pPr marL="0" lvl="0" indent="0" algn="l" rtl="0">
              <a:spcBef>
                <a:spcPts val="0"/>
              </a:spcBef>
              <a:spcAft>
                <a:spcPts val="0"/>
              </a:spcAft>
              <a:buNone/>
            </a:pPr>
            <a:r>
              <a:rPr lang="en"/>
              <a:t>–  Continue oxycodone 5/325 Q 4 hourly</a:t>
            </a:r>
            <a:endParaRPr/>
          </a:p>
          <a:p>
            <a:pPr marL="0" lvl="0" indent="0" algn="l" rtl="0">
              <a:spcBef>
                <a:spcPts val="0"/>
              </a:spcBef>
              <a:spcAft>
                <a:spcPts val="0"/>
              </a:spcAft>
              <a:buNone/>
            </a:pPr>
            <a:r>
              <a:rPr lang="en"/>
              <a:t>– Follow-up orthopedic</a:t>
            </a:r>
            <a:endParaRPr/>
          </a:p>
          <a:p>
            <a:pPr marL="0" lvl="0" indent="0" algn="l" rtl="0">
              <a:spcBef>
                <a:spcPts val="0"/>
              </a:spcBef>
              <a:spcAft>
                <a:spcPts val="0"/>
              </a:spcAft>
              <a:buNone/>
            </a:pPr>
            <a:r>
              <a:rPr lang="en"/>
              <a:t>–  PT evaluation</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2.  Type 2 diabetes mellitus</a:t>
            </a:r>
            <a:endParaRPr/>
          </a:p>
          <a:p>
            <a:pPr marL="0" lvl="0" indent="0" algn="l" rtl="0">
              <a:spcBef>
                <a:spcPts val="0"/>
              </a:spcBef>
              <a:spcAft>
                <a:spcPts val="0"/>
              </a:spcAft>
              <a:buNone/>
            </a:pPr>
            <a:r>
              <a:rPr lang="en"/>
              <a:t>We will continue Lantus insulin sliding scale</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3.  ESRD on hemodialysis</a:t>
            </a:r>
            <a:endParaRPr/>
          </a:p>
          <a:p>
            <a:pPr marL="0" lvl="0" indent="0" algn="l" rtl="0">
              <a:spcBef>
                <a:spcPts val="0"/>
              </a:spcBef>
              <a:spcAft>
                <a:spcPts val="0"/>
              </a:spcAft>
              <a:buNone/>
            </a:pPr>
            <a:r>
              <a:rPr lang="en"/>
              <a:t>–  Patient received hemodialysis in ED</a:t>
            </a:r>
            <a:endParaRPr/>
          </a:p>
          <a:p>
            <a:pPr marL="0" lvl="0" indent="0" algn="l" rtl="0">
              <a:spcBef>
                <a:spcPts val="0"/>
              </a:spcBef>
              <a:spcAft>
                <a:spcPts val="0"/>
              </a:spcAft>
              <a:buNone/>
            </a:pPr>
            <a:r>
              <a:rPr lang="en"/>
              <a:t>– Follow pharmacy consult</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4.  CAD status post CABG</a:t>
            </a:r>
            <a:endParaRPr/>
          </a:p>
          <a:p>
            <a:pPr marL="0" lvl="0" indent="0" algn="l" rtl="0">
              <a:spcBef>
                <a:spcPts val="0"/>
              </a:spcBef>
              <a:spcAft>
                <a:spcPts val="0"/>
              </a:spcAft>
              <a:buNone/>
            </a:pPr>
            <a:r>
              <a:rPr lang="en"/>
              <a:t>– holding Eliquis for now due to fracture multiple bruises seen</a:t>
            </a:r>
            <a:endParaRPr/>
          </a:p>
          <a:p>
            <a:pPr marL="0" lvl="0" indent="0" algn="l" rtl="0">
              <a:spcBef>
                <a:spcPts val="0"/>
              </a:spcBef>
              <a:spcAft>
                <a:spcPts val="0"/>
              </a:spcAft>
              <a:buNone/>
            </a:pPr>
            <a:r>
              <a:rPr lang="en"/>
              <a:t>– Continue Plavix</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5.  Anxiety depression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3" name="Google Shape;313;g2bef1a27ecc_0_1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bef1a27ecc_0_10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g2bef1a27ecc_0_10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bea2d84e8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bea2d84e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bef1a27ecc_0_10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bef1a27ecc_0_10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Sinus prolonged QT, prominent u waves, subtle St depressions in V5</a:t>
            </a:r>
            <a:endParaRPr/>
          </a:p>
        </p:txBody>
      </p:sp>
      <p:sp>
        <p:nvSpPr>
          <p:cNvPr id="326" name="Google Shape;326;g2bef1a27ecc_0_10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bef1a27ecc_0_10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2bef1a27ecc_0_10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bef1a27ecc_0_1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2bef1a27ecc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bef1a27ecc_0_1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2bef1a27ecc_0_1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65 F, second degree type I AV block</a:t>
            </a:r>
            <a:endParaRPr/>
          </a:p>
        </p:txBody>
      </p:sp>
      <p:sp>
        <p:nvSpPr>
          <p:cNvPr id="345" name="Google Shape;345;g2bef1a27ecc_0_1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bef1a27ecc_0_1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bef1a27ecc_0_1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Complete heart block and a right bundle branch block. </a:t>
            </a:r>
            <a:endParaRPr/>
          </a:p>
        </p:txBody>
      </p:sp>
      <p:sp>
        <p:nvSpPr>
          <p:cNvPr id="351" name="Google Shape;351;g2bef1a27ecc_0_1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bef1a27ecc_0_11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2bef1a27ecc_0_1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bef1a27ecc_0_11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bef1a27ecc_0_1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bef1a27ecc_0_1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bef1a27ecc_0_1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2:1 AV block cant tell if second degree type I or II based on this need to walk them. </a:t>
            </a:r>
            <a:endParaRPr/>
          </a:p>
        </p:txBody>
      </p:sp>
      <p:sp>
        <p:nvSpPr>
          <p:cNvPr id="369" name="Google Shape;369;g2bef1a27ecc_0_1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bef1a27ecc_0_20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g2bef1a27ecc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bef1a27ecc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bef1a27ecc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114684400, atypical atrial flutter vs atrial tachycardia, has prior PFO closure</a:t>
            </a:r>
            <a:endParaRPr/>
          </a:p>
          <a:p>
            <a:pPr marL="0" lvl="0" indent="0" algn="l" rtl="0">
              <a:spcBef>
                <a:spcPts val="0"/>
              </a:spcBef>
              <a:spcAft>
                <a:spcPts val="0"/>
              </a:spcAft>
              <a:buNone/>
            </a:pPr>
            <a:r>
              <a:rPr lang="en"/>
              <a:t>•  Left ventricle cavity size is normal. Left ventricular systolic function is mildly decreased with an ejection fraction of 45-50%.</a:t>
            </a:r>
            <a:endParaRPr/>
          </a:p>
          <a:p>
            <a:pPr marL="0" lvl="0" indent="0" algn="l" rtl="0">
              <a:spcBef>
                <a:spcPts val="0"/>
              </a:spcBef>
              <a:spcAft>
                <a:spcPts val="0"/>
              </a:spcAft>
              <a:buNone/>
            </a:pPr>
            <a:r>
              <a:rPr lang="en"/>
              <a:t>•  Mild LV global hypokinesis is present.</a:t>
            </a:r>
            <a:endParaRPr/>
          </a:p>
          <a:p>
            <a:pPr marL="0" lvl="0" indent="0" algn="l" rtl="0">
              <a:spcBef>
                <a:spcPts val="0"/>
              </a:spcBef>
              <a:spcAft>
                <a:spcPts val="0"/>
              </a:spcAft>
              <a:buNone/>
            </a:pPr>
            <a:r>
              <a:rPr lang="en"/>
              <a:t>•  Left ventricle mild concentric hypertrophy.</a:t>
            </a:r>
            <a:endParaRPr/>
          </a:p>
          <a:p>
            <a:pPr marL="0" lvl="0" indent="0" algn="l" rtl="0">
              <a:spcBef>
                <a:spcPts val="0"/>
              </a:spcBef>
              <a:spcAft>
                <a:spcPts val="0"/>
              </a:spcAft>
              <a:buNone/>
            </a:pPr>
            <a:r>
              <a:rPr lang="en"/>
              <a:t>•  Abnormal LV diastolic function.</a:t>
            </a:r>
            <a:endParaRPr/>
          </a:p>
          <a:p>
            <a:pPr marL="0" lvl="0" indent="0" algn="l" rtl="0">
              <a:spcBef>
                <a:spcPts val="0"/>
              </a:spcBef>
              <a:spcAft>
                <a:spcPts val="0"/>
              </a:spcAft>
              <a:buNone/>
            </a:pPr>
            <a:r>
              <a:rPr lang="en"/>
              <a:t>•  Right ventricle cavity is normal. Right ventricular systolic function is mildly reduced.</a:t>
            </a:r>
            <a:endParaRPr/>
          </a:p>
          <a:p>
            <a:pPr marL="0" lvl="0" indent="0" algn="l" rtl="0">
              <a:spcBef>
                <a:spcPts val="0"/>
              </a:spcBef>
              <a:spcAft>
                <a:spcPts val="0"/>
              </a:spcAft>
              <a:buNone/>
            </a:pPr>
            <a:r>
              <a:rPr lang="en"/>
              <a:t>•  No hemodynamically significant valvular disease.</a:t>
            </a:r>
            <a:endParaRPr/>
          </a:p>
          <a:p>
            <a:pPr marL="0" lvl="0" indent="0" algn="l" rtl="0">
              <a:spcBef>
                <a:spcPts val="0"/>
              </a:spcBef>
              <a:spcAft>
                <a:spcPts val="0"/>
              </a:spcAft>
              <a:buNone/>
            </a:pPr>
            <a:r>
              <a:rPr lang="en"/>
              <a:t>•  Trivial pericardial effusion.</a:t>
            </a:r>
            <a:endParaRPr/>
          </a:p>
          <a:p>
            <a:pPr marL="0" lvl="0" indent="0" algn="l" rtl="0">
              <a:spcBef>
                <a:spcPts val="0"/>
              </a:spcBef>
              <a:spcAft>
                <a:spcPts val="0"/>
              </a:spcAft>
              <a:buNone/>
            </a:pPr>
            <a:endParaRPr/>
          </a:p>
        </p:txBody>
      </p:sp>
      <p:sp>
        <p:nvSpPr>
          <p:cNvPr id="383" name="Google Shape;383;g2bef1a27ecc_0_2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bea2d84e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bea2d84e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bed405692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bed405692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bef1a27ecc_0_9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bef1a27ecc_0_9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65 y.o. female with PMH of asthma, HTN, hiatal hernia, breast biopsy, new onset afib on holter. </a:t>
            </a:r>
            <a:endParaRPr/>
          </a:p>
          <a:p>
            <a:pPr marL="0" lvl="0" indent="0" algn="l" rtl="0">
              <a:spcBef>
                <a:spcPts val="0"/>
              </a:spcBef>
              <a:spcAft>
                <a:spcPts val="0"/>
              </a:spcAft>
              <a:buNone/>
            </a:pPr>
            <a:r>
              <a:rPr lang="en"/>
              <a:t>Event monitor urgent notification 12/19/2023: New onset atrial fibrillation heart rate of 136</a:t>
            </a:r>
            <a:endParaRPr/>
          </a:p>
          <a:p>
            <a:pPr marL="0" lvl="0" indent="0" algn="l" rtl="0">
              <a:spcBef>
                <a:spcPts val="0"/>
              </a:spcBef>
              <a:spcAft>
                <a:spcPts val="0"/>
              </a:spcAft>
              <a:buNone/>
            </a:pPr>
            <a:r>
              <a:rPr lang="en"/>
              <a:t>Transthoracic echo 12/19/2023: LVEF 60 to 65%, no regional wall motion abnormalities, no diastolic dysfunction, mildly calcified aortic valve leaflets, mild AI, no aortic stenosis</a:t>
            </a:r>
            <a:endParaRPr/>
          </a:p>
          <a:p>
            <a:pPr marL="0" lvl="0" indent="0" algn="l" rtl="0">
              <a:spcBef>
                <a:spcPts val="0"/>
              </a:spcBef>
              <a:spcAft>
                <a:spcPts val="0"/>
              </a:spcAft>
              <a:buNone/>
            </a:pPr>
            <a:r>
              <a:rPr lang="en"/>
              <a:t>30-day event monitor 1/19/2024: Episodes of paroxysmal A-fib with 10% burden heart rates ranging from 52-189, symptomatic events associated with sinus bradycardia</a:t>
            </a:r>
            <a:endParaRPr/>
          </a:p>
          <a:p>
            <a:pPr marL="0" lvl="0" indent="0" algn="l" rtl="0">
              <a:spcBef>
                <a:spcPts val="0"/>
              </a:spcBef>
              <a:spcAft>
                <a:spcPts val="0"/>
              </a:spcAft>
              <a:buNone/>
            </a:pPr>
            <a:r>
              <a:rPr lang="en"/>
              <a:t>Lexiscan 2/8/2024: Normal perfusion without evidence of infarct or ischemia</a:t>
            </a:r>
            <a:endParaRPr/>
          </a:p>
          <a:p>
            <a:pPr marL="0" lvl="0" indent="0" algn="l" rtl="0">
              <a:spcBef>
                <a:spcPts val="0"/>
              </a:spcBef>
              <a:spcAft>
                <a:spcPts val="0"/>
              </a:spcAft>
              <a:buNone/>
            </a:pPr>
            <a:endParaRPr/>
          </a:p>
        </p:txBody>
      </p:sp>
      <p:sp>
        <p:nvSpPr>
          <p:cNvPr id="395" name="Google Shape;395;g2bef1a27ecc_0_9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bef1a27ecc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bef1a27ecc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67 y.o. male with PMH of chronic back pain, COPD, lung nodule, HTN, GERD, HLD, DM 2, presented to the office for abnormal echo with concerns of HFpEF, found to be in atrial flutter with controlled ventricular rate</a:t>
            </a:r>
            <a:endParaRPr/>
          </a:p>
          <a:p>
            <a:pPr marL="0" lvl="0" indent="0" algn="l" rtl="0">
              <a:spcBef>
                <a:spcPts val="0"/>
              </a:spcBef>
              <a:spcAft>
                <a:spcPts val="0"/>
              </a:spcAft>
              <a:buNone/>
            </a:pPr>
            <a:r>
              <a:rPr lang="en"/>
              <a:t>Transthoracic echo 9/5/2023: EF 55 to 60%, no regional wall motion abnormalities, mild LVH, grade 1 diastolic dysfunction, normal RV size and function, no hemodynamically significant valvular disease</a:t>
            </a:r>
            <a:endParaRPr/>
          </a:p>
        </p:txBody>
      </p:sp>
      <p:sp>
        <p:nvSpPr>
          <p:cNvPr id="402" name="Google Shape;402;g2bef1a27ecc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bef1a27ecc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bef1a27ecc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64 male 116117863</a:t>
            </a:r>
            <a:endParaRPr/>
          </a:p>
          <a:p>
            <a:pPr marL="0" lvl="0" indent="0" algn="l" rtl="0">
              <a:spcBef>
                <a:spcPts val="0"/>
              </a:spcBef>
              <a:spcAft>
                <a:spcPts val="0"/>
              </a:spcAft>
              <a:buNone/>
            </a:pPr>
            <a:endParaRPr/>
          </a:p>
        </p:txBody>
      </p:sp>
      <p:sp>
        <p:nvSpPr>
          <p:cNvPr id="408" name="Google Shape;408;g2bef1a27ecc_0_2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bef1a27ecc_0_2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Easier to cardiovert, more difficult to rate control. If rates uncontrolled can lead to tachycardia induced cardiomyopathy </a:t>
            </a:r>
            <a:endParaRPr/>
          </a:p>
        </p:txBody>
      </p:sp>
      <p:sp>
        <p:nvSpPr>
          <p:cNvPr id="413" name="Google Shape;413;g2bef1a27ecc_0_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bef1a27ecc_0_14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2bef1a27ecc_0_1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bef1a27ecc_0_2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be rate controlled, anticoagulation based on CHADS2VASC</a:t>
            </a:r>
            <a:endParaRPr/>
          </a:p>
        </p:txBody>
      </p:sp>
      <p:sp>
        <p:nvSpPr>
          <p:cNvPr id="426" name="Google Shape;426;g2bef1a27ecc_0_2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bef1a27ecc_0_9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bef1a27ecc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have a focus in the atria with its own intrinsic rate 100-180, responds to cardioversion rhythm control and unfortunately there is a correlation with development of atrial fibrillation later 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bef1a27ecc_0_14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bef1a27ecc_0_1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bef1a27ecc_0_1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2bef1a27ecc_0_13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SVT</a:t>
            </a:r>
            <a:endParaRPr/>
          </a:p>
        </p:txBody>
      </p:sp>
      <p:sp>
        <p:nvSpPr>
          <p:cNvPr id="447" name="Google Shape;447;g2bef1a27ecc_0_1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bf8b6f2fd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bf8b6f2fd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bef1a27ecc_0_13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management, vagal maneuvers, CCB and beta blockers, ablation. Could consider</a:t>
            </a:r>
            <a:endParaRPr/>
          </a:p>
        </p:txBody>
      </p:sp>
      <p:sp>
        <p:nvSpPr>
          <p:cNvPr id="453" name="Google Shape;453;g2bef1a27ecc_0_1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bef1a27ecc_0_1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bef1a27ecc_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ef1a27ecc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2bef1a27ecc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89 y.o. female with PMH of HTN, HLD, A-fib intolerant of Xarelto due to prior psoas muscle hematoma and frequent falls, sick sinus syndrome status post pacemaker placement, DM 2, CKD 3, GERD, COPD, CHF, dementia</a:t>
            </a:r>
            <a:endParaRPr/>
          </a:p>
          <a:p>
            <a:pPr marL="0" lvl="0" indent="0" algn="l" rtl="0">
              <a:spcBef>
                <a:spcPts val="0"/>
              </a:spcBef>
              <a:spcAft>
                <a:spcPts val="0"/>
              </a:spcAft>
              <a:buNone/>
            </a:pPr>
            <a:r>
              <a:rPr lang="en"/>
              <a:t>Transthoracic echo/7/21: EF 55%, mildly dilated mildly reduced RV function, severe biatrial enlargement, PA pressure of 72 mmHg–severe pulmonary hypertension, mild MR</a:t>
            </a:r>
            <a:endParaRPr/>
          </a:p>
          <a:p>
            <a:pPr marL="0" lvl="0" indent="0" algn="l" rtl="0">
              <a:spcBef>
                <a:spcPts val="0"/>
              </a:spcBef>
              <a:spcAft>
                <a:spcPts val="0"/>
              </a:spcAft>
              <a:buNone/>
            </a:pPr>
            <a:r>
              <a:rPr lang="en"/>
              <a:t>atrial fibrillation, rate of 67, left axis, frequent ventricularly paced beats, T wave inversions noted in the lateral leads</a:t>
            </a:r>
            <a:endParaRPr/>
          </a:p>
          <a:p>
            <a:pPr marL="0" lvl="0" indent="0" algn="l" rtl="0">
              <a:spcBef>
                <a:spcPts val="0"/>
              </a:spcBef>
              <a:spcAft>
                <a:spcPts val="0"/>
              </a:spcAft>
              <a:buNone/>
            </a:pPr>
            <a:endParaRPr/>
          </a:p>
        </p:txBody>
      </p:sp>
      <p:sp>
        <p:nvSpPr>
          <p:cNvPr id="469" name="Google Shape;469;g2bef1a27ecc_0_1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bef1a27ecc_0_8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 name="Google Shape;475;g2bef1a27ecc_0_8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bef1a27ecc_0_8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g2bef1a27ecc_0_8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beafeb66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beafeb66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bea2d84e88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bea2d84e8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bea2d84e8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bea2d84e8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9" name="Google Shape;59;p1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EKG A Case Based Approach</a:t>
            </a:r>
            <a:endParaRPr/>
          </a:p>
        </p:txBody>
      </p:sp>
      <p:sp>
        <p:nvSpPr>
          <p:cNvPr id="68" name="Google Shape;68;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t>Michael Hoban, DO St. Joseph’s Health Cardiology</a:t>
            </a:r>
            <a:endParaRPr/>
          </a:p>
          <a:p>
            <a:pPr marL="0" lvl="0" indent="0" algn="ctr" rtl="0">
              <a:spcBef>
                <a:spcPts val="0"/>
              </a:spcBef>
              <a:spcAft>
                <a:spcPts val="0"/>
              </a:spcAft>
              <a:buNone/>
            </a:pPr>
            <a:r>
              <a:rPr lang="en"/>
              <a:t>Arie Rennert, MD Atlantic Health Family Medicine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Medications that cause prolonged QTc interval</a:t>
            </a:r>
            <a:endParaRPr/>
          </a:p>
        </p:txBody>
      </p:sp>
      <p:sp>
        <p:nvSpPr>
          <p:cNvPr id="132" name="Google Shape;132;p24"/>
          <p:cNvSpPr txBox="1">
            <a:spLocks noGrp="1"/>
          </p:cNvSpPr>
          <p:nvPr>
            <p:ph type="body" idx="1"/>
          </p:nvPr>
        </p:nvSpPr>
        <p:spPr>
          <a:xfrm>
            <a:off x="311700" y="1152475"/>
            <a:ext cx="68310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Antiarrhythmics - sotalol, dofetilide, amiodarone, quidine</a:t>
            </a:r>
            <a:endParaRPr/>
          </a:p>
          <a:p>
            <a:pPr marL="0" lvl="0" indent="0" algn="l" rtl="0">
              <a:spcBef>
                <a:spcPts val="1200"/>
              </a:spcBef>
              <a:spcAft>
                <a:spcPts val="0"/>
              </a:spcAft>
              <a:buNone/>
            </a:pPr>
            <a:r>
              <a:rPr lang="en"/>
              <a:t>Antipsychotics, TCAs, SSRIs </a:t>
            </a:r>
            <a:endParaRPr/>
          </a:p>
          <a:p>
            <a:pPr marL="0" lvl="0" indent="0" algn="l" rtl="0">
              <a:spcBef>
                <a:spcPts val="1200"/>
              </a:spcBef>
              <a:spcAft>
                <a:spcPts val="0"/>
              </a:spcAft>
              <a:buNone/>
            </a:pPr>
            <a:r>
              <a:rPr lang="en"/>
              <a:t>Antimicrobials (azithromycin, cipro/levofloxacin) </a:t>
            </a:r>
            <a:endParaRPr/>
          </a:p>
          <a:p>
            <a:pPr marL="0" lvl="0" indent="0" algn="l" rtl="0">
              <a:spcBef>
                <a:spcPts val="1200"/>
              </a:spcBef>
              <a:spcAft>
                <a:spcPts val="0"/>
              </a:spcAft>
              <a:buNone/>
            </a:pPr>
            <a:r>
              <a:rPr lang="en"/>
              <a:t>Antifungals </a:t>
            </a:r>
            <a:endParaRPr/>
          </a:p>
          <a:p>
            <a:pPr marL="0" lvl="0" indent="0" algn="l" rtl="0">
              <a:spcBef>
                <a:spcPts val="1200"/>
              </a:spcBef>
              <a:spcAft>
                <a:spcPts val="1200"/>
              </a:spcAft>
              <a:buNone/>
            </a:pPr>
            <a:r>
              <a:rPr lang="en"/>
              <a:t>GI / Antiemetics (droperidol, ondansetron) – more common when given IV vs ODT</a:t>
            </a:r>
            <a:endParaRPr/>
          </a:p>
        </p:txBody>
      </p:sp>
      <p:pic>
        <p:nvPicPr>
          <p:cNvPr id="133" name="Google Shape;133;p24"/>
          <p:cNvPicPr preferRelativeResize="0"/>
          <p:nvPr/>
        </p:nvPicPr>
        <p:blipFill>
          <a:blip r:embed="rId3">
            <a:alphaModFix/>
          </a:blip>
          <a:stretch>
            <a:fillRect/>
          </a:stretch>
        </p:blipFill>
        <p:spPr>
          <a:xfrm>
            <a:off x="7142700" y="3244250"/>
            <a:ext cx="1696500" cy="1696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Overnight Events…</a:t>
            </a:r>
            <a:endParaRPr/>
          </a:p>
        </p:txBody>
      </p:sp>
      <p:sp>
        <p:nvSpPr>
          <p:cNvPr id="139" name="Google Shape;139;p25"/>
          <p:cNvSpPr txBox="1">
            <a:spLocks noGrp="1"/>
          </p:cNvSpPr>
          <p:nvPr>
            <p:ph type="body" idx="1"/>
          </p:nvPr>
        </p:nvSpPr>
        <p:spPr>
          <a:xfrm>
            <a:off x="373775" y="1079800"/>
            <a:ext cx="29268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Telemetry 2003</a:t>
            </a:r>
            <a:endParaRPr/>
          </a:p>
          <a:p>
            <a:pPr marL="0" lvl="0" indent="0" algn="l" rtl="0">
              <a:spcBef>
                <a:spcPts val="1200"/>
              </a:spcBef>
              <a:spcAft>
                <a:spcPts val="0"/>
              </a:spcAft>
              <a:buNone/>
            </a:pPr>
            <a:endParaRPr/>
          </a:p>
          <a:p>
            <a:pPr marL="0" lvl="0" indent="0" algn="l" rtl="0">
              <a:spcBef>
                <a:spcPts val="1200"/>
              </a:spcBef>
              <a:spcAft>
                <a:spcPts val="0"/>
              </a:spcAft>
              <a:buNone/>
            </a:pPr>
            <a:r>
              <a:rPr lang="en"/>
              <a:t>Seen by resident physician</a:t>
            </a:r>
            <a:endParaRPr/>
          </a:p>
          <a:p>
            <a:pPr marL="0" lvl="0" indent="0" algn="l" rtl="0">
              <a:spcBef>
                <a:spcPts val="1200"/>
              </a:spcBef>
              <a:spcAft>
                <a:spcPts val="1200"/>
              </a:spcAft>
              <a:buNone/>
            </a:pPr>
            <a:r>
              <a:rPr lang="en"/>
              <a:t>Cardiology Fellow - if normal BPs continue current management; coming to see patient shortly</a:t>
            </a:r>
            <a:endParaRPr/>
          </a:p>
        </p:txBody>
      </p:sp>
      <p:pic>
        <p:nvPicPr>
          <p:cNvPr id="140" name="Google Shape;140;p25" descr="page2image53433840"/>
          <p:cNvPicPr preferRelativeResize="0"/>
          <p:nvPr/>
        </p:nvPicPr>
        <p:blipFill>
          <a:blip r:embed="rId3">
            <a:alphaModFix/>
          </a:blip>
          <a:stretch>
            <a:fillRect/>
          </a:stretch>
        </p:blipFill>
        <p:spPr>
          <a:xfrm>
            <a:off x="3544750" y="445025"/>
            <a:ext cx="5413000" cy="4188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311700" y="445025"/>
            <a:ext cx="2478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Telemetry 30 minutes later</a:t>
            </a:r>
            <a:endParaRPr/>
          </a:p>
        </p:txBody>
      </p:sp>
      <p:sp>
        <p:nvSpPr>
          <p:cNvPr id="146" name="Google Shape;146;p26"/>
          <p:cNvSpPr txBox="1">
            <a:spLocks noGrp="1"/>
          </p:cNvSpPr>
          <p:nvPr>
            <p:ph type="body" idx="1"/>
          </p:nvPr>
        </p:nvSpPr>
        <p:spPr>
          <a:xfrm>
            <a:off x="311700" y="1152475"/>
            <a:ext cx="2687100" cy="3416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endParaRPr/>
          </a:p>
          <a:p>
            <a:pPr marL="0" lvl="0" indent="0" algn="l" rtl="0">
              <a:spcBef>
                <a:spcPts val="1200"/>
              </a:spcBef>
              <a:spcAft>
                <a:spcPts val="0"/>
              </a:spcAft>
              <a:buNone/>
            </a:pPr>
            <a:r>
              <a:rPr lang="en"/>
              <a:t>-Treated with IV magnesium </a:t>
            </a:r>
            <a:endParaRPr/>
          </a:p>
          <a:p>
            <a:pPr marL="0" lvl="0" indent="0" algn="l" rtl="0">
              <a:spcBef>
                <a:spcPts val="1200"/>
              </a:spcBef>
              <a:spcAft>
                <a:spcPts val="0"/>
              </a:spcAft>
              <a:buNone/>
            </a:pPr>
            <a:r>
              <a:rPr lang="en"/>
              <a:t>-returned to sinus bradycardia with prolonged QTc</a:t>
            </a:r>
            <a:endParaRPr/>
          </a:p>
          <a:p>
            <a:pPr marL="0" lvl="0" indent="0" algn="l" rtl="0">
              <a:spcBef>
                <a:spcPts val="1200"/>
              </a:spcBef>
              <a:spcAft>
                <a:spcPts val="0"/>
              </a:spcAft>
              <a:buNone/>
            </a:pPr>
            <a:r>
              <a:rPr lang="en"/>
              <a:t>-EP consult - transfer to CCU, coronary angiogram to eval for CAD/ Takutsubo, TTE  </a:t>
            </a:r>
            <a:endParaRPr/>
          </a:p>
          <a:p>
            <a:pPr marL="0" lvl="0" indent="0" algn="l" rtl="0">
              <a:spcBef>
                <a:spcPts val="1200"/>
              </a:spcBef>
              <a:spcAft>
                <a:spcPts val="0"/>
              </a:spcAft>
              <a:buNone/>
            </a:pPr>
            <a:r>
              <a:rPr lang="en"/>
              <a:t>-Nadolol to shorten QTc,  aggressive potassium supplementation </a:t>
            </a:r>
            <a:endParaRPr/>
          </a:p>
          <a:p>
            <a:pPr marL="0" lvl="0" indent="0" algn="l" rtl="0">
              <a:spcBef>
                <a:spcPts val="1200"/>
              </a:spcBef>
              <a:spcAft>
                <a:spcPts val="1200"/>
              </a:spcAft>
              <a:buNone/>
            </a:pPr>
            <a:r>
              <a:rPr lang="en"/>
              <a:t>-plans for ICD for secondary prevention prior to discharge</a:t>
            </a:r>
            <a:endParaRPr/>
          </a:p>
        </p:txBody>
      </p:sp>
      <p:pic>
        <p:nvPicPr>
          <p:cNvPr id="147" name="Google Shape;147;p26" descr="page3image53342816"/>
          <p:cNvPicPr preferRelativeResize="0"/>
          <p:nvPr/>
        </p:nvPicPr>
        <p:blipFill>
          <a:blip r:embed="rId3">
            <a:alphaModFix/>
          </a:blip>
          <a:stretch>
            <a:fillRect/>
          </a:stretch>
        </p:blipFill>
        <p:spPr>
          <a:xfrm>
            <a:off x="3610800" y="208250"/>
            <a:ext cx="5533201" cy="4259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p:nvPr/>
        </p:nvSpPr>
        <p:spPr>
          <a:xfrm>
            <a:off x="11150" y="11150"/>
            <a:ext cx="4622100" cy="5132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53" name="Google Shape;153;p27"/>
          <p:cNvSpPr txBox="1">
            <a:spLocks noGrp="1"/>
          </p:cNvSpPr>
          <p:nvPr>
            <p:ph type="title"/>
          </p:nvPr>
        </p:nvSpPr>
        <p:spPr>
          <a:xfrm>
            <a:off x="311700" y="445025"/>
            <a:ext cx="449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Diagnostics </a:t>
            </a:r>
            <a:endParaRPr>
              <a:solidFill>
                <a:schemeClr val="lt1"/>
              </a:solidFill>
            </a:endParaRPr>
          </a:p>
        </p:txBody>
      </p:sp>
      <p:sp>
        <p:nvSpPr>
          <p:cNvPr id="154" name="Google Shape;154;p27"/>
          <p:cNvSpPr txBox="1">
            <a:spLocks noGrp="1"/>
          </p:cNvSpPr>
          <p:nvPr>
            <p:ph type="body" idx="1"/>
          </p:nvPr>
        </p:nvSpPr>
        <p:spPr>
          <a:xfrm>
            <a:off x="311700" y="1085850"/>
            <a:ext cx="4321500" cy="3416400"/>
          </a:xfrm>
          <a:prstGeom prst="rect">
            <a:avLst/>
          </a:prstGeom>
        </p:spPr>
        <p:txBody>
          <a:bodyPr spcFirstLastPara="1" wrap="square" lIns="91425" tIns="91425" rIns="91425" bIns="91425" anchor="t" anchorCtr="0">
            <a:normAutofit lnSpcReduction="20000"/>
          </a:bodyPr>
          <a:lstStyle/>
          <a:p>
            <a:pPr marL="114300" lvl="0" indent="-171450" algn="l" rtl="0">
              <a:spcBef>
                <a:spcPts val="0"/>
              </a:spcBef>
              <a:spcAft>
                <a:spcPts val="0"/>
              </a:spcAft>
              <a:buClr>
                <a:schemeClr val="lt1"/>
              </a:buClr>
              <a:buSzPts val="1800"/>
              <a:buChar char="●"/>
            </a:pPr>
            <a:r>
              <a:rPr lang="en">
                <a:solidFill>
                  <a:schemeClr val="lt1"/>
                </a:solidFill>
              </a:rPr>
              <a:t>Cardiac Catheterization (within the hour)- negative for obstructive coronary disease, though akinesis of the base to midsegments with hyperdynamic interaction of the mid to apical segments suggestive of Takotsubo cardiomyopathy</a:t>
            </a:r>
            <a:endParaRPr>
              <a:solidFill>
                <a:schemeClr val="lt1"/>
              </a:solidFill>
            </a:endParaRPr>
          </a:p>
          <a:p>
            <a:pPr marL="114300" lvl="0" indent="-171450" algn="l" rtl="0">
              <a:spcBef>
                <a:spcPts val="1000"/>
              </a:spcBef>
              <a:spcAft>
                <a:spcPts val="0"/>
              </a:spcAft>
              <a:buClr>
                <a:schemeClr val="lt1"/>
              </a:buClr>
              <a:buSzPts val="1800"/>
              <a:buChar char="●"/>
            </a:pPr>
            <a:r>
              <a:rPr lang="en">
                <a:solidFill>
                  <a:schemeClr val="lt1"/>
                </a:solidFill>
              </a:rPr>
              <a:t>TTE: LV dilated, moderate to severe global hypokinesis of the LV. LVEF 40%; only the apex contracts normally </a:t>
            </a:r>
            <a:endParaRPr>
              <a:solidFill>
                <a:schemeClr val="lt1"/>
              </a:solidFill>
            </a:endParaRPr>
          </a:p>
          <a:p>
            <a:pPr marL="0" lvl="0" indent="0" algn="l" rtl="0">
              <a:spcBef>
                <a:spcPts val="1000"/>
              </a:spcBef>
              <a:spcAft>
                <a:spcPts val="1200"/>
              </a:spcAft>
              <a:buNone/>
            </a:pPr>
            <a:endParaRPr>
              <a:solidFill>
                <a:schemeClr val="lt1"/>
              </a:solidFill>
            </a:endParaRPr>
          </a:p>
        </p:txBody>
      </p:sp>
      <p:sp>
        <p:nvSpPr>
          <p:cNvPr id="155" name="Google Shape;155;p27"/>
          <p:cNvSpPr txBox="1"/>
          <p:nvPr/>
        </p:nvSpPr>
        <p:spPr>
          <a:xfrm>
            <a:off x="4783325" y="1085850"/>
            <a:ext cx="3894000" cy="36024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2"/>
              </a:buClr>
              <a:buSzPts val="1800"/>
              <a:buChar char="●"/>
            </a:pPr>
            <a:r>
              <a:rPr lang="en" sz="1800">
                <a:solidFill>
                  <a:schemeClr val="dk2"/>
                </a:solidFill>
              </a:rPr>
              <a:t>ICD placed, and transferred back to medicine, then discharged. No further events on telemetry, beyond prolonged QTc</a:t>
            </a:r>
            <a:endParaRPr sz="1800">
              <a:solidFill>
                <a:schemeClr val="dk2"/>
              </a:solidFill>
            </a:endParaRPr>
          </a:p>
          <a:p>
            <a:pPr marL="171450" lvl="0" indent="-171450" algn="l" rtl="0">
              <a:lnSpc>
                <a:spcPct val="115000"/>
              </a:lnSpc>
              <a:spcBef>
                <a:spcPts val="1000"/>
              </a:spcBef>
              <a:spcAft>
                <a:spcPts val="0"/>
              </a:spcAft>
              <a:buClr>
                <a:schemeClr val="dk2"/>
              </a:buClr>
              <a:buSzPts val="1800"/>
              <a:buChar char="●"/>
            </a:pPr>
            <a:r>
              <a:rPr lang="en" sz="1800">
                <a:solidFill>
                  <a:schemeClr val="dk2"/>
                </a:solidFill>
              </a:rPr>
              <a:t>Discharge Meds:</a:t>
            </a:r>
            <a:endParaRPr sz="1800">
              <a:solidFill>
                <a:schemeClr val="dk2"/>
              </a:solidFill>
            </a:endParaRPr>
          </a:p>
          <a:p>
            <a:pPr marL="171450" lvl="0" indent="-171450" algn="l" rtl="0">
              <a:lnSpc>
                <a:spcPct val="115000"/>
              </a:lnSpc>
              <a:spcBef>
                <a:spcPts val="1000"/>
              </a:spcBef>
              <a:spcAft>
                <a:spcPts val="0"/>
              </a:spcAft>
              <a:buClr>
                <a:schemeClr val="dk2"/>
              </a:buClr>
              <a:buSzPts val="1800"/>
              <a:buChar char="●"/>
            </a:pPr>
            <a:r>
              <a:rPr lang="en" sz="1800">
                <a:solidFill>
                  <a:schemeClr val="dk2"/>
                </a:solidFill>
              </a:rPr>
              <a:t>HOLD Prozac, Adderall</a:t>
            </a:r>
            <a:endParaRPr sz="1800">
              <a:solidFill>
                <a:schemeClr val="dk2"/>
              </a:solidFill>
            </a:endParaRPr>
          </a:p>
          <a:p>
            <a:pPr marL="171450" lvl="0" indent="-171450" algn="l" rtl="0">
              <a:lnSpc>
                <a:spcPct val="115000"/>
              </a:lnSpc>
              <a:spcBef>
                <a:spcPts val="1000"/>
              </a:spcBef>
              <a:spcAft>
                <a:spcPts val="0"/>
              </a:spcAft>
              <a:buClr>
                <a:schemeClr val="dk2"/>
              </a:buClr>
              <a:buSzPts val="1800"/>
              <a:buChar char="●"/>
            </a:pPr>
            <a:r>
              <a:rPr lang="en" sz="1800">
                <a:solidFill>
                  <a:schemeClr val="dk2"/>
                </a:solidFill>
              </a:rPr>
              <a:t>Start Iron</a:t>
            </a:r>
            <a:endParaRPr sz="1800">
              <a:solidFill>
                <a:schemeClr val="dk2"/>
              </a:solidFill>
            </a:endParaRPr>
          </a:p>
          <a:p>
            <a:pPr marL="171450" lvl="0" indent="-171450" algn="l" rtl="0">
              <a:lnSpc>
                <a:spcPct val="115000"/>
              </a:lnSpc>
              <a:spcBef>
                <a:spcPts val="1000"/>
              </a:spcBef>
              <a:spcAft>
                <a:spcPts val="0"/>
              </a:spcAft>
              <a:buClr>
                <a:schemeClr val="dk2"/>
              </a:buClr>
              <a:buSzPts val="1800"/>
              <a:buChar char="●"/>
            </a:pPr>
            <a:r>
              <a:rPr lang="en" sz="1800">
                <a:solidFill>
                  <a:schemeClr val="dk2"/>
                </a:solidFill>
              </a:rPr>
              <a:t>Beta blocker held in setting of bradycardia</a:t>
            </a:r>
            <a:endParaRPr sz="1800">
              <a:solidFill>
                <a:schemeClr val="dk2"/>
              </a:solidFill>
            </a:endParaRPr>
          </a:p>
          <a:p>
            <a:pPr marL="0" lvl="0" indent="0" algn="l" rtl="0">
              <a:lnSpc>
                <a:spcPct val="115000"/>
              </a:lnSpc>
              <a:spcBef>
                <a:spcPts val="1000"/>
              </a:spcBef>
              <a:spcAft>
                <a:spcPts val="1200"/>
              </a:spcAft>
              <a:buClr>
                <a:schemeClr val="dk1"/>
              </a:buClr>
              <a:buSzPts val="1100"/>
              <a:buFont typeface="Arial"/>
              <a:buNone/>
            </a:pPr>
            <a:endParaRPr sz="1800">
              <a:solidFill>
                <a:schemeClr val="dk2"/>
              </a:solidFill>
            </a:endParaRPr>
          </a:p>
        </p:txBody>
      </p:sp>
      <p:sp>
        <p:nvSpPr>
          <p:cNvPr id="156" name="Google Shape;156;p27"/>
          <p:cNvSpPr txBox="1">
            <a:spLocks noGrp="1"/>
          </p:cNvSpPr>
          <p:nvPr>
            <p:ph type="title"/>
          </p:nvPr>
        </p:nvSpPr>
        <p:spPr>
          <a:xfrm>
            <a:off x="4883700" y="445025"/>
            <a:ext cx="449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Further hospital course:</a:t>
            </a:r>
            <a:endParaRPr/>
          </a:p>
        </p:txBody>
      </p:sp>
      <p:pic>
        <p:nvPicPr>
          <p:cNvPr id="157" name="Google Shape;157;p27"/>
          <p:cNvPicPr preferRelativeResize="0"/>
          <p:nvPr/>
        </p:nvPicPr>
        <p:blipFill>
          <a:blip r:embed="rId3">
            <a:alphaModFix/>
          </a:blip>
          <a:stretch>
            <a:fillRect/>
          </a:stretch>
        </p:blipFill>
        <p:spPr>
          <a:xfrm>
            <a:off x="3501500" y="4066000"/>
            <a:ext cx="985950" cy="985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Follow up </a:t>
            </a:r>
            <a:endParaRPr/>
          </a:p>
        </p:txBody>
      </p:sp>
      <p:sp>
        <p:nvSpPr>
          <p:cNvPr id="163" name="Google Shape;163;p28"/>
          <p:cNvSpPr txBox="1">
            <a:spLocks noGrp="1"/>
          </p:cNvSpPr>
          <p:nvPr>
            <p:ph type="body" idx="1"/>
          </p:nvPr>
        </p:nvSpPr>
        <p:spPr>
          <a:xfrm>
            <a:off x="311700" y="1152475"/>
            <a:ext cx="38322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a:t>Repeat TTE 3 months later showed Normal wall motion, normal EF</a:t>
            </a:r>
            <a:endParaRPr/>
          </a:p>
          <a:p>
            <a:pPr marL="0" lvl="0" indent="0" algn="l" rtl="0">
              <a:spcBef>
                <a:spcPts val="1200"/>
              </a:spcBef>
              <a:spcAft>
                <a:spcPts val="0"/>
              </a:spcAft>
              <a:buNone/>
            </a:pPr>
            <a:r>
              <a:rPr lang="en"/>
              <a:t>6 months later, resumed Prozac with EP consultation</a:t>
            </a:r>
            <a:endParaRPr/>
          </a:p>
          <a:p>
            <a:pPr marL="0" lvl="0" indent="0" algn="l" rtl="0">
              <a:spcBef>
                <a:spcPts val="1200"/>
              </a:spcBef>
              <a:spcAft>
                <a:spcPts val="0"/>
              </a:spcAft>
              <a:buNone/>
            </a:pPr>
            <a:r>
              <a:rPr lang="en"/>
              <a:t>GI eval for anemia – negative colonoscopy, EGD showed gastritis, no ulcers</a:t>
            </a:r>
            <a:endParaRPr/>
          </a:p>
          <a:p>
            <a:pPr marL="0" lvl="0" indent="0" algn="l" rtl="0">
              <a:spcBef>
                <a:spcPts val="1200"/>
              </a:spcBef>
              <a:spcAft>
                <a:spcPts val="0"/>
              </a:spcAft>
              <a:buNone/>
            </a:pPr>
            <a:r>
              <a:rPr lang="en"/>
              <a:t>Heme/Onc consult - H/H returned to normal range, symptoms attributed to gastritis/duodenitis iron malabsorption</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EP consultant suspects TdP prolonged QTc were primarily due to Takutsubo, though QTc is the shortest it has been not that patient is off Adderall  </a:t>
            </a:r>
            <a:endParaRPr/>
          </a:p>
        </p:txBody>
      </p:sp>
      <p:pic>
        <p:nvPicPr>
          <p:cNvPr id="164" name="Google Shape;164;p28" descr="page4image53273952"/>
          <p:cNvPicPr preferRelativeResize="0"/>
          <p:nvPr/>
        </p:nvPicPr>
        <p:blipFill>
          <a:blip r:embed="rId3">
            <a:alphaModFix/>
          </a:blip>
          <a:stretch>
            <a:fillRect/>
          </a:stretch>
        </p:blipFill>
        <p:spPr>
          <a:xfrm>
            <a:off x="4143900" y="3047372"/>
            <a:ext cx="4922450" cy="198932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p:nvPr/>
        </p:nvSpPr>
        <p:spPr>
          <a:xfrm>
            <a:off x="-11150" y="11150"/>
            <a:ext cx="9144000" cy="5143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170" name="Google Shape;17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320">
                <a:solidFill>
                  <a:schemeClr val="lt1"/>
                </a:solidFill>
              </a:rPr>
              <a:t>My Lessons Learned </a:t>
            </a:r>
            <a:endParaRPr sz="3320">
              <a:solidFill>
                <a:schemeClr val="lt1"/>
              </a:solidFill>
            </a:endParaRPr>
          </a:p>
        </p:txBody>
      </p:sp>
      <p:sp>
        <p:nvSpPr>
          <p:cNvPr id="171" name="Google Shape;171;p29"/>
          <p:cNvSpPr txBox="1">
            <a:spLocks noGrp="1"/>
          </p:cNvSpPr>
          <p:nvPr>
            <p:ph type="body" idx="1"/>
          </p:nvPr>
        </p:nvSpPr>
        <p:spPr>
          <a:xfrm>
            <a:off x="311700" y="1685875"/>
            <a:ext cx="8520600" cy="2085600"/>
          </a:xfrm>
          <a:prstGeom prst="rect">
            <a:avLst/>
          </a:prstGeom>
        </p:spPr>
        <p:txBody>
          <a:bodyPr spcFirstLastPara="1" wrap="square" lIns="91425" tIns="91425" rIns="91425" bIns="91425" anchor="t" anchorCtr="0">
            <a:normAutofit fontScale="92500" lnSpcReduction="20000"/>
          </a:bodyPr>
          <a:lstStyle/>
          <a:p>
            <a:pPr marL="457200" lvl="0" indent="-363696" algn="l" rtl="0">
              <a:spcBef>
                <a:spcPts val="0"/>
              </a:spcBef>
              <a:spcAft>
                <a:spcPts val="0"/>
              </a:spcAft>
              <a:buClr>
                <a:schemeClr val="lt1"/>
              </a:buClr>
              <a:buSzPct val="100000"/>
              <a:buAutoNum type="arabicPeriod"/>
            </a:pPr>
            <a:r>
              <a:rPr lang="en" sz="2300" b="1">
                <a:solidFill>
                  <a:schemeClr val="lt1"/>
                </a:solidFill>
              </a:rPr>
              <a:t>More than one risk factor contributed for my patient </a:t>
            </a:r>
            <a:endParaRPr sz="2300" b="1">
              <a:solidFill>
                <a:schemeClr val="lt1"/>
              </a:solidFill>
            </a:endParaRPr>
          </a:p>
          <a:p>
            <a:pPr marL="457200" lvl="0" indent="-363696" algn="l" rtl="0">
              <a:spcBef>
                <a:spcPts val="1000"/>
              </a:spcBef>
              <a:spcAft>
                <a:spcPts val="0"/>
              </a:spcAft>
              <a:buClr>
                <a:schemeClr val="lt1"/>
              </a:buClr>
              <a:buSzPct val="100000"/>
              <a:buAutoNum type="arabicPeriod"/>
            </a:pPr>
            <a:r>
              <a:rPr lang="en" sz="2300" b="1">
                <a:solidFill>
                  <a:schemeClr val="lt1"/>
                </a:solidFill>
              </a:rPr>
              <a:t>Always check your intervals! </a:t>
            </a:r>
            <a:endParaRPr sz="2300" b="1">
              <a:solidFill>
                <a:schemeClr val="lt1"/>
              </a:solidFill>
            </a:endParaRPr>
          </a:p>
          <a:p>
            <a:pPr marL="457200" lvl="0" indent="-363696" algn="l" rtl="0">
              <a:spcBef>
                <a:spcPts val="1000"/>
              </a:spcBef>
              <a:spcAft>
                <a:spcPts val="0"/>
              </a:spcAft>
              <a:buClr>
                <a:schemeClr val="lt1"/>
              </a:buClr>
              <a:buSzPct val="100000"/>
              <a:buAutoNum type="arabicPeriod"/>
            </a:pPr>
            <a:r>
              <a:rPr lang="en" sz="2300" b="1">
                <a:solidFill>
                  <a:schemeClr val="lt1"/>
                </a:solidFill>
              </a:rPr>
              <a:t>Use your specialists – Call your friendly neighborhood cardiologist…</a:t>
            </a:r>
            <a:endParaRPr sz="2300" b="1">
              <a:solidFill>
                <a:schemeClr val="lt1"/>
              </a:solidFill>
            </a:endParaRPr>
          </a:p>
          <a:p>
            <a:pPr marL="0" lvl="0" indent="0" algn="l" rtl="0">
              <a:spcBef>
                <a:spcPts val="1000"/>
              </a:spcBef>
              <a:spcAft>
                <a:spcPts val="1200"/>
              </a:spcAft>
              <a:buNone/>
            </a:pPr>
            <a:endParaRPr>
              <a:solidFill>
                <a:schemeClr val="lt1"/>
              </a:solidFill>
            </a:endParaRPr>
          </a:p>
        </p:txBody>
      </p:sp>
      <p:pic>
        <p:nvPicPr>
          <p:cNvPr id="172" name="Google Shape;172;p29"/>
          <p:cNvPicPr preferRelativeResize="0"/>
          <p:nvPr/>
        </p:nvPicPr>
        <p:blipFill rotWithShape="1">
          <a:blip r:embed="rId3">
            <a:alphaModFix/>
          </a:blip>
          <a:srcRect b="12846"/>
          <a:stretch/>
        </p:blipFill>
        <p:spPr>
          <a:xfrm>
            <a:off x="8006575" y="3998174"/>
            <a:ext cx="965050" cy="908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pic>
        <p:nvPicPr>
          <p:cNvPr id="178" name="Google Shape;178;p30" descr="A graph of a heart rate&#10;&#10;Description automatically generated"/>
          <p:cNvPicPr preferRelativeResize="0">
            <a:picLocks noGrp="1"/>
          </p:cNvPicPr>
          <p:nvPr>
            <p:ph type="body" idx="1"/>
          </p:nvPr>
        </p:nvPicPr>
        <p:blipFill rotWithShape="1">
          <a:blip r:embed="rId3">
            <a:alphaModFix/>
          </a:blip>
          <a:srcRect t="1332"/>
          <a:stretch/>
        </p:blipFill>
        <p:spPr>
          <a:xfrm>
            <a:off x="15" y="962"/>
            <a:ext cx="9144000" cy="5142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en" sz="3000">
                <a:latin typeface="Arial"/>
                <a:ea typeface="Arial"/>
                <a:cs typeface="Arial"/>
                <a:sym typeface="Arial"/>
              </a:rPr>
              <a:t> Borderline normal ECG or normal variant</a:t>
            </a:r>
            <a:endParaRPr sz="3000">
              <a:latin typeface="Arial"/>
              <a:ea typeface="Arial"/>
              <a:cs typeface="Arial"/>
              <a:sym typeface="Arial"/>
            </a:endParaRPr>
          </a:p>
        </p:txBody>
      </p:sp>
      <p:sp>
        <p:nvSpPr>
          <p:cNvPr id="184" name="Google Shape;184;p3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chemeClr val="dk1"/>
              </a:buClr>
              <a:buSzPts val="1500"/>
              <a:buNone/>
            </a:pPr>
            <a:r>
              <a:rPr lang="en" sz="1500">
                <a:latin typeface="Arial"/>
                <a:ea typeface="Arial"/>
                <a:cs typeface="Arial"/>
                <a:sym typeface="Arial"/>
              </a:rPr>
              <a:t>Examples include:</a:t>
            </a:r>
            <a:endParaRPr sz="1500">
              <a:latin typeface="Arial"/>
              <a:ea typeface="Arial"/>
              <a:cs typeface="Arial"/>
              <a:sym typeface="Arial"/>
            </a:endParaRPr>
          </a:p>
          <a:p>
            <a:pPr marL="177800" lvl="0" indent="-171450" algn="l" rtl="0">
              <a:lnSpc>
                <a:spcPct val="90000"/>
              </a:lnSpc>
              <a:spcBef>
                <a:spcPts val="800"/>
              </a:spcBef>
              <a:spcAft>
                <a:spcPts val="0"/>
              </a:spcAft>
              <a:buClr>
                <a:schemeClr val="dk1"/>
              </a:buClr>
              <a:buSzPts val="1500"/>
              <a:buFont typeface="Arial"/>
              <a:buChar char="•"/>
            </a:pPr>
            <a:r>
              <a:rPr lang="en" sz="1500">
                <a:latin typeface="Arial"/>
                <a:ea typeface="Arial"/>
                <a:cs typeface="Arial"/>
                <a:sym typeface="Arial"/>
              </a:rPr>
              <a:t>Early repolarization (some ST-T segment elevation may exist in normal healthy individuals and this is characterized by a distinct notch in the downstroke of the R wave with an elevated concave upward takeoff of the ST-segment at the J point of the QRS, most commonly seen in leads V2-V5)</a:t>
            </a:r>
            <a:endParaRPr sz="1500">
              <a:latin typeface="Arial"/>
              <a:ea typeface="Arial"/>
              <a:cs typeface="Arial"/>
              <a:sym typeface="Arial"/>
            </a:endParaRPr>
          </a:p>
          <a:p>
            <a:pPr marL="177800" lvl="0" indent="-171450" algn="l" rtl="0">
              <a:lnSpc>
                <a:spcPct val="90000"/>
              </a:lnSpc>
              <a:spcBef>
                <a:spcPts val="800"/>
              </a:spcBef>
              <a:spcAft>
                <a:spcPts val="0"/>
              </a:spcAft>
              <a:buClr>
                <a:schemeClr val="dk1"/>
              </a:buClr>
              <a:buSzPts val="1500"/>
              <a:buFont typeface="Arial"/>
              <a:buChar char="•"/>
            </a:pPr>
            <a:r>
              <a:rPr lang="en" sz="1500">
                <a:latin typeface="Arial"/>
                <a:ea typeface="Arial"/>
                <a:cs typeface="Arial"/>
                <a:sym typeface="Arial"/>
              </a:rPr>
              <a:t>Juvenile T waves (negative T waves in leads V1-V3 that are usually not deep or symmetrical)</a:t>
            </a:r>
            <a:endParaRPr sz="1500">
              <a:latin typeface="Arial"/>
              <a:ea typeface="Arial"/>
              <a:cs typeface="Arial"/>
              <a:sym typeface="Arial"/>
            </a:endParaRPr>
          </a:p>
          <a:p>
            <a:pPr marL="177800" lvl="0" indent="-171450" algn="l" rtl="0">
              <a:lnSpc>
                <a:spcPct val="90000"/>
              </a:lnSpc>
              <a:spcBef>
                <a:spcPts val="800"/>
              </a:spcBef>
              <a:spcAft>
                <a:spcPts val="0"/>
              </a:spcAft>
              <a:buClr>
                <a:schemeClr val="dk1"/>
              </a:buClr>
              <a:buSzPts val="1500"/>
              <a:buFont typeface="Arial"/>
              <a:buChar char="•"/>
            </a:pPr>
            <a:r>
              <a:rPr lang="en" sz="1500">
                <a:latin typeface="Arial"/>
                <a:ea typeface="Arial"/>
                <a:cs typeface="Arial"/>
                <a:sym typeface="Arial"/>
              </a:rPr>
              <a:t>S waves in leads I, II, and III (present in 20% of healthy adults)</a:t>
            </a:r>
            <a:endParaRPr sz="1500">
              <a:latin typeface="Arial"/>
              <a:ea typeface="Arial"/>
              <a:cs typeface="Arial"/>
              <a:sym typeface="Arial"/>
            </a:endParaRPr>
          </a:p>
          <a:p>
            <a:pPr marL="177800" lvl="0" indent="-171450" algn="l" rtl="0">
              <a:lnSpc>
                <a:spcPct val="90000"/>
              </a:lnSpc>
              <a:spcBef>
                <a:spcPts val="800"/>
              </a:spcBef>
              <a:spcAft>
                <a:spcPts val="0"/>
              </a:spcAft>
              <a:buClr>
                <a:schemeClr val="dk1"/>
              </a:buClr>
              <a:buSzPts val="1500"/>
              <a:buFont typeface="Arial"/>
              <a:buChar char="•"/>
            </a:pPr>
            <a:r>
              <a:rPr lang="en" sz="1500">
                <a:latin typeface="Arial"/>
                <a:ea typeface="Arial"/>
                <a:cs typeface="Arial"/>
                <a:sym typeface="Arial"/>
              </a:rPr>
              <a:t>Incomplete right bundle branch block (rSR' in lead V1), r wave amplitude &lt; 7 mm, and r' amplitude smaller than r or S</a:t>
            </a:r>
            <a:endParaRPr sz="1500">
              <a:latin typeface="Arial"/>
              <a:ea typeface="Arial"/>
              <a:cs typeface="Arial"/>
              <a:sym typeface="Arial"/>
            </a:endParaRPr>
          </a:p>
          <a:p>
            <a:pPr marL="0" lvl="0" indent="0" algn="l" rtl="0">
              <a:lnSpc>
                <a:spcPct val="90000"/>
              </a:lnSpc>
              <a:spcBef>
                <a:spcPts val="800"/>
              </a:spcBef>
              <a:spcAft>
                <a:spcPts val="1200"/>
              </a:spcAft>
              <a:buClr>
                <a:schemeClr val="dk1"/>
              </a:buClr>
              <a:buSzPts val="1500"/>
              <a:buNone/>
            </a:pPr>
            <a:endParaRPr sz="15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pic>
        <p:nvPicPr>
          <p:cNvPr id="190" name="Google Shape;190;p32" descr="A diagram of a medical procedure&#10;&#10;Description automatically generated"/>
          <p:cNvPicPr preferRelativeResize="0"/>
          <p:nvPr/>
        </p:nvPicPr>
        <p:blipFill rotWithShape="1">
          <a:blip r:embed="rId3">
            <a:alphaModFix/>
          </a:blip>
          <a:srcRect/>
          <a:stretch/>
        </p:blipFill>
        <p:spPr>
          <a:xfrm>
            <a:off x="1499721" y="482600"/>
            <a:ext cx="6144557" cy="4178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3"/>
          <p:cNvPicPr preferRelativeResize="0"/>
          <p:nvPr/>
        </p:nvPicPr>
        <p:blipFill rotWithShape="1">
          <a:blip r:embed="rId3">
            <a:alphaModFix/>
          </a:blip>
          <a:srcRect/>
          <a:stretch/>
        </p:blipFill>
        <p:spPr>
          <a:xfrm>
            <a:off x="1768078" y="1828800"/>
            <a:ext cx="5607844" cy="1485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Patient Case</a:t>
            </a:r>
            <a:endParaRPr/>
          </a:p>
        </p:txBody>
      </p:sp>
      <p:sp>
        <p:nvSpPr>
          <p:cNvPr id="74" name="Google Shape;74;p16"/>
          <p:cNvSpPr txBox="1">
            <a:spLocks noGrp="1"/>
          </p:cNvSpPr>
          <p:nvPr>
            <p:ph type="body" idx="1"/>
          </p:nvPr>
        </p:nvSpPr>
        <p:spPr>
          <a:xfrm>
            <a:off x="311700" y="1152475"/>
            <a:ext cx="5404500" cy="34164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
              <a:t>51 year old female </a:t>
            </a:r>
            <a:endParaRPr/>
          </a:p>
          <a:p>
            <a:pPr marL="0" lvl="0" indent="0" algn="l" rtl="0">
              <a:spcBef>
                <a:spcPts val="1200"/>
              </a:spcBef>
              <a:spcAft>
                <a:spcPts val="0"/>
              </a:spcAft>
              <a:buNone/>
            </a:pPr>
            <a:r>
              <a:rPr lang="en"/>
              <a:t>Presented to Emergency Department s/p MVC due to syncope.</a:t>
            </a:r>
            <a:endParaRPr/>
          </a:p>
          <a:p>
            <a:pPr marL="0" lvl="0" indent="0" algn="l" rtl="0">
              <a:spcBef>
                <a:spcPts val="1200"/>
              </a:spcBef>
              <a:spcAft>
                <a:spcPts val="0"/>
              </a:spcAft>
              <a:buNone/>
            </a:pPr>
            <a:r>
              <a:rPr lang="en"/>
              <a:t>	-was on the phone with her sister; LOC for about 1 minute</a:t>
            </a:r>
            <a:endParaRPr/>
          </a:p>
          <a:p>
            <a:pPr marL="0" lvl="0" indent="0" algn="l" rtl="0">
              <a:spcBef>
                <a:spcPts val="1200"/>
              </a:spcBef>
              <a:spcAft>
                <a:spcPts val="0"/>
              </a:spcAft>
              <a:buNone/>
            </a:pPr>
            <a:r>
              <a:rPr lang="en"/>
              <a:t>	-associated nausea </a:t>
            </a:r>
            <a:endParaRPr/>
          </a:p>
          <a:p>
            <a:pPr marL="0" lvl="0" indent="0" algn="l" rtl="0">
              <a:spcBef>
                <a:spcPts val="1200"/>
              </a:spcBef>
              <a:spcAft>
                <a:spcPts val="0"/>
              </a:spcAft>
              <a:buNone/>
            </a:pPr>
            <a:r>
              <a:rPr lang="en"/>
              <a:t>	-denied chest pain, palpitations, shortness of breath </a:t>
            </a:r>
            <a:endParaRPr/>
          </a:p>
          <a:p>
            <a:pPr marL="0" lvl="0" indent="0" algn="l" rtl="0">
              <a:spcBef>
                <a:spcPts val="1200"/>
              </a:spcBef>
              <a:spcAft>
                <a:spcPts val="0"/>
              </a:spcAft>
              <a:buNone/>
            </a:pPr>
            <a:r>
              <a:rPr lang="en"/>
              <a:t>No prior history of similar symptoms </a:t>
            </a:r>
            <a:endParaRPr/>
          </a:p>
          <a:p>
            <a:pPr marL="0" lvl="0" indent="0" algn="l" rtl="0">
              <a:spcBef>
                <a:spcPts val="1200"/>
              </a:spcBef>
              <a:spcAft>
                <a:spcPts val="0"/>
              </a:spcAft>
              <a:buNone/>
            </a:pPr>
            <a:r>
              <a:rPr lang="en"/>
              <a:t>PMH: anxiety, ADHD </a:t>
            </a:r>
            <a:endParaRPr/>
          </a:p>
          <a:p>
            <a:pPr marL="0" lvl="0" indent="0" algn="l" rtl="0">
              <a:spcBef>
                <a:spcPts val="1200"/>
              </a:spcBef>
              <a:spcAft>
                <a:spcPts val="0"/>
              </a:spcAft>
              <a:buNone/>
            </a:pPr>
            <a:r>
              <a:rPr lang="en"/>
              <a:t>Meds: Prozac 10mg daily, Adderall XR 30mg daily </a:t>
            </a:r>
            <a:endParaRPr/>
          </a:p>
          <a:p>
            <a:pPr marL="0" lvl="0" indent="0" algn="l" rtl="0">
              <a:spcBef>
                <a:spcPts val="1200"/>
              </a:spcBef>
              <a:spcAft>
                <a:spcPts val="1200"/>
              </a:spcAft>
              <a:buNone/>
            </a:pPr>
            <a:r>
              <a:rPr lang="en"/>
              <a:t>Work: RN in Newborn Nursery at Hospital </a:t>
            </a:r>
            <a:endParaRPr/>
          </a:p>
        </p:txBody>
      </p:sp>
      <p:pic>
        <p:nvPicPr>
          <p:cNvPr id="75" name="Google Shape;75;p16"/>
          <p:cNvPicPr preferRelativeResize="0"/>
          <p:nvPr/>
        </p:nvPicPr>
        <p:blipFill>
          <a:blip r:embed="rId3">
            <a:alphaModFix/>
          </a:blip>
          <a:stretch>
            <a:fillRect/>
          </a:stretch>
        </p:blipFill>
        <p:spPr>
          <a:xfrm>
            <a:off x="5489500" y="2626900"/>
            <a:ext cx="3478149" cy="2318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4"/>
          <p:cNvPicPr preferRelativeResize="0"/>
          <p:nvPr/>
        </p:nvPicPr>
        <p:blipFill rotWithShape="1">
          <a:blip r:embed="rId3">
            <a:alphaModFix/>
          </a:blip>
          <a:srcRect/>
          <a:stretch/>
        </p:blipFill>
        <p:spPr>
          <a:xfrm>
            <a:off x="2236218" y="0"/>
            <a:ext cx="4671564"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pic>
        <p:nvPicPr>
          <p:cNvPr id="207" name="Google Shape;207;p35"/>
          <p:cNvPicPr preferRelativeResize="0"/>
          <p:nvPr/>
        </p:nvPicPr>
        <p:blipFill rotWithShape="1">
          <a:blip r:embed="rId3">
            <a:alphaModFix/>
          </a:blip>
          <a:srcRect/>
          <a:stretch/>
        </p:blipFill>
        <p:spPr>
          <a:xfrm>
            <a:off x="482600" y="1038226"/>
            <a:ext cx="8178800" cy="30670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pic>
        <p:nvPicPr>
          <p:cNvPr id="213" name="Google Shape;213;p36" descr="A white text on a white background&#10;&#10;Description automatically generated"/>
          <p:cNvPicPr preferRelativeResize="0"/>
          <p:nvPr/>
        </p:nvPicPr>
        <p:blipFill rotWithShape="1">
          <a:blip r:embed="rId3">
            <a:alphaModFix/>
          </a:blip>
          <a:srcRect/>
          <a:stretch/>
        </p:blipFill>
        <p:spPr>
          <a:xfrm>
            <a:off x="1255268" y="482600"/>
            <a:ext cx="2423413" cy="4178300"/>
          </a:xfrm>
          <a:prstGeom prst="rect">
            <a:avLst/>
          </a:prstGeom>
          <a:noFill/>
          <a:ln>
            <a:noFill/>
          </a:ln>
        </p:spPr>
      </p:pic>
      <p:pic>
        <p:nvPicPr>
          <p:cNvPr id="214" name="Google Shape;214;p36" descr="A list of medical information&#10;&#10;Description automatically generated"/>
          <p:cNvPicPr preferRelativeResize="0"/>
          <p:nvPr/>
        </p:nvPicPr>
        <p:blipFill rotWithShape="1">
          <a:blip r:embed="rId4">
            <a:alphaModFix/>
          </a:blip>
          <a:srcRect/>
          <a:stretch/>
        </p:blipFill>
        <p:spPr>
          <a:xfrm>
            <a:off x="5036618" y="482600"/>
            <a:ext cx="3280812" cy="4178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37"/>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1" name="Google Shape;221;p37" descr="A graph of a heart rate&#10;&#10;Description automatically generated"/>
          <p:cNvPicPr preferRelativeResize="0">
            <a:picLocks noGrp="1"/>
          </p:cNvPicPr>
          <p:nvPr>
            <p:ph type="body" idx="1"/>
          </p:nvPr>
        </p:nvPicPr>
        <p:blipFill rotWithShape="1">
          <a:blip r:embed="rId3">
            <a:alphaModFix/>
          </a:blip>
          <a:srcRect r="428"/>
          <a:stretch/>
        </p:blipFill>
        <p:spPr>
          <a:xfrm>
            <a:off x="15" y="962"/>
            <a:ext cx="9144000" cy="5142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pic>
        <p:nvPicPr>
          <p:cNvPr id="226" name="Google Shape;226;p38" descr="A screenshot of a computer&#10;&#10;Description automatically generated"/>
          <p:cNvPicPr preferRelativeResize="0"/>
          <p:nvPr/>
        </p:nvPicPr>
        <p:blipFill rotWithShape="1">
          <a:blip r:embed="rId3">
            <a:alphaModFix/>
          </a:blip>
          <a:srcRect/>
          <a:stretch/>
        </p:blipFill>
        <p:spPr>
          <a:xfrm>
            <a:off x="3028950" y="1038225"/>
            <a:ext cx="5389959" cy="844154"/>
          </a:xfrm>
          <a:prstGeom prst="rect">
            <a:avLst/>
          </a:prstGeom>
          <a:noFill/>
          <a:ln>
            <a:noFill/>
          </a:ln>
        </p:spPr>
      </p:pic>
      <p:pic>
        <p:nvPicPr>
          <p:cNvPr id="227" name="Google Shape;227;p38" descr="A screenshot of a medical report&#10;&#10;Description automatically generated"/>
          <p:cNvPicPr preferRelativeResize="0">
            <a:picLocks noGrp="1"/>
          </p:cNvPicPr>
          <p:nvPr>
            <p:ph type="body" idx="1"/>
          </p:nvPr>
        </p:nvPicPr>
        <p:blipFill rotWithShape="1">
          <a:blip r:embed="rId4">
            <a:alphaModFix/>
          </a:blip>
          <a:srcRect/>
          <a:stretch/>
        </p:blipFill>
        <p:spPr>
          <a:xfrm>
            <a:off x="3028950" y="1920478"/>
            <a:ext cx="5389800" cy="2181300"/>
          </a:xfrm>
          <a:prstGeom prst="rect">
            <a:avLst/>
          </a:prstGeom>
          <a:noFill/>
          <a:ln>
            <a:noFill/>
          </a:ln>
        </p:spPr>
      </p:pic>
      <p:sp>
        <p:nvSpPr>
          <p:cNvPr id="228" name="Google Shape;228;p38"/>
          <p:cNvSpPr>
            <a:spLocks noGrp="1"/>
          </p:cNvSpPr>
          <p:nvPr>
            <p:ph type="title"/>
          </p:nvPr>
        </p:nvSpPr>
        <p:spPr>
          <a:xfrm>
            <a:off x="480060" y="1555772"/>
            <a:ext cx="2064300" cy="2031900"/>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lt1"/>
              </a:buClr>
              <a:buSzPts val="2000"/>
              <a:buFont typeface="Play"/>
              <a:buNone/>
            </a:pPr>
            <a:r>
              <a:rPr lang="en" sz="2000">
                <a:solidFill>
                  <a:schemeClr val="lt1"/>
                </a:solidFill>
                <a:latin typeface="Play"/>
                <a:ea typeface="Play"/>
                <a:cs typeface="Play"/>
                <a:sym typeface="Play"/>
              </a:rPr>
              <a:t>Normal T wave inversions in athletes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9"/>
          <p:cNvPicPr preferRelativeResize="0"/>
          <p:nvPr/>
        </p:nvPicPr>
        <p:blipFill>
          <a:blip r:embed="rId3">
            <a:alphaModFix/>
          </a:blip>
          <a:stretch>
            <a:fillRect/>
          </a:stretch>
        </p:blipFill>
        <p:spPr>
          <a:xfrm>
            <a:off x="-146125" y="81375"/>
            <a:ext cx="9436261" cy="4980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pic>
        <p:nvPicPr>
          <p:cNvPr id="238" name="Google Shape;238;p40" descr="A diagram of different colors&#10;&#10;Description automatically generated"/>
          <p:cNvPicPr preferRelativeResize="0"/>
          <p:nvPr/>
        </p:nvPicPr>
        <p:blipFill rotWithShape="1">
          <a:blip r:embed="rId3">
            <a:alphaModFix/>
          </a:blip>
          <a:srcRect/>
          <a:stretch/>
        </p:blipFill>
        <p:spPr>
          <a:xfrm>
            <a:off x="482600" y="700849"/>
            <a:ext cx="8178800" cy="3741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sp>
        <p:nvSpPr>
          <p:cNvPr id="244" name="Google Shape;244;p41"/>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5" name="Google Shape;245;p41" descr="A graph with lines and circles&#10;&#10;Description automatically generated"/>
          <p:cNvPicPr preferRelativeResize="0">
            <a:picLocks noGrp="1"/>
          </p:cNvPicPr>
          <p:nvPr>
            <p:ph type="body" idx="1"/>
          </p:nvPr>
        </p:nvPicPr>
        <p:blipFill rotWithShape="1">
          <a:blip r:embed="rId3">
            <a:alphaModFix/>
          </a:blip>
          <a:srcRect l="6646"/>
          <a:stretch/>
        </p:blipFill>
        <p:spPr>
          <a:xfrm>
            <a:off x="15" y="962"/>
            <a:ext cx="9144000" cy="5142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pic>
        <p:nvPicPr>
          <p:cNvPr id="251" name="Google Shape;251;p42" descr="A graph of a heart rate&#10;&#10;Description automatically generated"/>
          <p:cNvPicPr preferRelativeResize="0">
            <a:picLocks noGrp="1"/>
          </p:cNvPicPr>
          <p:nvPr>
            <p:ph type="body" idx="1"/>
          </p:nvPr>
        </p:nvPicPr>
        <p:blipFill rotWithShape="1">
          <a:blip r:embed="rId3">
            <a:alphaModFix/>
          </a:blip>
          <a:srcRect r="1777"/>
          <a:stretch/>
        </p:blipFill>
        <p:spPr>
          <a:xfrm>
            <a:off x="15" y="8"/>
            <a:ext cx="9144000" cy="5143500"/>
          </a:xfrm>
          <a:prstGeom prst="rect">
            <a:avLst/>
          </a:prstGeom>
          <a:noFill/>
          <a:ln>
            <a:noFill/>
          </a:ln>
        </p:spPr>
      </p:pic>
      <p:sp>
        <p:nvSpPr>
          <p:cNvPr id="252" name="Google Shape;252;p42"/>
          <p:cNvSpPr txBox="1">
            <a:spLocks noGrp="1"/>
          </p:cNvSpPr>
          <p:nvPr>
            <p:ph type="title"/>
          </p:nvPr>
        </p:nvSpPr>
        <p:spPr>
          <a:xfrm>
            <a:off x="392906" y="319463"/>
            <a:ext cx="8408400" cy="558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262626"/>
              </a:buClr>
              <a:buSzPts val="2700"/>
              <a:buFont typeface="Play"/>
              <a:buNone/>
            </a:pPr>
            <a:r>
              <a:rPr lang="en" sz="2700">
                <a:solidFill>
                  <a:srgbClr val="262626"/>
                </a:solidFill>
              </a:rPr>
              <a:t>21 year old female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pic>
        <p:nvPicPr>
          <p:cNvPr id="258" name="Google Shape;258;p43" descr="A graph of a heart beat&#10;&#10;Description automatically generated"/>
          <p:cNvPicPr preferRelativeResize="0">
            <a:picLocks noGrp="1"/>
          </p:cNvPicPr>
          <p:nvPr>
            <p:ph type="body" idx="1"/>
          </p:nvPr>
        </p:nvPicPr>
        <p:blipFill rotWithShape="1">
          <a:blip r:embed="rId3">
            <a:alphaModFix/>
          </a:blip>
          <a:srcRect l="3833" r="1036"/>
          <a:stretch/>
        </p:blipFill>
        <p:spPr>
          <a:xfrm>
            <a:off x="15" y="962"/>
            <a:ext cx="9144000" cy="5142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Physical Exam</a:t>
            </a:r>
            <a:endParaRPr/>
          </a:p>
        </p:txBody>
      </p:sp>
      <p:sp>
        <p:nvSpPr>
          <p:cNvPr id="81" name="Google Shape;81;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BP 109/71  | Pulse 55  | Temp 37.2 °C (99 °F) (Oral)  | Resp 14  | Wt 52.8 kg (116 lb 6.5 oz)  | SpO2 100%  | BMI 17.56 kg/m² </a:t>
            </a:r>
            <a:endParaRPr/>
          </a:p>
          <a:p>
            <a:pPr marL="0" lvl="0" indent="0" algn="l" rtl="0">
              <a:spcBef>
                <a:spcPts val="1200"/>
              </a:spcBef>
              <a:spcAft>
                <a:spcPts val="0"/>
              </a:spcAft>
              <a:buNone/>
            </a:pPr>
            <a:r>
              <a:rPr lang="en"/>
              <a:t>Heart: slow rate, regular rhythm</a:t>
            </a:r>
            <a:endParaRPr/>
          </a:p>
          <a:p>
            <a:pPr marL="0" lvl="0" indent="0" algn="l" rtl="0">
              <a:spcBef>
                <a:spcPts val="1200"/>
              </a:spcBef>
              <a:spcAft>
                <a:spcPts val="0"/>
              </a:spcAft>
              <a:buNone/>
            </a:pPr>
            <a:r>
              <a:rPr lang="en"/>
              <a:t>Lungs Clear to auscultation bilaterally </a:t>
            </a:r>
            <a:endParaRPr/>
          </a:p>
          <a:p>
            <a:pPr marL="0" lvl="0" indent="0" algn="l" rtl="0">
              <a:spcBef>
                <a:spcPts val="1200"/>
              </a:spcBef>
              <a:spcAft>
                <a:spcPts val="1200"/>
              </a:spcAft>
              <a:buNone/>
            </a:pPr>
            <a:r>
              <a:rPr lang="en"/>
              <a:t>Neuro: Grossly Normal </a:t>
            </a:r>
            <a:endParaRPr/>
          </a:p>
        </p:txBody>
      </p:sp>
      <p:pic>
        <p:nvPicPr>
          <p:cNvPr id="82" name="Google Shape;82;p17"/>
          <p:cNvPicPr preferRelativeResize="0"/>
          <p:nvPr/>
        </p:nvPicPr>
        <p:blipFill>
          <a:blip r:embed="rId3">
            <a:alphaModFix/>
          </a:blip>
          <a:stretch>
            <a:fillRect/>
          </a:stretch>
        </p:blipFill>
        <p:spPr>
          <a:xfrm>
            <a:off x="6972150" y="3139400"/>
            <a:ext cx="1905000" cy="1905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pic>
        <p:nvPicPr>
          <p:cNvPr id="264" name="Google Shape;264;p44"/>
          <p:cNvPicPr preferRelativeResize="0">
            <a:picLocks noGrp="1"/>
          </p:cNvPicPr>
          <p:nvPr>
            <p:ph type="body" idx="1"/>
          </p:nvPr>
        </p:nvPicPr>
        <p:blipFill rotWithShape="1">
          <a:blip r:embed="rId3">
            <a:alphaModFix/>
          </a:blip>
          <a:srcRect t="457"/>
          <a:stretch/>
        </p:blipFill>
        <p:spPr>
          <a:xfrm>
            <a:off x="15" y="962"/>
            <a:ext cx="9144000" cy="5142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Arial"/>
              <a:buNone/>
            </a:pPr>
            <a:r>
              <a:rPr lang="en">
                <a:latin typeface="Arial"/>
                <a:ea typeface="Arial"/>
                <a:cs typeface="Arial"/>
                <a:sym typeface="Arial"/>
              </a:rPr>
              <a:t>Incorrect electrode placement</a:t>
            </a:r>
            <a:endParaRPr>
              <a:latin typeface="Arial"/>
              <a:ea typeface="Arial"/>
              <a:cs typeface="Arial"/>
              <a:sym typeface="Arial"/>
            </a:endParaRPr>
          </a:p>
        </p:txBody>
      </p:sp>
      <p:sp>
        <p:nvSpPr>
          <p:cNvPr id="270" name="Google Shape;270;p45"/>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lnSpcReduction="10000"/>
          </a:bodyPr>
          <a:lstStyle/>
          <a:p>
            <a:pPr marL="177800" lvl="0" indent="-177800" algn="l" rtl="0">
              <a:lnSpc>
                <a:spcPct val="90000"/>
              </a:lnSpc>
              <a:spcBef>
                <a:spcPts val="0"/>
              </a:spcBef>
              <a:spcAft>
                <a:spcPts val="0"/>
              </a:spcAft>
              <a:buClr>
                <a:schemeClr val="dk1"/>
              </a:buClr>
              <a:buSzPts val="1500"/>
              <a:buNone/>
            </a:pPr>
            <a:r>
              <a:rPr lang="en" sz="1500">
                <a:latin typeface="Arial"/>
                <a:ea typeface="Arial"/>
                <a:cs typeface="Arial"/>
                <a:sym typeface="Arial"/>
              </a:rPr>
              <a:t>Most commonly seen with:</a:t>
            </a:r>
            <a:endParaRPr sz="1500">
              <a:latin typeface="Arial"/>
              <a:ea typeface="Arial"/>
              <a:cs typeface="Arial"/>
              <a:sym typeface="Arial"/>
            </a:endParaRPr>
          </a:p>
          <a:p>
            <a:pPr marL="177800" lvl="0" indent="-171450" algn="l" rtl="0">
              <a:lnSpc>
                <a:spcPct val="90000"/>
              </a:lnSpc>
              <a:spcBef>
                <a:spcPts val="800"/>
              </a:spcBef>
              <a:spcAft>
                <a:spcPts val="0"/>
              </a:spcAft>
              <a:buClr>
                <a:schemeClr val="dk1"/>
              </a:buClr>
              <a:buSzPts val="1500"/>
              <a:buFont typeface="Arial"/>
              <a:buChar char="•"/>
            </a:pPr>
            <a:r>
              <a:rPr lang="en" sz="1500">
                <a:latin typeface="Arial"/>
                <a:ea typeface="Arial"/>
                <a:cs typeface="Arial"/>
                <a:sym typeface="Arial"/>
              </a:rPr>
              <a:t>Reversal of right and left limb leads, resulting in negative P wave and QRS axis in leads I and aVL, and upright P wave and QRS axis in aVR (limb lead reversal can mimic dextrocardia, but dextrocardia cannot exist if the precordial leads appear normal; i.e. dextrocardia would cause reverse R wave progression in the precordial leads)</a:t>
            </a:r>
            <a:endParaRPr sz="1500">
              <a:latin typeface="Arial"/>
              <a:ea typeface="Arial"/>
              <a:cs typeface="Arial"/>
              <a:sym typeface="Arial"/>
            </a:endParaRPr>
          </a:p>
          <a:p>
            <a:pPr marL="177800" lvl="0" indent="-171450" algn="l" rtl="0">
              <a:lnSpc>
                <a:spcPct val="90000"/>
              </a:lnSpc>
              <a:spcBef>
                <a:spcPts val="800"/>
              </a:spcBef>
              <a:spcAft>
                <a:spcPts val="0"/>
              </a:spcAft>
              <a:buClr>
                <a:schemeClr val="dk1"/>
              </a:buClr>
              <a:buSzPts val="1500"/>
              <a:buFont typeface="Arial"/>
              <a:buChar char="•"/>
            </a:pPr>
            <a:r>
              <a:rPr lang="en" sz="1500">
                <a:latin typeface="Arial"/>
                <a:ea typeface="Arial"/>
                <a:cs typeface="Arial"/>
                <a:sym typeface="Arial"/>
              </a:rPr>
              <a:t>Reversal of two precordial leads, resulting in a sudden decrease in R wave progression with a marked return in the R wave on the ensuing precordial lead</a:t>
            </a:r>
            <a:endParaRPr sz="1500">
              <a:latin typeface="Arial"/>
              <a:ea typeface="Arial"/>
              <a:cs typeface="Arial"/>
              <a:sym typeface="Arial"/>
            </a:endParaRPr>
          </a:p>
          <a:p>
            <a:pPr marL="177800" lvl="0" indent="-177800" algn="l" rtl="0">
              <a:lnSpc>
                <a:spcPct val="90000"/>
              </a:lnSpc>
              <a:spcBef>
                <a:spcPts val="800"/>
              </a:spcBef>
              <a:spcAft>
                <a:spcPts val="1200"/>
              </a:spcAft>
              <a:buClr>
                <a:schemeClr val="dk1"/>
              </a:buClr>
              <a:buSzPts val="1500"/>
              <a:buNone/>
            </a:pPr>
            <a:endParaRPr sz="15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46"/>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7" name="Google Shape;277;p46" descr="A graph of a heart beat&#10;&#10;Description automatically generated"/>
          <p:cNvPicPr preferRelativeResize="0"/>
          <p:nvPr/>
        </p:nvPicPr>
        <p:blipFill rotWithShape="1">
          <a:blip r:embed="rId3">
            <a:alphaModFix/>
          </a:blip>
          <a:srcRect r="6200"/>
          <a:stretch/>
        </p:blipFill>
        <p:spPr>
          <a:xfrm>
            <a:off x="15" y="962"/>
            <a:ext cx="9143986" cy="51425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7"/>
          <p:cNvPicPr preferRelativeResize="0"/>
          <p:nvPr/>
        </p:nvPicPr>
        <p:blipFill>
          <a:blip r:embed="rId3">
            <a:alphaModFix/>
          </a:blip>
          <a:stretch>
            <a:fillRect/>
          </a:stretch>
        </p:blipFill>
        <p:spPr>
          <a:xfrm>
            <a:off x="-37775" y="0"/>
            <a:ext cx="9458704" cy="5143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sp>
        <p:nvSpPr>
          <p:cNvPr id="288" name="Google Shape;288;p48"/>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89" name="Google Shape;289;p48"/>
          <p:cNvPicPr preferRelativeResize="0"/>
          <p:nvPr/>
        </p:nvPicPr>
        <p:blipFill rotWithShape="1">
          <a:blip r:embed="rId3">
            <a:alphaModFix/>
          </a:blip>
          <a:srcRect r="6200"/>
          <a:stretch/>
        </p:blipFill>
        <p:spPr>
          <a:xfrm>
            <a:off x="15" y="962"/>
            <a:ext cx="9143985" cy="51425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49"/>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96" name="Google Shape;296;p49" descr="A graph of a heart beat&#10;&#10;Description automatically generated"/>
          <p:cNvPicPr preferRelativeResize="0">
            <a:picLocks noGrp="1"/>
          </p:cNvPicPr>
          <p:nvPr>
            <p:ph type="body" idx="1"/>
          </p:nvPr>
        </p:nvPicPr>
        <p:blipFill rotWithShape="1">
          <a:blip r:embed="rId3">
            <a:alphaModFix/>
          </a:blip>
          <a:srcRect r="5758"/>
          <a:stretch/>
        </p:blipFill>
        <p:spPr>
          <a:xfrm>
            <a:off x="15" y="962"/>
            <a:ext cx="9144000" cy="5142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50"/>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03" name="Google Shape;303;p50" descr="A graph of a heart rate&#10;&#10;Description automatically generated"/>
          <p:cNvPicPr preferRelativeResize="0">
            <a:picLocks noGrp="1"/>
          </p:cNvPicPr>
          <p:nvPr>
            <p:ph type="body" idx="1"/>
          </p:nvPr>
        </p:nvPicPr>
        <p:blipFill rotWithShape="1">
          <a:blip r:embed="rId3">
            <a:alphaModFix/>
          </a:blip>
          <a:srcRect l="1585" r="4614"/>
          <a:stretch/>
        </p:blipFill>
        <p:spPr>
          <a:xfrm>
            <a:off x="15" y="962"/>
            <a:ext cx="9144000" cy="5142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pic>
        <p:nvPicPr>
          <p:cNvPr id="309" name="Google Shape;309;p51"/>
          <p:cNvPicPr preferRelativeResize="0">
            <a:picLocks noGrp="1"/>
          </p:cNvPicPr>
          <p:nvPr>
            <p:ph type="body" idx="1"/>
          </p:nvPr>
        </p:nvPicPr>
        <p:blipFill rotWithShape="1">
          <a:blip r:embed="rId3">
            <a:alphaModFix/>
          </a:blip>
          <a:srcRect b="901"/>
          <a:stretch/>
        </p:blipFill>
        <p:spPr>
          <a:xfrm>
            <a:off x="15" y="962"/>
            <a:ext cx="9144000" cy="5142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pic>
        <p:nvPicPr>
          <p:cNvPr id="315" name="Google Shape;315;p52" descr="A graph of ecg lines&#10;&#10;Description automatically generated"/>
          <p:cNvPicPr preferRelativeResize="0">
            <a:picLocks noGrp="1"/>
          </p:cNvPicPr>
          <p:nvPr>
            <p:ph type="body" idx="1"/>
          </p:nvPr>
        </p:nvPicPr>
        <p:blipFill rotWithShape="1">
          <a:blip r:embed="rId3">
            <a:alphaModFix/>
          </a:blip>
          <a:srcRect b="457"/>
          <a:stretch/>
        </p:blipFill>
        <p:spPr>
          <a:xfrm>
            <a:off x="15" y="962"/>
            <a:ext cx="9144000" cy="5142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3"/>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t>Electrolyte abnormalities</a:t>
            </a:r>
            <a:endParaRPr/>
          </a:p>
        </p:txBody>
      </p:sp>
      <p:sp>
        <p:nvSpPr>
          <p:cNvPr id="321" name="Google Shape;321;p53"/>
          <p:cNvSpPr txBox="1">
            <a:spLocks noGrp="1"/>
          </p:cNvSpPr>
          <p:nvPr>
            <p:ph type="body" idx="1"/>
          </p:nvPr>
        </p:nvSpPr>
        <p:spPr>
          <a:xfrm>
            <a:off x="471488" y="1026914"/>
            <a:ext cx="2914800" cy="2447700"/>
          </a:xfrm>
          <a:prstGeom prst="rect">
            <a:avLst/>
          </a:prstGeom>
          <a:noFill/>
          <a:ln>
            <a:noFill/>
          </a:ln>
        </p:spPr>
        <p:txBody>
          <a:bodyPr spcFirstLastPara="1" wrap="square" lIns="68575" tIns="34275" rIns="68575" bIns="34275" anchor="t" anchorCtr="0">
            <a:normAutofit fontScale="85000" lnSpcReduction="20000"/>
          </a:bodyPr>
          <a:lstStyle/>
          <a:p>
            <a:pPr marL="177800" lvl="0" indent="-164465" algn="l" rtl="0">
              <a:lnSpc>
                <a:spcPct val="90000"/>
              </a:lnSpc>
              <a:spcBef>
                <a:spcPts val="0"/>
              </a:spcBef>
              <a:spcAft>
                <a:spcPts val="0"/>
              </a:spcAft>
              <a:buClr>
                <a:schemeClr val="dk1"/>
              </a:buClr>
              <a:buSzPct val="100000"/>
              <a:buChar char="●"/>
            </a:pPr>
            <a:r>
              <a:rPr lang="en" sz="1400">
                <a:latin typeface="Arial"/>
                <a:ea typeface="Arial"/>
                <a:cs typeface="Arial"/>
                <a:sym typeface="Arial"/>
              </a:rPr>
              <a:t>Hyperkalemia</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Tall, peaked, narrow T waves</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Shortened QT interval and ST-T segment depression</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QRS widening and/or bundle branch block</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Bradycardia and sinus arrest</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Ventricular tachycardia and fibrillation</a:t>
            </a:r>
            <a:endParaRPr/>
          </a:p>
          <a:p>
            <a:pPr marL="177800" lvl="0" indent="-164465" algn="l" rtl="0">
              <a:lnSpc>
                <a:spcPct val="90000"/>
              </a:lnSpc>
              <a:spcBef>
                <a:spcPts val="800"/>
              </a:spcBef>
              <a:spcAft>
                <a:spcPts val="0"/>
              </a:spcAft>
              <a:buClr>
                <a:schemeClr val="dk1"/>
              </a:buClr>
              <a:buSzPct val="100000"/>
              <a:buChar char="●"/>
            </a:pPr>
            <a:r>
              <a:rPr lang="en" sz="1400">
                <a:latin typeface="Arial"/>
                <a:ea typeface="Arial"/>
                <a:cs typeface="Arial"/>
                <a:sym typeface="Arial"/>
              </a:rPr>
              <a:t>Hypokalemia</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Prominent U waves</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Prolonged QT interval (occasionally)</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ST-T segment depression and flattened T waves</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AV blocks</a:t>
            </a:r>
            <a:endParaRPr/>
          </a:p>
          <a:p>
            <a:pPr marL="520700" lvl="1" indent="-173672" algn="l" rtl="0">
              <a:lnSpc>
                <a:spcPct val="90000"/>
              </a:lnSpc>
              <a:spcBef>
                <a:spcPts val="400"/>
              </a:spcBef>
              <a:spcAft>
                <a:spcPts val="0"/>
              </a:spcAft>
              <a:buClr>
                <a:schemeClr val="dk1"/>
              </a:buClr>
              <a:buSzPct val="100000"/>
              <a:buFont typeface="Courier New"/>
              <a:buChar char="o"/>
            </a:pPr>
            <a:r>
              <a:rPr lang="en" sz="1100">
                <a:latin typeface="Arial"/>
                <a:ea typeface="Arial"/>
                <a:cs typeface="Arial"/>
                <a:sym typeface="Arial"/>
              </a:rPr>
              <a:t>Ventricular tachycardia and fibrillation</a:t>
            </a:r>
            <a:endParaRPr/>
          </a:p>
          <a:p>
            <a:pPr marL="520700" lvl="1" indent="-88900" algn="l" rtl="0">
              <a:lnSpc>
                <a:spcPct val="90000"/>
              </a:lnSpc>
              <a:spcBef>
                <a:spcPts val="400"/>
              </a:spcBef>
              <a:spcAft>
                <a:spcPts val="1200"/>
              </a:spcAft>
              <a:buClr>
                <a:schemeClr val="dk1"/>
              </a:buClr>
              <a:buSzPct val="100000"/>
              <a:buFont typeface="Courier New"/>
              <a:buNone/>
            </a:pPr>
            <a:endParaRPr sz="1400">
              <a:latin typeface="Arial"/>
              <a:ea typeface="Arial"/>
              <a:cs typeface="Arial"/>
              <a:sym typeface="Arial"/>
            </a:endParaRPr>
          </a:p>
        </p:txBody>
      </p:sp>
      <p:sp>
        <p:nvSpPr>
          <p:cNvPr id="322" name="Google Shape;322;p53"/>
          <p:cNvSpPr txBox="1">
            <a:spLocks noGrp="1"/>
          </p:cNvSpPr>
          <p:nvPr>
            <p:ph type="body" idx="2"/>
          </p:nvPr>
        </p:nvSpPr>
        <p:spPr>
          <a:xfrm>
            <a:off x="3471863" y="1026914"/>
            <a:ext cx="2914800" cy="24477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Hypercalcemia</a:t>
            </a:r>
            <a:endParaRPr/>
          </a:p>
          <a:p>
            <a:pPr marL="520700" lvl="1" indent="-177800" algn="l" rtl="0">
              <a:lnSpc>
                <a:spcPct val="90000"/>
              </a:lnSpc>
              <a:spcBef>
                <a:spcPts val="400"/>
              </a:spcBef>
              <a:spcAft>
                <a:spcPts val="0"/>
              </a:spcAft>
              <a:buClr>
                <a:schemeClr val="dk1"/>
              </a:buClr>
              <a:buSzPts val="1800"/>
              <a:buFont typeface="Courier New"/>
              <a:buChar char="o"/>
            </a:pPr>
            <a:r>
              <a:rPr lang="en"/>
              <a:t>Shortened QT interval</a:t>
            </a:r>
            <a:endParaRPr/>
          </a:p>
          <a:p>
            <a:pPr marL="520700" lvl="1" indent="-177800" algn="l" rtl="0">
              <a:lnSpc>
                <a:spcPct val="90000"/>
              </a:lnSpc>
              <a:spcBef>
                <a:spcPts val="400"/>
              </a:spcBef>
              <a:spcAft>
                <a:spcPts val="0"/>
              </a:spcAft>
              <a:buClr>
                <a:schemeClr val="dk1"/>
              </a:buClr>
              <a:buSzPts val="1800"/>
              <a:buFont typeface="Courier New"/>
              <a:buChar char="o"/>
            </a:pPr>
            <a:r>
              <a:rPr lang="en"/>
              <a:t>May prolong PR interval</a:t>
            </a:r>
            <a:endParaRPr/>
          </a:p>
          <a:p>
            <a:pPr marL="177800" lvl="0" indent="-171450" algn="l" rtl="0">
              <a:lnSpc>
                <a:spcPct val="90000"/>
              </a:lnSpc>
              <a:spcBef>
                <a:spcPts val="800"/>
              </a:spcBef>
              <a:spcAft>
                <a:spcPts val="0"/>
              </a:spcAft>
              <a:buClr>
                <a:schemeClr val="dk1"/>
              </a:buClr>
              <a:buSzPts val="2100"/>
              <a:buChar char="●"/>
            </a:pPr>
            <a:r>
              <a:rPr lang="en"/>
              <a:t>Hypocalcemia</a:t>
            </a:r>
            <a:endParaRPr/>
          </a:p>
          <a:p>
            <a:pPr marL="520700" lvl="1" indent="-177800" algn="l" rtl="0">
              <a:lnSpc>
                <a:spcPct val="90000"/>
              </a:lnSpc>
              <a:spcBef>
                <a:spcPts val="400"/>
              </a:spcBef>
              <a:spcAft>
                <a:spcPts val="1200"/>
              </a:spcAft>
              <a:buClr>
                <a:schemeClr val="dk1"/>
              </a:buClr>
              <a:buSzPts val="1800"/>
              <a:buFont typeface="Courier New"/>
              <a:buChar char="o"/>
            </a:pPr>
            <a:r>
              <a:rPr lang="en"/>
              <a:t>Prolonged QT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Labs/Diagnostics</a:t>
            </a:r>
            <a:endParaRPr/>
          </a:p>
        </p:txBody>
      </p:sp>
      <p:sp>
        <p:nvSpPr>
          <p:cNvPr id="88" name="Google Shape;8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ct val="61111"/>
              <a:buFont typeface="Arial"/>
              <a:buNone/>
            </a:pPr>
            <a:r>
              <a:rPr lang="en"/>
              <a:t>Troponin I, High Sensitivity</a:t>
            </a:r>
            <a:endParaRPr/>
          </a:p>
          <a:p>
            <a:pPr marL="0" lvl="0" indent="0" algn="l" rtl="0">
              <a:spcBef>
                <a:spcPts val="1200"/>
              </a:spcBef>
              <a:spcAft>
                <a:spcPts val="0"/>
              </a:spcAft>
              <a:buNone/>
            </a:pPr>
            <a:r>
              <a:rPr lang="en"/>
              <a:t>0 - 53 ng/L	 </a:t>
            </a:r>
            <a:r>
              <a:rPr lang="en" b="1"/>
              <a:t>266 </a:t>
            </a:r>
            <a:r>
              <a:rPr lang="en"/>
              <a:t>High Panic  </a:t>
            </a:r>
            <a:endParaRPr/>
          </a:p>
          <a:p>
            <a:pPr marL="0" lvl="0" indent="0" algn="l" rtl="0">
              <a:spcBef>
                <a:spcPts val="1200"/>
              </a:spcBef>
              <a:spcAft>
                <a:spcPts val="0"/>
              </a:spcAft>
              <a:buNone/>
            </a:pPr>
            <a:r>
              <a:rPr lang="en"/>
              <a:t>Hemoglobin 8.8 (previously 12.2 years prior)</a:t>
            </a:r>
            <a:endParaRPr/>
          </a:p>
          <a:p>
            <a:pPr marL="0" lvl="0" indent="0" algn="l" rtl="0">
              <a:spcBef>
                <a:spcPts val="1200"/>
              </a:spcBef>
              <a:spcAft>
                <a:spcPts val="0"/>
              </a:spcAft>
              <a:buClr>
                <a:schemeClr val="dk1"/>
              </a:buClr>
              <a:buSzPct val="61111"/>
              <a:buFont typeface="Arial"/>
              <a:buNone/>
            </a:pPr>
            <a:r>
              <a:rPr lang="en"/>
              <a:t>Hematocrit 29.8 (39.9 years prior) </a:t>
            </a:r>
            <a:endParaRPr/>
          </a:p>
          <a:p>
            <a:pPr marL="0" lvl="0" indent="0" algn="l" rtl="0">
              <a:spcBef>
                <a:spcPts val="1200"/>
              </a:spcBef>
              <a:spcAft>
                <a:spcPts val="0"/>
              </a:spcAft>
              <a:buNone/>
            </a:pPr>
            <a:r>
              <a:rPr lang="en"/>
              <a:t>CMP K 3.3 (3.2-4.9); Magnesium, phosphorus not obtained </a:t>
            </a:r>
            <a:endParaRPr/>
          </a:p>
          <a:p>
            <a:pPr marL="0" lvl="0" indent="0" algn="l" rtl="0">
              <a:spcBef>
                <a:spcPts val="1200"/>
              </a:spcBef>
              <a:spcAft>
                <a:spcPts val="0"/>
              </a:spcAft>
              <a:buNone/>
            </a:pPr>
            <a:r>
              <a:rPr lang="en"/>
              <a:t>D-dimer negative</a:t>
            </a:r>
            <a:endParaRPr/>
          </a:p>
          <a:p>
            <a:pPr marL="0" lvl="0" indent="0" algn="l" rtl="0">
              <a:spcBef>
                <a:spcPts val="1200"/>
              </a:spcBef>
              <a:spcAft>
                <a:spcPts val="0"/>
              </a:spcAft>
              <a:buNone/>
            </a:pPr>
            <a:r>
              <a:rPr lang="en"/>
              <a:t>CK within normal limits </a:t>
            </a:r>
            <a:endParaRPr/>
          </a:p>
          <a:p>
            <a:pPr marL="0" lvl="0" indent="0" algn="l" rtl="0">
              <a:spcBef>
                <a:spcPts val="1200"/>
              </a:spcBef>
              <a:spcAft>
                <a:spcPts val="0"/>
              </a:spcAft>
              <a:buNone/>
            </a:pPr>
            <a:r>
              <a:rPr lang="en"/>
              <a:t>CT Head negative </a:t>
            </a:r>
            <a:endParaRPr/>
          </a:p>
          <a:p>
            <a:pPr marL="0" lvl="0" indent="0" algn="l" rtl="0">
              <a:spcBef>
                <a:spcPts val="1200"/>
              </a:spcBef>
              <a:spcAft>
                <a:spcPts val="1200"/>
              </a:spcAft>
              <a:buNone/>
            </a:pPr>
            <a:endParaRPr/>
          </a:p>
        </p:txBody>
      </p:sp>
      <p:pic>
        <p:nvPicPr>
          <p:cNvPr id="89" name="Google Shape;89;p18"/>
          <p:cNvPicPr preferRelativeResize="0"/>
          <p:nvPr/>
        </p:nvPicPr>
        <p:blipFill>
          <a:blip r:embed="rId3">
            <a:alphaModFix/>
          </a:blip>
          <a:stretch>
            <a:fillRect/>
          </a:stretch>
        </p:blipFill>
        <p:spPr>
          <a:xfrm>
            <a:off x="6602150" y="2790425"/>
            <a:ext cx="2230150" cy="2230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54"/>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29" name="Google Shape;329;p54" descr="A graph of a heart rate&#10;&#10;Description automatically generated"/>
          <p:cNvPicPr preferRelativeResize="0"/>
          <p:nvPr/>
        </p:nvPicPr>
        <p:blipFill rotWithShape="1">
          <a:blip r:embed="rId3">
            <a:alphaModFix/>
          </a:blip>
          <a:srcRect r="4425"/>
          <a:stretch/>
        </p:blipFill>
        <p:spPr>
          <a:xfrm>
            <a:off x="15" y="962"/>
            <a:ext cx="9143985" cy="514253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5"/>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t>Prominent U wave</a:t>
            </a:r>
            <a:endParaRPr/>
          </a:p>
        </p:txBody>
      </p:sp>
      <p:sp>
        <p:nvSpPr>
          <p:cNvPr id="335" name="Google Shape;335;p55"/>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1500"/>
              <a:buChar char="●"/>
            </a:pPr>
            <a:r>
              <a:rPr lang="en" sz="1500">
                <a:latin typeface="Arial"/>
                <a:ea typeface="Arial"/>
                <a:cs typeface="Arial"/>
                <a:sym typeface="Arial"/>
              </a:rPr>
              <a:t>U wave amplitude &gt; 1.5mm</a:t>
            </a:r>
            <a:endParaRPr/>
          </a:p>
          <a:p>
            <a:pPr marL="0" lvl="0" indent="0" algn="just" rtl="0">
              <a:lnSpc>
                <a:spcPct val="90000"/>
              </a:lnSpc>
              <a:spcBef>
                <a:spcPts val="800"/>
              </a:spcBef>
              <a:spcAft>
                <a:spcPts val="0"/>
              </a:spcAft>
              <a:buClr>
                <a:schemeClr val="dk1"/>
              </a:buClr>
              <a:buSzPts val="1500"/>
              <a:buNone/>
            </a:pPr>
            <a:r>
              <a:rPr lang="en" sz="1500" i="1">
                <a:latin typeface="Arial"/>
                <a:ea typeface="Arial"/>
                <a:cs typeface="Arial"/>
                <a:sym typeface="Arial"/>
              </a:rPr>
              <a:t>Note: Causes include hypokalemia, hypothermia, left ventricular hypertrophy, and drugs such as digitalis, quinidine, and amiodarone.</a:t>
            </a:r>
            <a:endParaRPr sz="1500">
              <a:latin typeface="Arial"/>
              <a:ea typeface="Arial"/>
              <a:cs typeface="Arial"/>
              <a:sym typeface="Arial"/>
            </a:endParaRPr>
          </a:p>
          <a:p>
            <a:pPr marL="177800" lvl="0" indent="-76200" algn="l" rtl="0">
              <a:lnSpc>
                <a:spcPct val="90000"/>
              </a:lnSpc>
              <a:spcBef>
                <a:spcPts val="800"/>
              </a:spcBef>
              <a:spcAft>
                <a:spcPts val="1200"/>
              </a:spcAft>
              <a:buClr>
                <a:schemeClr val="dk1"/>
              </a:buClr>
              <a:buSzPts val="1500"/>
              <a:buNone/>
            </a:pPr>
            <a:endParaRPr sz="15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39"/>
        <p:cNvGrpSpPr/>
        <p:nvPr/>
      </p:nvGrpSpPr>
      <p:grpSpPr>
        <a:xfrm>
          <a:off x="0" y="0"/>
          <a:ext cx="0" cy="0"/>
          <a:chOff x="0" y="0"/>
          <a:chExt cx="0" cy="0"/>
        </a:xfrm>
      </p:grpSpPr>
      <p:sp>
        <p:nvSpPr>
          <p:cNvPr id="340" name="Google Shape;340;p56"/>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t>Heart Blocks</a:t>
            </a:r>
            <a:endParaRPr/>
          </a:p>
        </p:txBody>
      </p:sp>
      <p:sp>
        <p:nvSpPr>
          <p:cNvPr id="341" name="Google Shape;341;p56"/>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1200"/>
              </a:spcAft>
              <a:buClr>
                <a:schemeClr val="dk1"/>
              </a:buClr>
              <a:buSzPts val="21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
        <p:cNvGrpSpPr/>
        <p:nvPr/>
      </p:nvGrpSpPr>
      <p:grpSpPr>
        <a:xfrm>
          <a:off x="0" y="0"/>
          <a:ext cx="0" cy="0"/>
          <a:chOff x="0" y="0"/>
          <a:chExt cx="0" cy="0"/>
        </a:xfrm>
      </p:grpSpPr>
      <p:pic>
        <p:nvPicPr>
          <p:cNvPr id="347" name="Google Shape;347;p57" descr="A graph of a heart rate&#10;&#10;Description automatically generated"/>
          <p:cNvPicPr preferRelativeResize="0">
            <a:picLocks noGrp="1"/>
          </p:cNvPicPr>
          <p:nvPr>
            <p:ph type="body" idx="1"/>
          </p:nvPr>
        </p:nvPicPr>
        <p:blipFill rotWithShape="1">
          <a:blip r:embed="rId3">
            <a:alphaModFix/>
          </a:blip>
          <a:srcRect b="2619"/>
          <a:stretch/>
        </p:blipFill>
        <p:spPr>
          <a:xfrm>
            <a:off x="15" y="962"/>
            <a:ext cx="9144000" cy="5142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2"/>
        <p:cNvGrpSpPr/>
        <p:nvPr/>
      </p:nvGrpSpPr>
      <p:grpSpPr>
        <a:xfrm>
          <a:off x="0" y="0"/>
          <a:ext cx="0" cy="0"/>
          <a:chOff x="0" y="0"/>
          <a:chExt cx="0" cy="0"/>
        </a:xfrm>
      </p:grpSpPr>
      <p:sp>
        <p:nvSpPr>
          <p:cNvPr id="353" name="Google Shape;353;p58"/>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54" name="Google Shape;354;p58"/>
          <p:cNvPicPr preferRelativeResize="0">
            <a:picLocks noGrp="1"/>
          </p:cNvPicPr>
          <p:nvPr>
            <p:ph type="body" idx="1"/>
          </p:nvPr>
        </p:nvPicPr>
        <p:blipFill rotWithShape="1">
          <a:blip r:embed="rId3">
            <a:alphaModFix/>
          </a:blip>
          <a:srcRect l="4352" r="1847"/>
          <a:stretch/>
        </p:blipFill>
        <p:spPr>
          <a:xfrm>
            <a:off x="15" y="962"/>
            <a:ext cx="9144000" cy="5142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8"/>
        <p:cNvGrpSpPr/>
        <p:nvPr/>
      </p:nvGrpSpPr>
      <p:grpSpPr>
        <a:xfrm>
          <a:off x="0" y="0"/>
          <a:ext cx="0" cy="0"/>
          <a:chOff x="0" y="0"/>
          <a:chExt cx="0" cy="0"/>
        </a:xfrm>
      </p:grpSpPr>
      <p:pic>
        <p:nvPicPr>
          <p:cNvPr id="359" name="Google Shape;359;p59" descr="Cardiac Conduction System – TeachPE.com"/>
          <p:cNvPicPr preferRelativeResize="0">
            <a:picLocks noGrp="1"/>
          </p:cNvPicPr>
          <p:nvPr>
            <p:ph type="body" idx="1"/>
          </p:nvPr>
        </p:nvPicPr>
        <p:blipFill rotWithShape="1">
          <a:blip r:embed="rId4">
            <a:alphaModFix/>
          </a:blip>
          <a:srcRect/>
          <a:stretch/>
        </p:blipFill>
        <p:spPr>
          <a:xfrm>
            <a:off x="2257152" y="482599"/>
            <a:ext cx="4629600" cy="4178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sp>
        <p:nvSpPr>
          <p:cNvPr id="364" name="Google Shape;364;p60"/>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5" name="Google Shape;365;p60" descr="A graph of a heart rate&#10;&#10;Description automatically generated"/>
          <p:cNvPicPr preferRelativeResize="0">
            <a:picLocks noGrp="1"/>
          </p:cNvPicPr>
          <p:nvPr>
            <p:ph type="body" idx="1"/>
          </p:nvPr>
        </p:nvPicPr>
        <p:blipFill rotWithShape="1">
          <a:blip r:embed="rId3">
            <a:alphaModFix/>
          </a:blip>
          <a:srcRect l="4591" r="738"/>
          <a:stretch/>
        </p:blipFill>
        <p:spPr>
          <a:xfrm>
            <a:off x="15" y="8"/>
            <a:ext cx="9144000" cy="5143500"/>
          </a:xfrm>
          <a:prstGeom prst="rect">
            <a:avLst/>
          </a:prstGeom>
          <a:noFill/>
          <a:ln>
            <a:noFill/>
          </a:ln>
          <a:effectLst>
            <a:outerShdw blurRad="596900" dist="330200" dir="8820000" sx="87000" sy="87000" algn="ctr" rotWithShape="0">
              <a:srgbClr val="000000">
                <a:alpha val="2863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
        <p:cNvGrpSpPr/>
        <p:nvPr/>
      </p:nvGrpSpPr>
      <p:grpSpPr>
        <a:xfrm>
          <a:off x="0" y="0"/>
          <a:ext cx="0" cy="0"/>
          <a:chOff x="0" y="0"/>
          <a:chExt cx="0" cy="0"/>
        </a:xfrm>
      </p:grpSpPr>
      <p:sp>
        <p:nvSpPr>
          <p:cNvPr id="371" name="Google Shape;371;p61"/>
          <p:cNvSpPr/>
          <p:nvPr/>
        </p:nvSpPr>
        <p:spPr>
          <a:xfrm>
            <a:off x="0" y="0"/>
            <a:ext cx="9144000" cy="51435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2" name="Google Shape;372;p61"/>
          <p:cNvSpPr/>
          <p:nvPr/>
        </p:nvSpPr>
        <p:spPr>
          <a:xfrm>
            <a:off x="357759" y="360045"/>
            <a:ext cx="8428500" cy="44235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3" name="Google Shape;373;p61" descr="AV block: 2nd degree, “fixed ratio” blocks • LITFL • ECG Library Diagnosis"/>
          <p:cNvPicPr preferRelativeResize="0">
            <a:picLocks noGrp="1"/>
          </p:cNvPicPr>
          <p:nvPr>
            <p:ph type="body" idx="1"/>
          </p:nvPr>
        </p:nvPicPr>
        <p:blipFill rotWithShape="1">
          <a:blip r:embed="rId3">
            <a:alphaModFix/>
          </a:blip>
          <a:srcRect/>
          <a:stretch/>
        </p:blipFill>
        <p:spPr>
          <a:xfrm>
            <a:off x="482600" y="690626"/>
            <a:ext cx="8178900" cy="3762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377"/>
        <p:cNvGrpSpPr/>
        <p:nvPr/>
      </p:nvGrpSpPr>
      <p:grpSpPr>
        <a:xfrm>
          <a:off x="0" y="0"/>
          <a:ext cx="0" cy="0"/>
          <a:chOff x="0" y="0"/>
          <a:chExt cx="0" cy="0"/>
        </a:xfrm>
      </p:grpSpPr>
      <p:sp>
        <p:nvSpPr>
          <p:cNvPr id="378" name="Google Shape;378;p62"/>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t>Atrial arrhythmias</a:t>
            </a:r>
            <a:endParaRPr/>
          </a:p>
        </p:txBody>
      </p:sp>
      <p:sp>
        <p:nvSpPr>
          <p:cNvPr id="379" name="Google Shape;379;p62"/>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1200"/>
              </a:spcAft>
              <a:buClr>
                <a:schemeClr val="dk1"/>
              </a:buClr>
              <a:buSzPts val="21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pic>
        <p:nvPicPr>
          <p:cNvPr id="385" name="Google Shape;385;p63"/>
          <p:cNvPicPr preferRelativeResize="0">
            <a:picLocks noGrp="1"/>
          </p:cNvPicPr>
          <p:nvPr>
            <p:ph type="body" idx="1"/>
          </p:nvPr>
        </p:nvPicPr>
        <p:blipFill rotWithShape="1">
          <a:blip r:embed="rId3">
            <a:alphaModFix/>
          </a:blip>
          <a:srcRect l="1758"/>
          <a:stretch/>
        </p:blipFill>
        <p:spPr>
          <a:xfrm>
            <a:off x="15" y="962"/>
            <a:ext cx="9144000" cy="5142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EKG 7/5/23 1236</a:t>
            </a:r>
            <a:endParaRPr/>
          </a:p>
        </p:txBody>
      </p:sp>
      <p:pic>
        <p:nvPicPr>
          <p:cNvPr id="95" name="Google Shape;95;p19" descr="page1image53257152"/>
          <p:cNvPicPr preferRelativeResize="0"/>
          <p:nvPr/>
        </p:nvPicPr>
        <p:blipFill>
          <a:blip r:embed="rId3">
            <a:alphaModFix/>
          </a:blip>
          <a:stretch>
            <a:fillRect/>
          </a:stretch>
        </p:blipFill>
        <p:spPr>
          <a:xfrm>
            <a:off x="509450" y="878625"/>
            <a:ext cx="8125099" cy="40622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64"/>
          <p:cNvPicPr preferRelativeResize="0"/>
          <p:nvPr/>
        </p:nvPicPr>
        <p:blipFill>
          <a:blip r:embed="rId3">
            <a:alphaModFix/>
          </a:blip>
          <a:stretch>
            <a:fillRect/>
          </a:stretch>
        </p:blipFill>
        <p:spPr>
          <a:xfrm>
            <a:off x="152400" y="152400"/>
            <a:ext cx="8602133" cy="4838700"/>
          </a:xfrm>
          <a:prstGeom prst="rect">
            <a:avLst/>
          </a:prstGeom>
          <a:noFill/>
          <a:ln>
            <a:noFill/>
          </a:ln>
        </p:spPr>
      </p:pic>
      <p:sp>
        <p:nvSpPr>
          <p:cNvPr id="391" name="Google Shape;391;p64"/>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6"/>
        <p:cNvGrpSpPr/>
        <p:nvPr/>
      </p:nvGrpSpPr>
      <p:grpSpPr>
        <a:xfrm>
          <a:off x="0" y="0"/>
          <a:ext cx="0" cy="0"/>
          <a:chOff x="0" y="0"/>
          <a:chExt cx="0" cy="0"/>
        </a:xfrm>
      </p:grpSpPr>
      <p:sp>
        <p:nvSpPr>
          <p:cNvPr id="397" name="Google Shape;397;p65"/>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8" name="Google Shape;398;p65"/>
          <p:cNvPicPr preferRelativeResize="0">
            <a:picLocks noGrp="1"/>
          </p:cNvPicPr>
          <p:nvPr>
            <p:ph type="body" idx="1"/>
          </p:nvPr>
        </p:nvPicPr>
        <p:blipFill rotWithShape="1">
          <a:blip r:embed="rId3">
            <a:alphaModFix/>
          </a:blip>
          <a:srcRect l="11535"/>
          <a:stretch/>
        </p:blipFill>
        <p:spPr>
          <a:xfrm>
            <a:off x="15" y="962"/>
            <a:ext cx="9144000" cy="51426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pic>
        <p:nvPicPr>
          <p:cNvPr id="404" name="Google Shape;404;p66" descr="A graph of a heart rate&#10;&#10;Description automatically generated"/>
          <p:cNvPicPr preferRelativeResize="0"/>
          <p:nvPr/>
        </p:nvPicPr>
        <p:blipFill rotWithShape="1">
          <a:blip r:embed="rId3">
            <a:alphaModFix/>
          </a:blip>
          <a:srcRect r="1312"/>
          <a:stretch/>
        </p:blipFill>
        <p:spPr>
          <a:xfrm>
            <a:off x="15" y="962"/>
            <a:ext cx="9143985" cy="514253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pic>
        <p:nvPicPr>
          <p:cNvPr id="410" name="Google Shape;410;p67"/>
          <p:cNvPicPr preferRelativeResize="0">
            <a:picLocks noGrp="1"/>
          </p:cNvPicPr>
          <p:nvPr>
            <p:ph type="body" idx="1"/>
          </p:nvPr>
        </p:nvPicPr>
        <p:blipFill rotWithShape="1">
          <a:blip r:embed="rId3">
            <a:alphaModFix/>
          </a:blip>
          <a:srcRect b="6270"/>
          <a:stretch/>
        </p:blipFill>
        <p:spPr>
          <a:xfrm>
            <a:off x="15" y="962"/>
            <a:ext cx="9144000" cy="5142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6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t>Atrial flutter</a:t>
            </a:r>
            <a:endParaRPr/>
          </a:p>
        </p:txBody>
      </p:sp>
      <p:sp>
        <p:nvSpPr>
          <p:cNvPr id="416" name="Google Shape;416;p6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1500"/>
              <a:buChar char="●"/>
            </a:pPr>
            <a:r>
              <a:rPr lang="en" sz="1500">
                <a:latin typeface="Arial"/>
                <a:ea typeface="Arial"/>
                <a:cs typeface="Arial"/>
                <a:sym typeface="Arial"/>
              </a:rPr>
              <a:t>Macro-reentrant electrical activity in the atrium resulting in rapid regular flutter (or 'F') waves</a:t>
            </a:r>
            <a:endParaRPr/>
          </a:p>
          <a:p>
            <a:pPr marL="177800" lvl="0" indent="-171450" algn="l" rtl="0">
              <a:lnSpc>
                <a:spcPct val="90000"/>
              </a:lnSpc>
              <a:spcBef>
                <a:spcPts val="800"/>
              </a:spcBef>
              <a:spcAft>
                <a:spcPts val="0"/>
              </a:spcAft>
              <a:buClr>
                <a:schemeClr val="dk1"/>
              </a:buClr>
              <a:buSzPts val="1500"/>
              <a:buChar char="●"/>
            </a:pPr>
            <a:r>
              <a:rPr lang="en" sz="1500">
                <a:latin typeface="Arial"/>
                <a:ea typeface="Arial"/>
                <a:cs typeface="Arial"/>
                <a:sym typeface="Arial"/>
              </a:rPr>
              <a:t>Flutter waves typically occur at a rate of 240 to 340 per minute</a:t>
            </a:r>
            <a:endParaRPr sz="1500">
              <a:latin typeface="Arial"/>
              <a:ea typeface="Arial"/>
              <a:cs typeface="Arial"/>
              <a:sym typeface="Arial"/>
            </a:endParaRPr>
          </a:p>
          <a:p>
            <a:pPr marL="177800" lvl="0" indent="-171450" algn="l" rtl="0">
              <a:lnSpc>
                <a:spcPct val="90000"/>
              </a:lnSpc>
              <a:spcBef>
                <a:spcPts val="800"/>
              </a:spcBef>
              <a:spcAft>
                <a:spcPts val="0"/>
              </a:spcAft>
              <a:buClr>
                <a:schemeClr val="dk1"/>
              </a:buClr>
              <a:buSzPts val="1500"/>
              <a:buChar char="●"/>
            </a:pPr>
            <a:r>
              <a:rPr lang="en" sz="1500">
                <a:latin typeface="Arial"/>
                <a:ea typeface="Arial"/>
                <a:cs typeface="Arial"/>
                <a:sym typeface="Arial"/>
              </a:rPr>
              <a:t>The ventricular rate can be irregular if a variable AV block exists</a:t>
            </a:r>
            <a:endParaRPr sz="1500">
              <a:latin typeface="Arial"/>
              <a:ea typeface="Arial"/>
              <a:cs typeface="Arial"/>
              <a:sym typeface="Arial"/>
            </a:endParaRPr>
          </a:p>
          <a:p>
            <a:pPr marL="177800" lvl="0" indent="-76200" algn="l" rtl="0">
              <a:lnSpc>
                <a:spcPct val="90000"/>
              </a:lnSpc>
              <a:spcBef>
                <a:spcPts val="800"/>
              </a:spcBef>
              <a:spcAft>
                <a:spcPts val="1200"/>
              </a:spcAft>
              <a:buClr>
                <a:schemeClr val="dk1"/>
              </a:buClr>
              <a:buSzPts val="1500"/>
              <a:buNone/>
            </a:pPr>
            <a:endParaRPr sz="1500">
              <a:latin typeface="Arial"/>
              <a:ea typeface="Arial"/>
              <a:cs typeface="Arial"/>
              <a:sym typeface="Arial"/>
            </a:endParaRPr>
          </a:p>
        </p:txBody>
      </p:sp>
      <p:pic>
        <p:nvPicPr>
          <p:cNvPr id="417" name="Google Shape;417;p68" descr="A diagram of a heart&#10;&#10;Description automatically generated"/>
          <p:cNvPicPr preferRelativeResize="0">
            <a:picLocks noGrp="1"/>
          </p:cNvPicPr>
          <p:nvPr>
            <p:ph type="body" idx="2"/>
          </p:nvPr>
        </p:nvPicPr>
        <p:blipFill rotWithShape="1">
          <a:blip r:embed="rId3">
            <a:alphaModFix/>
          </a:blip>
          <a:srcRect/>
          <a:stretch/>
        </p:blipFill>
        <p:spPr>
          <a:xfrm>
            <a:off x="4836319" y="1522214"/>
            <a:ext cx="3471900" cy="29574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9"/>
          <p:cNvPicPr preferRelativeResize="0"/>
          <p:nvPr/>
        </p:nvPicPr>
        <p:blipFill>
          <a:blip r:embed="rId3">
            <a:alphaModFix/>
          </a:blip>
          <a:stretch>
            <a:fillRect/>
          </a:stretch>
        </p:blipFill>
        <p:spPr>
          <a:xfrm>
            <a:off x="152400" y="152400"/>
            <a:ext cx="4328342" cy="4838699"/>
          </a:xfrm>
          <a:prstGeom prst="rect">
            <a:avLst/>
          </a:prstGeom>
          <a:noFill/>
          <a:ln>
            <a:noFill/>
          </a:ln>
        </p:spPr>
      </p:pic>
      <p:pic>
        <p:nvPicPr>
          <p:cNvPr id="423" name="Google Shape;423;p69"/>
          <p:cNvPicPr preferRelativeResize="0"/>
          <p:nvPr/>
        </p:nvPicPr>
        <p:blipFill>
          <a:blip r:embed="rId4">
            <a:alphaModFix/>
          </a:blip>
          <a:stretch>
            <a:fillRect/>
          </a:stretch>
        </p:blipFill>
        <p:spPr>
          <a:xfrm>
            <a:off x="4633142" y="152400"/>
            <a:ext cx="4358458" cy="325405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7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000"/>
              <a:buFont typeface="Arial"/>
              <a:buNone/>
            </a:pPr>
            <a:r>
              <a:rPr lang="en" sz="3000">
                <a:latin typeface="Arial"/>
                <a:ea typeface="Arial"/>
                <a:cs typeface="Arial"/>
                <a:sym typeface="Arial"/>
              </a:rPr>
              <a:t>Atrial fibrillation</a:t>
            </a:r>
            <a:endParaRPr/>
          </a:p>
        </p:txBody>
      </p:sp>
      <p:sp>
        <p:nvSpPr>
          <p:cNvPr id="429" name="Google Shape;429;p7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1500"/>
              <a:buChar char="●"/>
            </a:pPr>
            <a:r>
              <a:rPr lang="en" sz="1500">
                <a:latin typeface="Arial"/>
                <a:ea typeface="Arial"/>
                <a:cs typeface="Arial"/>
                <a:sym typeface="Arial"/>
              </a:rPr>
              <a:t>Absent P waves and irregular ventricular rate</a:t>
            </a:r>
            <a:endParaRPr/>
          </a:p>
          <a:p>
            <a:pPr marL="177800" lvl="0" indent="-171450" algn="l" rtl="0">
              <a:lnSpc>
                <a:spcPct val="90000"/>
              </a:lnSpc>
              <a:spcBef>
                <a:spcPts val="800"/>
              </a:spcBef>
              <a:spcAft>
                <a:spcPts val="0"/>
              </a:spcAft>
              <a:buClr>
                <a:schemeClr val="dk1"/>
              </a:buClr>
              <a:buSzPts val="1500"/>
              <a:buChar char="●"/>
            </a:pPr>
            <a:r>
              <a:rPr lang="en" sz="1500">
                <a:latin typeface="Arial"/>
                <a:ea typeface="Arial"/>
                <a:cs typeface="Arial"/>
                <a:sym typeface="Arial"/>
              </a:rPr>
              <a:t>Atrial activity is represented by fibrillatory (or 'f') waves having no organized pattern</a:t>
            </a:r>
            <a:endParaRPr/>
          </a:p>
          <a:p>
            <a:pPr marL="177800" lvl="0" indent="-76200" algn="l" rtl="0">
              <a:lnSpc>
                <a:spcPct val="90000"/>
              </a:lnSpc>
              <a:spcBef>
                <a:spcPts val="800"/>
              </a:spcBef>
              <a:spcAft>
                <a:spcPts val="1200"/>
              </a:spcAft>
              <a:buClr>
                <a:schemeClr val="dk1"/>
              </a:buClr>
              <a:buSzPts val="1500"/>
              <a:buNone/>
            </a:pPr>
            <a:endParaRPr sz="1500">
              <a:latin typeface="Arial"/>
              <a:ea typeface="Arial"/>
              <a:cs typeface="Arial"/>
              <a:sym typeface="Arial"/>
            </a:endParaRPr>
          </a:p>
        </p:txBody>
      </p:sp>
      <p:pic>
        <p:nvPicPr>
          <p:cNvPr id="430" name="Google Shape;430;p70" descr="A diagram of a heart&#10;&#10;Description automatically generated"/>
          <p:cNvPicPr preferRelativeResize="0">
            <a:picLocks noGrp="1"/>
          </p:cNvPicPr>
          <p:nvPr>
            <p:ph type="body" idx="2"/>
          </p:nvPr>
        </p:nvPicPr>
        <p:blipFill rotWithShape="1">
          <a:blip r:embed="rId3">
            <a:alphaModFix/>
          </a:blip>
          <a:srcRect/>
          <a:stretch/>
        </p:blipFill>
        <p:spPr>
          <a:xfrm>
            <a:off x="5154215" y="1704379"/>
            <a:ext cx="2836200" cy="2593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Atrial tachycardia</a:t>
            </a:r>
            <a:endParaRPr/>
          </a:p>
        </p:txBody>
      </p:sp>
      <p:sp>
        <p:nvSpPr>
          <p:cNvPr id="436" name="Google Shape;436;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Abnormal P wave different in morphology from sinus P waves</a:t>
            </a:r>
            <a:endParaRPr/>
          </a:p>
          <a:p>
            <a:pPr marL="457200" lvl="0" indent="-342900" algn="l" rtl="0">
              <a:spcBef>
                <a:spcPts val="0"/>
              </a:spcBef>
              <a:spcAft>
                <a:spcPts val="0"/>
              </a:spcAft>
              <a:buSzPts val="1800"/>
              <a:buChar char="●"/>
            </a:pPr>
            <a:r>
              <a:rPr lang="en"/>
              <a:t>Differs from atrial premature complexes in that there are at least 3 beats in succession</a:t>
            </a:r>
            <a:endParaRPr/>
          </a:p>
          <a:p>
            <a:pPr marL="457200" lvl="0" indent="-342900" algn="l" rtl="0">
              <a:spcBef>
                <a:spcPts val="0"/>
              </a:spcBef>
              <a:spcAft>
                <a:spcPts val="0"/>
              </a:spcAft>
              <a:buSzPts val="1800"/>
              <a:buChar char="●"/>
            </a:pPr>
            <a:r>
              <a:rPr lang="en"/>
              <a:t>Typical atrial rate is 100 to 180 beats per minute</a:t>
            </a:r>
            <a:endParaRPr/>
          </a:p>
          <a:p>
            <a:pPr marL="457200" lvl="0" indent="-342900" algn="l" rtl="0">
              <a:spcBef>
                <a:spcPts val="0"/>
              </a:spcBef>
              <a:spcAft>
                <a:spcPts val="0"/>
              </a:spcAft>
              <a:buSzPts val="1800"/>
              <a:buChar char="●"/>
            </a:pPr>
            <a:r>
              <a:rPr lang="en"/>
              <a:t>Usually results in a normal QRS complex (similar to that seen in sinus rhythm) following each p wave, unless the QRS complex is aberrantly conducted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Atrial tachycardia</a:t>
            </a:r>
            <a:endParaRPr/>
          </a:p>
        </p:txBody>
      </p:sp>
      <p:pic>
        <p:nvPicPr>
          <p:cNvPr id="442" name="Google Shape;442;p72"/>
          <p:cNvPicPr preferRelativeResize="0"/>
          <p:nvPr/>
        </p:nvPicPr>
        <p:blipFill>
          <a:blip r:embed="rId3">
            <a:alphaModFix/>
          </a:blip>
          <a:stretch>
            <a:fillRect/>
          </a:stretch>
        </p:blipFill>
        <p:spPr>
          <a:xfrm>
            <a:off x="152400" y="1170125"/>
            <a:ext cx="2613913" cy="3820975"/>
          </a:xfrm>
          <a:prstGeom prst="rect">
            <a:avLst/>
          </a:prstGeom>
          <a:noFill/>
          <a:ln>
            <a:noFill/>
          </a:ln>
        </p:spPr>
      </p:pic>
      <p:pic>
        <p:nvPicPr>
          <p:cNvPr id="443" name="Google Shape;443;p72"/>
          <p:cNvPicPr preferRelativeResize="0"/>
          <p:nvPr/>
        </p:nvPicPr>
        <p:blipFill>
          <a:blip r:embed="rId4">
            <a:alphaModFix/>
          </a:blip>
          <a:stretch>
            <a:fillRect/>
          </a:stretch>
        </p:blipFill>
        <p:spPr>
          <a:xfrm>
            <a:off x="2918713" y="1170125"/>
            <a:ext cx="2528703" cy="38209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sp>
        <p:nvSpPr>
          <p:cNvPr id="449" name="Google Shape;449;p73"/>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0" name="Google Shape;450;p73" descr="AVRT.jpg"/>
          <p:cNvPicPr preferRelativeResize="0"/>
          <p:nvPr/>
        </p:nvPicPr>
        <p:blipFill rotWithShape="1">
          <a:blip r:embed="rId3">
            <a:alphaModFix/>
          </a:blip>
          <a:srcRect t="1768"/>
          <a:stretch/>
        </p:blipFill>
        <p:spPr>
          <a:xfrm>
            <a:off x="15" y="962"/>
            <a:ext cx="9143985" cy="514253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EKG 7/5/23 1236</a:t>
            </a:r>
            <a:endParaRPr/>
          </a:p>
        </p:txBody>
      </p:sp>
      <p:pic>
        <p:nvPicPr>
          <p:cNvPr id="101" name="Google Shape;101;p20" descr="page1image53257152"/>
          <p:cNvPicPr preferRelativeResize="0"/>
          <p:nvPr/>
        </p:nvPicPr>
        <p:blipFill rotWithShape="1">
          <a:blip r:embed="rId3">
            <a:alphaModFix/>
          </a:blip>
          <a:srcRect t="3424" r="66289" b="8755"/>
          <a:stretch/>
        </p:blipFill>
        <p:spPr>
          <a:xfrm>
            <a:off x="509450" y="1017725"/>
            <a:ext cx="2739074" cy="3567275"/>
          </a:xfrm>
          <a:prstGeom prst="rect">
            <a:avLst/>
          </a:prstGeom>
          <a:noFill/>
          <a:ln>
            <a:noFill/>
          </a:ln>
        </p:spPr>
      </p:pic>
      <p:sp>
        <p:nvSpPr>
          <p:cNvPr id="102" name="Google Shape;102;p20"/>
          <p:cNvSpPr/>
          <p:nvPr/>
        </p:nvSpPr>
        <p:spPr>
          <a:xfrm>
            <a:off x="1114050" y="2894500"/>
            <a:ext cx="499800" cy="572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3" name="Google Shape;103;p20"/>
          <p:cNvPicPr preferRelativeResize="0"/>
          <p:nvPr/>
        </p:nvPicPr>
        <p:blipFill>
          <a:blip r:embed="rId4">
            <a:alphaModFix/>
          </a:blip>
          <a:stretch>
            <a:fillRect/>
          </a:stretch>
        </p:blipFill>
        <p:spPr>
          <a:xfrm>
            <a:off x="3363025" y="205575"/>
            <a:ext cx="5524551" cy="3567274"/>
          </a:xfrm>
          <a:prstGeom prst="rect">
            <a:avLst/>
          </a:prstGeom>
          <a:noFill/>
          <a:ln w="9525" cap="flat" cmpd="sng">
            <a:solidFill>
              <a:schemeClr val="dk1"/>
            </a:solidFill>
            <a:prstDash val="solid"/>
            <a:round/>
            <a:headEnd type="none" w="sm" len="sm"/>
            <a:tailEnd type="none" w="sm" len="sm"/>
          </a:ln>
        </p:spPr>
      </p:pic>
      <p:pic>
        <p:nvPicPr>
          <p:cNvPr id="104" name="Google Shape;104;p20"/>
          <p:cNvPicPr preferRelativeResize="0"/>
          <p:nvPr/>
        </p:nvPicPr>
        <p:blipFill>
          <a:blip r:embed="rId5">
            <a:alphaModFix/>
          </a:blip>
          <a:stretch>
            <a:fillRect/>
          </a:stretch>
        </p:blipFill>
        <p:spPr>
          <a:xfrm>
            <a:off x="3865272" y="3868741"/>
            <a:ext cx="4260300" cy="1212281"/>
          </a:xfrm>
          <a:prstGeom prst="rect">
            <a:avLst/>
          </a:prstGeom>
          <a:noFill/>
          <a:ln w="9525" cap="flat" cmpd="sng">
            <a:solidFill>
              <a:schemeClr val="dk1"/>
            </a:solidFill>
            <a:prstDash val="solid"/>
            <a:round/>
            <a:headEnd type="none" w="sm" len="sm"/>
            <a:tailEnd type="none" w="sm" len="sm"/>
          </a:ln>
        </p:spPr>
      </p:pic>
      <p:sp>
        <p:nvSpPr>
          <p:cNvPr id="105" name="Google Shape;105;p20"/>
          <p:cNvSpPr/>
          <p:nvPr/>
        </p:nvSpPr>
        <p:spPr>
          <a:xfrm>
            <a:off x="1629088" y="2894500"/>
            <a:ext cx="499800" cy="572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4"/>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Play"/>
              <a:buNone/>
            </a:pPr>
            <a:r>
              <a:rPr lang="en"/>
              <a:t>Supraventricular tachycardia</a:t>
            </a:r>
            <a:endParaRPr/>
          </a:p>
        </p:txBody>
      </p:sp>
      <p:sp>
        <p:nvSpPr>
          <p:cNvPr id="456" name="Google Shape;456;p74"/>
          <p:cNvSpPr txBox="1">
            <a:spLocks noGrp="1"/>
          </p:cNvSpPr>
          <p:nvPr>
            <p:ph type="body" idx="1"/>
          </p:nvPr>
        </p:nvSpPr>
        <p:spPr>
          <a:xfrm>
            <a:off x="471488" y="1026914"/>
            <a:ext cx="2914800" cy="2447700"/>
          </a:xfrm>
          <a:prstGeom prst="rect">
            <a:avLst/>
          </a:prstGeom>
          <a:noFill/>
          <a:ln>
            <a:noFill/>
          </a:ln>
        </p:spPr>
        <p:txBody>
          <a:bodyPr spcFirstLastPara="1" wrap="square" lIns="68575" tIns="34275" rIns="68575" bIns="34275" anchor="t" anchorCtr="0">
            <a:normAutofit fontScale="85000" lnSpcReduction="20000"/>
          </a:bodyPr>
          <a:lstStyle/>
          <a:p>
            <a:pPr marL="177800" lvl="0" indent="-157162" algn="l" rtl="0">
              <a:lnSpc>
                <a:spcPct val="90000"/>
              </a:lnSpc>
              <a:spcBef>
                <a:spcPts val="0"/>
              </a:spcBef>
              <a:spcAft>
                <a:spcPts val="0"/>
              </a:spcAft>
              <a:buClr>
                <a:schemeClr val="dk1"/>
              </a:buClr>
              <a:buSzPct val="100000"/>
              <a:buChar char="●"/>
            </a:pPr>
            <a:r>
              <a:rPr lang="en" sz="1500">
                <a:latin typeface="Arial"/>
                <a:ea typeface="Arial"/>
                <a:cs typeface="Arial"/>
                <a:sym typeface="Arial"/>
              </a:rPr>
              <a:t>Regular rhythm with ventricular rate &gt; 100 per minute</a:t>
            </a:r>
            <a:endParaRPr/>
          </a:p>
          <a:p>
            <a:pPr marL="177800" lvl="0" indent="-157162" algn="l" rtl="0">
              <a:lnSpc>
                <a:spcPct val="90000"/>
              </a:lnSpc>
              <a:spcBef>
                <a:spcPts val="800"/>
              </a:spcBef>
              <a:spcAft>
                <a:spcPts val="0"/>
              </a:spcAft>
              <a:buClr>
                <a:schemeClr val="dk1"/>
              </a:buClr>
              <a:buSzPct val="100000"/>
              <a:buChar char="●"/>
            </a:pPr>
            <a:r>
              <a:rPr lang="en" sz="1500">
                <a:latin typeface="Arial"/>
                <a:ea typeface="Arial"/>
                <a:cs typeface="Arial"/>
                <a:sym typeface="Arial"/>
              </a:rPr>
              <a:t>QRS complex is usually narrow unless aberrant conduction exits</a:t>
            </a:r>
            <a:endParaRPr/>
          </a:p>
          <a:p>
            <a:pPr marL="177800" lvl="0" indent="-157162" algn="l" rtl="0">
              <a:lnSpc>
                <a:spcPct val="90000"/>
              </a:lnSpc>
              <a:spcBef>
                <a:spcPts val="800"/>
              </a:spcBef>
              <a:spcAft>
                <a:spcPts val="0"/>
              </a:spcAft>
              <a:buClr>
                <a:schemeClr val="dk1"/>
              </a:buClr>
              <a:buSzPct val="100000"/>
              <a:buChar char="●"/>
            </a:pPr>
            <a:r>
              <a:rPr lang="en" sz="1500">
                <a:latin typeface="Arial"/>
                <a:ea typeface="Arial"/>
                <a:cs typeface="Arial"/>
                <a:sym typeface="Arial"/>
              </a:rPr>
              <a:t>P waves may be buried in the QRS complex, immediately following with a short R-P interval (&lt; 0.09 seconds) or a long R-P interval.</a:t>
            </a:r>
            <a:endParaRPr/>
          </a:p>
          <a:p>
            <a:pPr marL="0" lvl="0" indent="0" algn="just" rtl="0">
              <a:lnSpc>
                <a:spcPct val="90000"/>
              </a:lnSpc>
              <a:spcBef>
                <a:spcPts val="800"/>
              </a:spcBef>
              <a:spcAft>
                <a:spcPts val="0"/>
              </a:spcAft>
              <a:buClr>
                <a:schemeClr val="dk1"/>
              </a:buClr>
              <a:buSzPct val="100000"/>
              <a:buNone/>
            </a:pPr>
            <a:r>
              <a:rPr lang="en" sz="1500" i="1">
                <a:latin typeface="Arial"/>
                <a:ea typeface="Arial"/>
                <a:cs typeface="Arial"/>
                <a:sym typeface="Arial"/>
              </a:rPr>
              <a:t>Note: Up to 90% of all supraventricular tachycardias will be one of two conditions: AV nodal reentrant tachycardia (~60%) or AV reentrant tachycardia (~30%).</a:t>
            </a:r>
            <a:endParaRPr sz="1500">
              <a:latin typeface="Arial"/>
              <a:ea typeface="Arial"/>
              <a:cs typeface="Arial"/>
              <a:sym typeface="Arial"/>
            </a:endParaRPr>
          </a:p>
          <a:p>
            <a:pPr marL="177800" lvl="0" indent="-76200" algn="l" rtl="0">
              <a:lnSpc>
                <a:spcPct val="90000"/>
              </a:lnSpc>
              <a:spcBef>
                <a:spcPts val="800"/>
              </a:spcBef>
              <a:spcAft>
                <a:spcPts val="1200"/>
              </a:spcAft>
              <a:buClr>
                <a:schemeClr val="dk1"/>
              </a:buClr>
              <a:buSzPct val="100000"/>
              <a:buNone/>
            </a:pPr>
            <a:endParaRPr sz="1500">
              <a:latin typeface="Arial"/>
              <a:ea typeface="Arial"/>
              <a:cs typeface="Arial"/>
              <a:sym typeface="Arial"/>
            </a:endParaRPr>
          </a:p>
        </p:txBody>
      </p:sp>
      <p:pic>
        <p:nvPicPr>
          <p:cNvPr id="457" name="Google Shape;457;p74" descr="A diagram of a heart&#10;&#10;Description automatically generated"/>
          <p:cNvPicPr preferRelativeResize="0">
            <a:picLocks noGrp="1"/>
          </p:cNvPicPr>
          <p:nvPr>
            <p:ph type="body" idx="2"/>
          </p:nvPr>
        </p:nvPicPr>
        <p:blipFill rotWithShape="1">
          <a:blip r:embed="rId3">
            <a:alphaModFix/>
          </a:blip>
          <a:srcRect/>
          <a:stretch/>
        </p:blipFill>
        <p:spPr>
          <a:xfrm>
            <a:off x="4793456" y="1975842"/>
            <a:ext cx="3557700" cy="2050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SVT management</a:t>
            </a:r>
            <a:endParaRPr/>
          </a:p>
        </p:txBody>
      </p:sp>
      <p:pic>
        <p:nvPicPr>
          <p:cNvPr id="463" name="Google Shape;463;p75"/>
          <p:cNvPicPr preferRelativeResize="0"/>
          <p:nvPr/>
        </p:nvPicPr>
        <p:blipFill>
          <a:blip r:embed="rId3">
            <a:alphaModFix/>
          </a:blip>
          <a:stretch>
            <a:fillRect/>
          </a:stretch>
        </p:blipFill>
        <p:spPr>
          <a:xfrm>
            <a:off x="1041375" y="1215594"/>
            <a:ext cx="2512402" cy="3570656"/>
          </a:xfrm>
          <a:prstGeom prst="rect">
            <a:avLst/>
          </a:prstGeom>
          <a:noFill/>
          <a:ln>
            <a:noFill/>
          </a:ln>
        </p:spPr>
      </p:pic>
      <p:pic>
        <p:nvPicPr>
          <p:cNvPr id="464" name="Google Shape;464;p75"/>
          <p:cNvPicPr preferRelativeResize="0"/>
          <p:nvPr/>
        </p:nvPicPr>
        <p:blipFill>
          <a:blip r:embed="rId4">
            <a:alphaModFix/>
          </a:blip>
          <a:stretch>
            <a:fillRect/>
          </a:stretch>
        </p:blipFill>
        <p:spPr>
          <a:xfrm>
            <a:off x="3733400" y="824919"/>
            <a:ext cx="2512400" cy="4013782"/>
          </a:xfrm>
          <a:prstGeom prst="rect">
            <a:avLst/>
          </a:prstGeom>
          <a:noFill/>
          <a:ln>
            <a:noFill/>
          </a:ln>
        </p:spPr>
      </p:pic>
      <p:pic>
        <p:nvPicPr>
          <p:cNvPr id="465" name="Google Shape;465;p75"/>
          <p:cNvPicPr preferRelativeResize="0"/>
          <p:nvPr/>
        </p:nvPicPr>
        <p:blipFill>
          <a:blip r:embed="rId5">
            <a:alphaModFix/>
          </a:blip>
          <a:stretch>
            <a:fillRect/>
          </a:stretch>
        </p:blipFill>
        <p:spPr>
          <a:xfrm>
            <a:off x="6352825" y="1046481"/>
            <a:ext cx="2524085" cy="357065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sp>
        <p:nvSpPr>
          <p:cNvPr id="471" name="Google Shape;471;p76"/>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72" name="Google Shape;472;p76" descr="A graph of a heart rate&#10;&#10;Description automatically generated"/>
          <p:cNvPicPr preferRelativeResize="0">
            <a:picLocks noGrp="1"/>
          </p:cNvPicPr>
          <p:nvPr>
            <p:ph type="body" idx="1"/>
          </p:nvPr>
        </p:nvPicPr>
        <p:blipFill rotWithShape="1">
          <a:blip r:embed="rId3">
            <a:alphaModFix/>
          </a:blip>
          <a:srcRect l="1758"/>
          <a:stretch/>
        </p:blipFill>
        <p:spPr>
          <a:xfrm>
            <a:off x="15" y="962"/>
            <a:ext cx="9144000" cy="51426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6"/>
        <p:cNvGrpSpPr/>
        <p:nvPr/>
      </p:nvGrpSpPr>
      <p:grpSpPr>
        <a:xfrm>
          <a:off x="0" y="0"/>
          <a:ext cx="0" cy="0"/>
          <a:chOff x="0" y="0"/>
          <a:chExt cx="0" cy="0"/>
        </a:xfrm>
      </p:grpSpPr>
      <p:sp>
        <p:nvSpPr>
          <p:cNvPr id="477" name="Google Shape;477;p77"/>
          <p:cNvSpPr/>
          <p:nvPr/>
        </p:nvSpPr>
        <p:spPr>
          <a:xfrm>
            <a:off x="1143" y="0"/>
            <a:ext cx="9141900" cy="51435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78" name="Google Shape;478;p77" descr="A graph of a heart beat&#10;&#10;Description automatically generated"/>
          <p:cNvPicPr preferRelativeResize="0"/>
          <p:nvPr/>
        </p:nvPicPr>
        <p:blipFill rotWithShape="1">
          <a:blip r:embed="rId3">
            <a:alphaModFix/>
          </a:blip>
          <a:srcRect l="6518" r="6796"/>
          <a:stretch/>
        </p:blipFill>
        <p:spPr>
          <a:xfrm>
            <a:off x="15" y="962"/>
            <a:ext cx="9143986" cy="514253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78"/>
          <p:cNvSpPr/>
          <p:nvPr/>
        </p:nvSpPr>
        <p:spPr>
          <a:xfrm>
            <a:off x="0"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4" name="Google Shape;484;p78"/>
          <p:cNvSpPr txBox="1">
            <a:spLocks noGrp="1"/>
          </p:cNvSpPr>
          <p:nvPr>
            <p:ph type="title"/>
          </p:nvPr>
        </p:nvSpPr>
        <p:spPr>
          <a:xfrm>
            <a:off x="429370" y="178904"/>
            <a:ext cx="8263800" cy="10758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100"/>
              <a:buFont typeface="Play"/>
              <a:buNone/>
            </a:pPr>
            <a:r>
              <a:rPr lang="en" sz="4100"/>
              <a:t>Dextrocardia</a:t>
            </a:r>
            <a:endParaRPr/>
          </a:p>
        </p:txBody>
      </p:sp>
      <p:sp>
        <p:nvSpPr>
          <p:cNvPr id="485" name="Google Shape;485;p78"/>
          <p:cNvSpPr/>
          <p:nvPr/>
        </p:nvSpPr>
        <p:spPr>
          <a:xfrm>
            <a:off x="429370" y="1261158"/>
            <a:ext cx="8229600" cy="13716"/>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900"/>
            </a:schemeClr>
          </a:solidFill>
          <a:ln w="44450" cap="rnd" cmpd="sng">
            <a:solidFill>
              <a:schemeClr val="accent2">
                <a:alpha val="74900"/>
              </a:schemeClr>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6" name="Google Shape;486;p78"/>
          <p:cNvSpPr txBox="1">
            <a:spLocks noGrp="1"/>
          </p:cNvSpPr>
          <p:nvPr>
            <p:ph type="body" idx="1"/>
          </p:nvPr>
        </p:nvSpPr>
        <p:spPr>
          <a:xfrm>
            <a:off x="429370" y="1553487"/>
            <a:ext cx="5035200" cy="3089400"/>
          </a:xfrm>
          <a:prstGeom prst="rect">
            <a:avLst/>
          </a:prstGeom>
          <a:noFill/>
          <a:ln>
            <a:noFill/>
          </a:ln>
        </p:spPr>
        <p:txBody>
          <a:bodyPr spcFirstLastPara="1" wrap="square" lIns="68575" tIns="34275" rIns="68575" bIns="34275" anchor="t" anchorCtr="0">
            <a:normAutofit/>
          </a:bodyPr>
          <a:lstStyle/>
          <a:p>
            <a:pPr marL="177800" lvl="0" indent="-184150" algn="l" rtl="0">
              <a:lnSpc>
                <a:spcPct val="90000"/>
              </a:lnSpc>
              <a:spcBef>
                <a:spcPts val="0"/>
              </a:spcBef>
              <a:spcAft>
                <a:spcPts val="0"/>
              </a:spcAft>
              <a:buClr>
                <a:schemeClr val="dk1"/>
              </a:buClr>
              <a:buSzPts val="1700"/>
              <a:buChar char="●"/>
            </a:pPr>
            <a:r>
              <a:rPr lang="en" sz="1700"/>
              <a:t>P wave, QRS complex, and T wave in leads I and aVL are inverted or 'upside down'</a:t>
            </a:r>
            <a:endParaRPr/>
          </a:p>
          <a:p>
            <a:pPr marL="177800" lvl="0" indent="-184150" algn="l" rtl="0">
              <a:lnSpc>
                <a:spcPct val="90000"/>
              </a:lnSpc>
              <a:spcBef>
                <a:spcPts val="800"/>
              </a:spcBef>
              <a:spcAft>
                <a:spcPts val="0"/>
              </a:spcAft>
              <a:buClr>
                <a:schemeClr val="dk1"/>
              </a:buClr>
              <a:buSzPts val="1700"/>
              <a:buChar char="●"/>
            </a:pPr>
            <a:r>
              <a:rPr lang="en" sz="1700"/>
              <a:t>Reverse R wave progression (R wave amplitude is largest in V1 and gets smaller as you move towards V6)</a:t>
            </a:r>
            <a:endParaRPr/>
          </a:p>
          <a:p>
            <a:pPr marL="0" lvl="0" indent="0" algn="l" rtl="0">
              <a:lnSpc>
                <a:spcPct val="90000"/>
              </a:lnSpc>
              <a:spcBef>
                <a:spcPts val="800"/>
              </a:spcBef>
              <a:spcAft>
                <a:spcPts val="0"/>
              </a:spcAft>
              <a:buClr>
                <a:schemeClr val="dk1"/>
              </a:buClr>
              <a:buSzPts val="1700"/>
              <a:buNone/>
            </a:pPr>
            <a:r>
              <a:rPr lang="en" sz="1700" i="1"/>
              <a:t>Note: Lead reversal can give the appearance of dextrocardia in the limb leads. However, reverse R wave progression should not exist in the setting of limb lead reversal.</a:t>
            </a:r>
            <a:endParaRPr sz="1700"/>
          </a:p>
          <a:p>
            <a:pPr marL="0" lvl="0" indent="0" algn="l" rtl="0">
              <a:lnSpc>
                <a:spcPct val="90000"/>
              </a:lnSpc>
              <a:spcBef>
                <a:spcPts val="800"/>
              </a:spcBef>
              <a:spcAft>
                <a:spcPts val="1200"/>
              </a:spcAft>
              <a:buClr>
                <a:schemeClr val="dk1"/>
              </a:buClr>
              <a:buSzPts val="1700"/>
              <a:buNone/>
            </a:pPr>
            <a:br>
              <a:rPr lang="en" sz="1700"/>
            </a:br>
            <a:endParaRPr sz="1700"/>
          </a:p>
        </p:txBody>
      </p:sp>
      <p:pic>
        <p:nvPicPr>
          <p:cNvPr id="487" name="Google Shape;487;p78" descr="A x-ray of a person&amp;#39;s chest&#10;&#10;Description automatically generated"/>
          <p:cNvPicPr preferRelativeResize="0">
            <a:picLocks noGrp="1"/>
          </p:cNvPicPr>
          <p:nvPr>
            <p:ph type="body" idx="2"/>
          </p:nvPr>
        </p:nvPicPr>
        <p:blipFill rotWithShape="1">
          <a:blip r:embed="rId3">
            <a:alphaModFix/>
          </a:blip>
          <a:srcRect l="15111" r="6142"/>
          <a:stretch/>
        </p:blipFill>
        <p:spPr>
          <a:xfrm>
            <a:off x="5756744" y="1570482"/>
            <a:ext cx="2955900" cy="3072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 the Emergency Department</a:t>
            </a:r>
            <a:endParaRPr/>
          </a:p>
        </p:txBody>
      </p:sp>
      <p:sp>
        <p:nvSpPr>
          <p:cNvPr id="111" name="Google Shape;11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IV Fluids given</a:t>
            </a:r>
            <a:endParaRPr/>
          </a:p>
          <a:p>
            <a:pPr marL="0" lvl="0" indent="0" algn="l" rtl="0">
              <a:spcBef>
                <a:spcPts val="1200"/>
              </a:spcBef>
              <a:spcAft>
                <a:spcPts val="0"/>
              </a:spcAft>
              <a:buNone/>
            </a:pPr>
            <a:r>
              <a:rPr lang="en"/>
              <a:t>ASA 324 mg given </a:t>
            </a:r>
            <a:endParaRPr/>
          </a:p>
          <a:p>
            <a:pPr marL="0" lvl="0" indent="0" algn="l" rtl="0">
              <a:spcBef>
                <a:spcPts val="1200"/>
              </a:spcBef>
              <a:spcAft>
                <a:spcPts val="0"/>
              </a:spcAft>
              <a:buNone/>
            </a:pPr>
            <a:r>
              <a:rPr lang="en" b="1"/>
              <a:t>ZOFRAN</a:t>
            </a:r>
            <a:r>
              <a:rPr lang="en"/>
              <a:t> for nausea </a:t>
            </a:r>
            <a:endParaRPr/>
          </a:p>
          <a:p>
            <a:pPr marL="0" lvl="0" indent="0" algn="l" rtl="0">
              <a:spcBef>
                <a:spcPts val="1200"/>
              </a:spcBef>
              <a:spcAft>
                <a:spcPts val="0"/>
              </a:spcAft>
              <a:buClr>
                <a:schemeClr val="dk1"/>
              </a:buClr>
              <a:buSzPts val="1100"/>
              <a:buFont typeface="Arial"/>
              <a:buNone/>
            </a:pPr>
            <a:endParaRPr/>
          </a:p>
          <a:p>
            <a:pPr marL="0" lvl="0" indent="0" algn="l" rtl="0">
              <a:spcBef>
                <a:spcPts val="1200"/>
              </a:spcBef>
              <a:spcAft>
                <a:spcPts val="0"/>
              </a:spcAft>
              <a:buNone/>
            </a:pPr>
            <a:r>
              <a:rPr lang="en"/>
              <a:t>Telemetry initiated</a:t>
            </a:r>
            <a:endParaRPr/>
          </a:p>
          <a:p>
            <a:pPr marL="0" lvl="0" indent="0" algn="l" rtl="0">
              <a:spcBef>
                <a:spcPts val="1200"/>
              </a:spcBef>
              <a:spcAft>
                <a:spcPts val="0"/>
              </a:spcAft>
              <a:buNone/>
            </a:pPr>
            <a:r>
              <a:rPr lang="en"/>
              <a:t>Guaiac negative </a:t>
            </a:r>
            <a:endParaRPr/>
          </a:p>
          <a:p>
            <a:pPr marL="0" lvl="0" indent="0" algn="l" rtl="0">
              <a:spcBef>
                <a:spcPts val="1200"/>
              </a:spcBef>
              <a:spcAft>
                <a:spcPts val="1200"/>
              </a:spcAft>
              <a:buClr>
                <a:schemeClr val="dk1"/>
              </a:buClr>
              <a:buSzPts val="1100"/>
              <a:buFont typeface="Arial"/>
              <a:buNone/>
            </a:pPr>
            <a:r>
              <a:rPr lang="en"/>
              <a:t>Repeat Troponin 1 hour later… </a:t>
            </a:r>
            <a:r>
              <a:rPr lang="en" b="1"/>
              <a:t>1,555</a:t>
            </a:r>
            <a:endParaRPr/>
          </a:p>
        </p:txBody>
      </p:sp>
      <p:pic>
        <p:nvPicPr>
          <p:cNvPr id="112" name="Google Shape;112;p21"/>
          <p:cNvPicPr preferRelativeResize="0"/>
          <p:nvPr/>
        </p:nvPicPr>
        <p:blipFill>
          <a:blip r:embed="rId3">
            <a:alphaModFix/>
          </a:blip>
          <a:stretch>
            <a:fillRect/>
          </a:stretch>
        </p:blipFill>
        <p:spPr>
          <a:xfrm>
            <a:off x="6802250" y="2761325"/>
            <a:ext cx="1947274" cy="19472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Assessment and Plan</a:t>
            </a:r>
            <a:endParaRPr/>
          </a:p>
        </p:txBody>
      </p:sp>
      <p:sp>
        <p:nvSpPr>
          <p:cNvPr id="118" name="Google Shape;11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Admit to Medicine</a:t>
            </a:r>
            <a:endParaRPr/>
          </a:p>
          <a:p>
            <a:pPr marL="0" lvl="0" indent="0" algn="l" rtl="0">
              <a:spcBef>
                <a:spcPts val="1200"/>
              </a:spcBef>
              <a:spcAft>
                <a:spcPts val="0"/>
              </a:spcAft>
              <a:buNone/>
            </a:pPr>
            <a:r>
              <a:rPr lang="en"/>
              <a:t>Continue Telemetry</a:t>
            </a:r>
            <a:endParaRPr/>
          </a:p>
          <a:p>
            <a:pPr marL="0" lvl="0" indent="0" algn="l" rtl="0">
              <a:spcBef>
                <a:spcPts val="1200"/>
              </a:spcBef>
              <a:spcAft>
                <a:spcPts val="0"/>
              </a:spcAft>
              <a:buNone/>
            </a:pPr>
            <a:r>
              <a:rPr lang="en"/>
              <a:t>Cardiology Consult given elevated troponins, syncope, Prolonged QTc</a:t>
            </a:r>
            <a:endParaRPr/>
          </a:p>
          <a:p>
            <a:pPr marL="0" lvl="0" indent="0" algn="l" rtl="0">
              <a:spcBef>
                <a:spcPts val="1200"/>
              </a:spcBef>
              <a:spcAft>
                <a:spcPts val="0"/>
              </a:spcAft>
              <a:buNone/>
            </a:pPr>
            <a:r>
              <a:rPr lang="en"/>
              <a:t>Transthoracic Echo </a:t>
            </a:r>
            <a:endParaRPr/>
          </a:p>
          <a:p>
            <a:pPr marL="0" lvl="0" indent="0" algn="l" rtl="0">
              <a:spcBef>
                <a:spcPts val="1200"/>
              </a:spcBef>
              <a:spcAft>
                <a:spcPts val="1200"/>
              </a:spcAft>
              <a:buNone/>
            </a:pPr>
            <a:r>
              <a:rPr lang="en"/>
              <a:t>Hold prozac, adderall in setting of prolonged QTc</a:t>
            </a:r>
            <a:endParaRPr/>
          </a:p>
        </p:txBody>
      </p:sp>
      <p:pic>
        <p:nvPicPr>
          <p:cNvPr id="119" name="Google Shape;119;p22"/>
          <p:cNvPicPr preferRelativeResize="0"/>
          <p:nvPr/>
        </p:nvPicPr>
        <p:blipFill>
          <a:blip r:embed="rId3">
            <a:alphaModFix/>
          </a:blip>
          <a:stretch>
            <a:fillRect/>
          </a:stretch>
        </p:blipFill>
        <p:spPr>
          <a:xfrm>
            <a:off x="6927300" y="2979700"/>
            <a:ext cx="1905000" cy="190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Prolonged QTc Interval </a:t>
            </a:r>
            <a:endParaRPr/>
          </a:p>
        </p:txBody>
      </p:sp>
      <p:sp>
        <p:nvSpPr>
          <p:cNvPr id="125" name="Google Shape;125;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Acquired - often due to drug therapy </a:t>
            </a:r>
            <a:endParaRPr/>
          </a:p>
          <a:p>
            <a:pPr marL="0" lvl="0" indent="0" algn="l" rtl="0">
              <a:spcBef>
                <a:spcPts val="1200"/>
              </a:spcBef>
              <a:spcAft>
                <a:spcPts val="0"/>
              </a:spcAft>
              <a:buNone/>
            </a:pPr>
            <a:r>
              <a:rPr lang="en"/>
              <a:t>Predisposing factors include…</a:t>
            </a:r>
            <a:endParaRPr/>
          </a:p>
          <a:p>
            <a:pPr marL="0" lvl="0" indent="0" algn="l" rtl="0">
              <a:spcBef>
                <a:spcPts val="1200"/>
              </a:spcBef>
              <a:spcAft>
                <a:spcPts val="0"/>
              </a:spcAft>
              <a:buNone/>
            </a:pPr>
            <a:r>
              <a:rPr lang="en"/>
              <a:t>-demographics-females more likely than males for drug induced TdPs</a:t>
            </a:r>
            <a:endParaRPr/>
          </a:p>
          <a:p>
            <a:pPr marL="0" lvl="0" indent="0" algn="l" rtl="0">
              <a:spcBef>
                <a:spcPts val="1200"/>
              </a:spcBef>
              <a:spcAft>
                <a:spcPts val="0"/>
              </a:spcAft>
              <a:buNone/>
            </a:pPr>
            <a:r>
              <a:rPr lang="en"/>
              <a:t>-genetics-pathogenic variant in a long QT syndrome gene </a:t>
            </a:r>
            <a:endParaRPr/>
          </a:p>
          <a:p>
            <a:pPr marL="0" lvl="0" indent="0" algn="l" rtl="0">
              <a:spcBef>
                <a:spcPts val="1200"/>
              </a:spcBef>
              <a:spcAft>
                <a:spcPts val="0"/>
              </a:spcAft>
              <a:buNone/>
            </a:pPr>
            <a:r>
              <a:rPr lang="en"/>
              <a:t>-structural heart disease (heart failure, MI, diastolic dysfunction)</a:t>
            </a:r>
            <a:endParaRPr/>
          </a:p>
          <a:p>
            <a:pPr marL="0" lvl="0" indent="0" algn="l" rtl="0">
              <a:spcBef>
                <a:spcPts val="1200"/>
              </a:spcBef>
              <a:spcAft>
                <a:spcPts val="0"/>
              </a:spcAft>
              <a:buNone/>
            </a:pPr>
            <a:r>
              <a:rPr lang="en"/>
              <a:t>-cardiac drugs-higher doses, faster rates of infusion, diuretics (electrolytes) </a:t>
            </a:r>
            <a:endParaRPr/>
          </a:p>
          <a:p>
            <a:pPr marL="0" lvl="0" indent="0" algn="l" rtl="0">
              <a:spcBef>
                <a:spcPts val="1200"/>
              </a:spcBef>
              <a:spcAft>
                <a:spcPts val="0"/>
              </a:spcAft>
              <a:buNone/>
            </a:pPr>
            <a:r>
              <a:rPr lang="en"/>
              <a:t>-metabolic-electrolytes (hypokalemia, hypomagnesemia) </a:t>
            </a:r>
            <a:endParaRPr/>
          </a:p>
          <a:p>
            <a:pPr marL="0" lvl="0" indent="0" algn="l" rtl="0">
              <a:spcBef>
                <a:spcPts val="1200"/>
              </a:spcBef>
              <a:spcAft>
                <a:spcPts val="1200"/>
              </a:spcAft>
              <a:buNone/>
            </a:pPr>
            <a:endParaRPr/>
          </a:p>
        </p:txBody>
      </p:sp>
      <p:pic>
        <p:nvPicPr>
          <p:cNvPr id="126" name="Google Shape;126;p23"/>
          <p:cNvPicPr preferRelativeResize="0"/>
          <p:nvPr/>
        </p:nvPicPr>
        <p:blipFill>
          <a:blip r:embed="rId3">
            <a:alphaModFix/>
          </a:blip>
          <a:stretch>
            <a:fillRect/>
          </a:stretch>
        </p:blipFill>
        <p:spPr>
          <a:xfrm>
            <a:off x="7292900" y="445025"/>
            <a:ext cx="1093350" cy="10933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2952</Words>
  <Application>Microsoft Office PowerPoint</Application>
  <PresentationFormat>On-screen Show (16:9)</PresentationFormat>
  <Paragraphs>268</Paragraphs>
  <Slides>64</Slides>
  <Notes>64</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Play</vt:lpstr>
      <vt:lpstr>Times New Roman</vt:lpstr>
      <vt:lpstr>Courier New</vt:lpstr>
      <vt:lpstr>Arial</vt:lpstr>
      <vt:lpstr>Simple Light</vt:lpstr>
      <vt:lpstr>EKG A Case Based Approach</vt:lpstr>
      <vt:lpstr>Patient Case</vt:lpstr>
      <vt:lpstr>Physical Exam</vt:lpstr>
      <vt:lpstr>Labs/Diagnostics</vt:lpstr>
      <vt:lpstr>EKG 7/5/23 1236</vt:lpstr>
      <vt:lpstr>EKG 7/5/23 1236</vt:lpstr>
      <vt:lpstr>In the Emergency Department</vt:lpstr>
      <vt:lpstr>Assessment and Plan</vt:lpstr>
      <vt:lpstr>Prolonged QTc Interval </vt:lpstr>
      <vt:lpstr>Medications that cause prolonged QTc interval</vt:lpstr>
      <vt:lpstr>Overnight Events…</vt:lpstr>
      <vt:lpstr>Telemetry 30 minutes later</vt:lpstr>
      <vt:lpstr>Diagnostics </vt:lpstr>
      <vt:lpstr>Follow up </vt:lpstr>
      <vt:lpstr>My Lessons Learned </vt:lpstr>
      <vt:lpstr>PowerPoint Presentation</vt:lpstr>
      <vt:lpstr> Borderline normal ECG or normal variant</vt:lpstr>
      <vt:lpstr>PowerPoint Presentation</vt:lpstr>
      <vt:lpstr>PowerPoint Presentation</vt:lpstr>
      <vt:lpstr>PowerPoint Presentation</vt:lpstr>
      <vt:lpstr>PowerPoint Presentation</vt:lpstr>
      <vt:lpstr>PowerPoint Presentation</vt:lpstr>
      <vt:lpstr>PowerPoint Presentation</vt:lpstr>
      <vt:lpstr>Normal T wave inversions in athletes</vt:lpstr>
      <vt:lpstr>PowerPoint Presentation</vt:lpstr>
      <vt:lpstr>PowerPoint Presentation</vt:lpstr>
      <vt:lpstr>PowerPoint Presentation</vt:lpstr>
      <vt:lpstr>21 year old female </vt:lpstr>
      <vt:lpstr>PowerPoint Presentation</vt:lpstr>
      <vt:lpstr>PowerPoint Presentation</vt:lpstr>
      <vt:lpstr>Incorrect electrode placement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Electrolyte abnormalities</vt:lpstr>
      <vt:lpstr>PowerPoint Presentation</vt:lpstr>
      <vt:lpstr>Prominent U wave</vt:lpstr>
      <vt:lpstr>Heart Blocks</vt:lpstr>
      <vt:lpstr>PowerPoint Presentation</vt:lpstr>
      <vt:lpstr>PowerPoint Presentation</vt:lpstr>
      <vt:lpstr>PowerPoint Presentation</vt:lpstr>
      <vt:lpstr>PowerPoint Presentation</vt:lpstr>
      <vt:lpstr>PowerPoint Presentation</vt:lpstr>
      <vt:lpstr>Atrial arrhythmias</vt:lpstr>
      <vt:lpstr>PowerPoint Presentation</vt:lpstr>
      <vt:lpstr>PowerPoint Presentation</vt:lpstr>
      <vt:lpstr>PowerPoint Presentation</vt:lpstr>
      <vt:lpstr>PowerPoint Presentation</vt:lpstr>
      <vt:lpstr>PowerPoint Presentation</vt:lpstr>
      <vt:lpstr>Atrial flutter</vt:lpstr>
      <vt:lpstr>PowerPoint Presentation</vt:lpstr>
      <vt:lpstr>Atrial fibrillation</vt:lpstr>
      <vt:lpstr>Atrial tachycardia</vt:lpstr>
      <vt:lpstr>Atrial tachycardia</vt:lpstr>
      <vt:lpstr>PowerPoint Presentation</vt:lpstr>
      <vt:lpstr>Supraventricular tachycardia</vt:lpstr>
      <vt:lpstr>SVT management</vt:lpstr>
      <vt:lpstr>PowerPoint Presentation</vt:lpstr>
      <vt:lpstr>PowerPoint Presentation</vt:lpstr>
      <vt:lpstr>Dextrocardia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EKG A Case Based Approach</dc:title>
  <dc:creator>Rachael Jones</dc:creator>
  <cp:lastModifiedBy>Rachael Jones</cp:lastModifiedBy>
  <cp:revision>1</cp:revision>
  <dcterms:modified xsi:type="dcterms:W3CDTF">2024-03-05T13:37:28Z</dcterms:modified>
</cp:coreProperties>
</file>