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686E279A_232641D5.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686E27DC_3EA7DD51.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92_CD535CF2.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3_48DB14C5.xml" ContentType="application/vnd.ms-powerpoint.comments+xml"/>
  <Override PartName="/ppt/comments/modernComment_686E27F5_810DB6D5.xml" ContentType="application/vnd.ms-powerpoint.comments+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45" r:id="rId2"/>
  </p:sldMasterIdLst>
  <p:notesMasterIdLst>
    <p:notesMasterId r:id="rId100"/>
  </p:notesMasterIdLst>
  <p:sldIdLst>
    <p:sldId id="256" r:id="rId3"/>
    <p:sldId id="257" r:id="rId4"/>
    <p:sldId id="258" r:id="rId5"/>
    <p:sldId id="259" r:id="rId6"/>
    <p:sldId id="1752049558" r:id="rId7"/>
    <p:sldId id="1752049559" r:id="rId8"/>
    <p:sldId id="1752049560" r:id="rId9"/>
    <p:sldId id="1752049561" r:id="rId10"/>
    <p:sldId id="1752049562" r:id="rId11"/>
    <p:sldId id="1752049673" r:id="rId12"/>
    <p:sldId id="1752049563" r:id="rId13"/>
    <p:sldId id="1752049564" r:id="rId14"/>
    <p:sldId id="1752049565" r:id="rId15"/>
    <p:sldId id="1752049566" r:id="rId16"/>
    <p:sldId id="1752049567" r:id="rId17"/>
    <p:sldId id="1752049568" r:id="rId18"/>
    <p:sldId id="1752049569" r:id="rId19"/>
    <p:sldId id="1752049625" r:id="rId20"/>
    <p:sldId id="1752049626" r:id="rId21"/>
    <p:sldId id="1752049628" r:id="rId22"/>
    <p:sldId id="1752049570" r:id="rId23"/>
    <p:sldId id="293" r:id="rId24"/>
    <p:sldId id="294" r:id="rId25"/>
    <p:sldId id="1752049632" r:id="rId26"/>
    <p:sldId id="1752049636" r:id="rId27"/>
    <p:sldId id="1752049637" r:id="rId28"/>
    <p:sldId id="1752049638" r:id="rId29"/>
    <p:sldId id="1752049676" r:id="rId30"/>
    <p:sldId id="1752049572" r:id="rId31"/>
    <p:sldId id="384" r:id="rId32"/>
    <p:sldId id="1752049677" r:id="rId33"/>
    <p:sldId id="1752049675" r:id="rId34"/>
    <p:sldId id="314" r:id="rId35"/>
    <p:sldId id="310" r:id="rId36"/>
    <p:sldId id="312" r:id="rId37"/>
    <p:sldId id="313" r:id="rId38"/>
    <p:sldId id="386" r:id="rId39"/>
    <p:sldId id="1752049639" r:id="rId40"/>
    <p:sldId id="1752049640" r:id="rId41"/>
    <p:sldId id="402" r:id="rId42"/>
    <p:sldId id="1752049641" r:id="rId43"/>
    <p:sldId id="1752049557" r:id="rId44"/>
    <p:sldId id="1752049668" r:id="rId45"/>
    <p:sldId id="1752049642" r:id="rId46"/>
    <p:sldId id="1752049678" r:id="rId47"/>
    <p:sldId id="1752049633" r:id="rId48"/>
    <p:sldId id="380" r:id="rId49"/>
    <p:sldId id="1752049627" r:id="rId50"/>
    <p:sldId id="1752049573" r:id="rId51"/>
    <p:sldId id="266" r:id="rId52"/>
    <p:sldId id="264" r:id="rId53"/>
    <p:sldId id="267" r:id="rId54"/>
    <p:sldId id="1752049643" r:id="rId55"/>
    <p:sldId id="1752049644" r:id="rId56"/>
    <p:sldId id="1752049646" r:id="rId57"/>
    <p:sldId id="1752049647" r:id="rId58"/>
    <p:sldId id="1752049648" r:id="rId59"/>
    <p:sldId id="309" r:id="rId60"/>
    <p:sldId id="1752049649" r:id="rId61"/>
    <p:sldId id="1752049670" r:id="rId62"/>
    <p:sldId id="1752049650" r:id="rId63"/>
    <p:sldId id="1752049669" r:id="rId64"/>
    <p:sldId id="1752049645" r:id="rId65"/>
    <p:sldId id="1752049634" r:id="rId66"/>
    <p:sldId id="1752049571" r:id="rId67"/>
    <p:sldId id="260" r:id="rId68"/>
    <p:sldId id="372" r:id="rId69"/>
    <p:sldId id="263" r:id="rId70"/>
    <p:sldId id="374" r:id="rId71"/>
    <p:sldId id="1752049630" r:id="rId72"/>
    <p:sldId id="272" r:id="rId73"/>
    <p:sldId id="269" r:id="rId74"/>
    <p:sldId id="275" r:id="rId75"/>
    <p:sldId id="1752049652" r:id="rId76"/>
    <p:sldId id="1752049653" r:id="rId77"/>
    <p:sldId id="1752049654" r:id="rId78"/>
    <p:sldId id="1752049655" r:id="rId79"/>
    <p:sldId id="1752049657" r:id="rId80"/>
    <p:sldId id="378" r:id="rId81"/>
    <p:sldId id="1752049671" r:id="rId82"/>
    <p:sldId id="1752049656" r:id="rId83"/>
    <p:sldId id="306" r:id="rId84"/>
    <p:sldId id="1752049658" r:id="rId85"/>
    <p:sldId id="1752049635" r:id="rId86"/>
    <p:sldId id="1752049659" r:id="rId87"/>
    <p:sldId id="1752049661" r:id="rId88"/>
    <p:sldId id="1752049662" r:id="rId89"/>
    <p:sldId id="1752049672" r:id="rId90"/>
    <p:sldId id="1752049663" r:id="rId91"/>
    <p:sldId id="1752049679" r:id="rId92"/>
    <p:sldId id="1752049674" r:id="rId93"/>
    <p:sldId id="1752049680" r:id="rId94"/>
    <p:sldId id="1752049664" r:id="rId95"/>
    <p:sldId id="1752049665" r:id="rId96"/>
    <p:sldId id="321" r:id="rId97"/>
    <p:sldId id="1752049620" r:id="rId98"/>
    <p:sldId id="323"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EB1360-8641-8885-6F8F-068BD68443AF}" name="Massart, Mylynda" initials="" userId="S::massartmb@upmc.edu::224b74aa-99bd-4e87-81c5-7f57e068ed8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6"/>
    <p:restoredTop sz="96327"/>
  </p:normalViewPr>
  <p:slideViewPr>
    <p:cSldViewPr snapToGrid="0">
      <p:cViewPr varScale="1">
        <p:scale>
          <a:sx n="144" d="100"/>
          <a:sy n="144" d="100"/>
        </p:scale>
        <p:origin x="4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288951020372074"/>
          <c:y val="0.25436903705114239"/>
          <c:w val="0.41082567960130184"/>
          <c:h val="0.73190917975586733"/>
        </c:manualLayout>
      </c:layout>
      <c:pieChart>
        <c:varyColors val="1"/>
        <c:ser>
          <c:idx val="0"/>
          <c:order val="0"/>
          <c:tx>
            <c:strRef>
              <c:f>Sheet1!$B$1</c:f>
              <c:strCache>
                <c:ptCount val="1"/>
                <c:pt idx="0">
                  <c:v>Drugs with PG data in labelling</c:v>
                </c:pt>
              </c:strCache>
            </c:strRef>
          </c:tx>
          <c:explosion val="12"/>
          <c:dPt>
            <c:idx val="0"/>
            <c:bubble3D val="0"/>
            <c:extLst>
              <c:ext xmlns:c16="http://schemas.microsoft.com/office/drawing/2014/chart" uri="{C3380CC4-5D6E-409C-BE32-E72D297353CC}">
                <c16:uniqueId val="{00000001-6549-AC47-BD44-BDB00985C635}"/>
              </c:ext>
            </c:extLst>
          </c:dPt>
          <c:dLbls>
            <c:spPr>
              <a:noFill/>
              <a:ln>
                <a:noFill/>
              </a:ln>
              <a:effectLst/>
            </c:spPr>
            <c:txPr>
              <a:bodyPr/>
              <a:lstStyle/>
              <a:p>
                <a:pPr>
                  <a:defRPr sz="2400" b="1">
                    <a:solidFill>
                      <a:schemeClr val="bg1"/>
                    </a:solidFill>
                    <a:latin typeface="Arial" pitchFamily="34" charset="0"/>
                    <a:cs typeface="Arial"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Sheet1!$A$2:$A$8</c:f>
              <c:strCache>
                <c:ptCount val="7"/>
                <c:pt idx="0">
                  <c:v>psychiatry</c:v>
                </c:pt>
                <c:pt idx="1">
                  <c:v>neurology</c:v>
                </c:pt>
                <c:pt idx="2">
                  <c:v>oncology</c:v>
                </c:pt>
                <c:pt idx="3">
                  <c:v>cardiovascular</c:v>
                </c:pt>
                <c:pt idx="4">
                  <c:v>infectious disease</c:v>
                </c:pt>
                <c:pt idx="5">
                  <c:v>gastrointestinal</c:v>
                </c:pt>
                <c:pt idx="6">
                  <c:v>other</c:v>
                </c:pt>
              </c:strCache>
            </c:strRef>
          </c:cat>
          <c:val>
            <c:numRef>
              <c:f>Sheet1!$B$2:$B$8</c:f>
              <c:numCache>
                <c:formatCode>General</c:formatCode>
                <c:ptCount val="7"/>
                <c:pt idx="0">
                  <c:v>24</c:v>
                </c:pt>
                <c:pt idx="1">
                  <c:v>9</c:v>
                </c:pt>
                <c:pt idx="2">
                  <c:v>41</c:v>
                </c:pt>
                <c:pt idx="3">
                  <c:v>14</c:v>
                </c:pt>
                <c:pt idx="4">
                  <c:v>17</c:v>
                </c:pt>
                <c:pt idx="5">
                  <c:v>9</c:v>
                </c:pt>
                <c:pt idx="6">
                  <c:v>24</c:v>
                </c:pt>
              </c:numCache>
            </c:numRef>
          </c:val>
          <c:extLst>
            <c:ext xmlns:c16="http://schemas.microsoft.com/office/drawing/2014/chart" uri="{C3380CC4-5D6E-409C-BE32-E72D297353CC}">
              <c16:uniqueId val="{00000002-6549-AC47-BD44-BDB00985C635}"/>
            </c:ext>
          </c:extLst>
        </c:ser>
        <c:dLbls>
          <c:showLegendKey val="0"/>
          <c:showVal val="0"/>
          <c:showCatName val="0"/>
          <c:showSerName val="0"/>
          <c:showPercent val="1"/>
          <c:showBubbleSize val="0"/>
          <c:showLeaderLines val="1"/>
        </c:dLbls>
        <c:firstSliceAng val="0"/>
      </c:pieChart>
    </c:plotArea>
    <c:legend>
      <c:legendPos val="l"/>
      <c:layout>
        <c:manualLayout>
          <c:xMode val="edge"/>
          <c:yMode val="edge"/>
          <c:x val="0.65319364228573562"/>
          <c:y val="0.4081327831621866"/>
          <c:w val="0.28357197520809735"/>
          <c:h val="0.49534322922646534"/>
        </c:manualLayout>
      </c:layout>
      <c:overlay val="0"/>
      <c:txPr>
        <a:bodyPr/>
        <a:lstStyle/>
        <a:p>
          <a:pPr>
            <a:defRPr sz="2400">
              <a:latin typeface="+mn-lt"/>
              <a:cs typeface="Arial" pitchFamily="34" charset="0"/>
            </a:defRPr>
          </a:pPr>
          <a:endParaRPr lang="en-US"/>
        </a:p>
      </c:txPr>
    </c:legend>
    <c:plotVisOnly val="1"/>
    <c:dispBlanksAs val="zero"/>
    <c:showDLblsOverMax val="0"/>
  </c:chart>
  <c:txPr>
    <a:bodyPr/>
    <a:lstStyle/>
    <a:p>
      <a:pPr>
        <a:defRPr sz="1800"/>
      </a:pPr>
      <a:endParaRPr lang="en-US"/>
    </a:p>
  </c:txPr>
  <c:externalData r:id="rId1">
    <c:autoUpdate val="0"/>
  </c:externalData>
  <c:userShapes r:id="rId2"/>
</c:chartSpace>
</file>

<file path=ppt/comments/modernComment_113_48DB14C5.xml><?xml version="1.0" encoding="utf-8"?>
<p188:cmLst xmlns:a="http://schemas.openxmlformats.org/drawingml/2006/main" xmlns:r="http://schemas.openxmlformats.org/officeDocument/2006/relationships" xmlns:p188="http://schemas.microsoft.com/office/powerpoint/2018/8/main">
  <p188:cm id="{19681BB4-5F59-AD4E-B6EB-00657739D9E9}" authorId="{5BEB1360-8641-8885-6F8F-068BD68443AF}" created="2024-02-19T16:31:39.684">
    <ac:deMkLst xmlns:ac="http://schemas.microsoft.com/office/drawing/2013/main/command">
      <pc:docMk xmlns:pc="http://schemas.microsoft.com/office/powerpoint/2013/main/command"/>
      <pc:sldMk xmlns:pc="http://schemas.microsoft.com/office/powerpoint/2013/main/command" cId="1222317253" sldId="275"/>
      <ac:grpSpMk id="340" creationId="{00000000-0000-0000-0000-000000000000}"/>
    </ac:deMkLst>
    <p188:replyLst>
      <p188:reply id="{A01C037A-871C-044E-BE71-2AECBFEEEEB7}" authorId="{5BEB1360-8641-8885-6F8F-068BD68443AF}" created="2024-02-19T16:33:13.204">
        <p188:txBody>
          <a:bodyPr/>
          <a:lstStyle/>
          <a:p>
            <a:r>
              <a:rPr lang="en-US"/>
              <a:t>Don’t use red/yellow/green
</a:t>
            </a:r>
          </a:p>
        </p188:txBody>
      </p188:reply>
    </p188:replyLst>
    <p188:txBody>
      <a:bodyPr/>
      <a:lstStyle/>
      <a:p>
        <a:r>
          <a:rPr lang="en-US"/>
          <a:t>Fix report to Genesight * allele</a:t>
        </a:r>
      </a:p>
    </p188:txBody>
  </p188:cm>
</p188:cmLst>
</file>

<file path=ppt/comments/modernComment_192_CD535CF2.xml><?xml version="1.0" encoding="utf-8"?>
<p188:cmLst xmlns:a="http://schemas.openxmlformats.org/drawingml/2006/main" xmlns:r="http://schemas.openxmlformats.org/officeDocument/2006/relationships" xmlns:p188="http://schemas.microsoft.com/office/powerpoint/2018/8/main">
  <p188:cm id="{4F92D922-1CB7-6148-8CC8-18BD4E575465}" authorId="{5BEB1360-8641-8885-6F8F-068BD68443AF}" created="2024-02-19T16:13:23.462">
    <pc:sldMkLst xmlns:pc="http://schemas.microsoft.com/office/powerpoint/2013/main/command">
      <pc:docMk/>
      <pc:sldMk cId="3444792562" sldId="402"/>
    </pc:sldMkLst>
    <p188:txBody>
      <a:bodyPr/>
      <a:lstStyle/>
      <a:p>
        <a:r>
          <a:rPr lang="en-US"/>
          <a:t>Pcps don’t need to become GC and do pretest counseling, they just need to do informed consent</a:t>
        </a:r>
      </a:p>
    </p188:txBody>
  </p188:cm>
</p188:cmLst>
</file>

<file path=ppt/comments/modernComment_686E279A_232641D5.xml><?xml version="1.0" encoding="utf-8"?>
<p188:cmLst xmlns:a="http://schemas.openxmlformats.org/drawingml/2006/main" xmlns:r="http://schemas.openxmlformats.org/officeDocument/2006/relationships" xmlns:p188="http://schemas.microsoft.com/office/powerpoint/2018/8/main">
  <p188:cm id="{39B4DCCD-FC79-7F4A-AF42-304379F41163}" authorId="{5BEB1360-8641-8885-6F8F-068BD68443AF}" created="2024-02-19T16:55:22.153">
    <pc:sldMkLst xmlns:pc="http://schemas.microsoft.com/office/powerpoint/2013/main/command">
      <pc:docMk/>
      <pc:sldMk cId="589709781" sldId="1752049562"/>
    </pc:sldMkLst>
    <p188:txBody>
      <a:bodyPr/>
      <a:lstStyle/>
      <a:p>
        <a:r>
          <a:rPr lang="en-US"/>
          <a:t>Take the best of intuitive medicine (art of medicine) and the best from ebm which is the science of medicine and layer on the data to individualize</a:t>
        </a:r>
      </a:p>
    </p188:txBody>
  </p188:cm>
</p188:cmLst>
</file>

<file path=ppt/comments/modernComment_686E27DC_3EA7DD51.xml><?xml version="1.0" encoding="utf-8"?>
<p188:cmLst xmlns:a="http://schemas.openxmlformats.org/drawingml/2006/main" xmlns:r="http://schemas.openxmlformats.org/officeDocument/2006/relationships" xmlns:p188="http://schemas.microsoft.com/office/powerpoint/2018/8/main">
  <p188:cm id="{F6E8B7BF-8B61-F741-87D3-CA4EFA38300A}" authorId="{5BEB1360-8641-8885-6F8F-068BD68443AF}" created="2024-02-15T11:24:34.489">
    <pc:sldMkLst xmlns:pc="http://schemas.microsoft.com/office/powerpoint/2013/main/command">
      <pc:docMk/>
      <pc:sldMk cId="1051188561" sldId="1752049628"/>
    </pc:sldMkLst>
    <p188:txBody>
      <a:bodyPr/>
      <a:lstStyle/>
      <a:p>
        <a:r>
          <a:rPr lang="en-US"/>
          <a:t>Add prevalence of Tier 1 conditions
ACMG
PGx
How many of your patients are on clopidogrel, sertraline?</a:t>
        </a:r>
      </a:p>
    </p188:txBody>
  </p188:cm>
</p188:cmLst>
</file>

<file path=ppt/comments/modernComment_686E27F5_810DB6D5.xml><?xml version="1.0" encoding="utf-8"?>
<p188:cmLst xmlns:a="http://schemas.openxmlformats.org/drawingml/2006/main" xmlns:r="http://schemas.openxmlformats.org/officeDocument/2006/relationships" xmlns:p188="http://schemas.microsoft.com/office/powerpoint/2018/8/main">
  <p188:cm id="{DF67D0A3-9BB4-6041-B2B1-AD0F1EA0B4D5}" authorId="{5BEB1360-8641-8885-6F8F-068BD68443AF}" created="2024-02-19T16:37:12.156">
    <pc:sldMkLst xmlns:pc="http://schemas.microsoft.com/office/powerpoint/2013/main/command">
      <pc:docMk/>
      <pc:sldMk cId="2165159637" sldId="1752049653"/>
    </pc:sldMkLst>
    <p188:txBody>
      <a:bodyPr/>
      <a:lstStyle/>
      <a:p>
        <a:r>
          <a:rPr lang="en-US"/>
          <a:t>Who do you do PGx testing on
Black box, clinical utility, personal utility</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4.xml.rels><?xml version="1.0" encoding="UTF-8" standalone="yes"?>
<Relationships xmlns="http://schemas.openxmlformats.org/package/2006/relationships"><Relationship Id="rId1" Type="http://schemas.openxmlformats.org/officeDocument/2006/relationships/hyperlink" Target="https://www.nccn.org/"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4.xml.rels><?xml version="1.0" encoding="UTF-8" standalone="yes"?>
<Relationships xmlns="http://schemas.openxmlformats.org/package/2006/relationships"><Relationship Id="rId1" Type="http://schemas.openxmlformats.org/officeDocument/2006/relationships/hyperlink" Target="https://www.nccn.org/"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FBE744-5720-4540-8B5A-86050972EAA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17C9758-B35C-40EF-94B7-8C25A9E3CEBE}">
      <dgm:prSet/>
      <dgm:spPr/>
      <dgm:t>
        <a:bodyPr/>
        <a:lstStyle/>
        <a:p>
          <a:r>
            <a:rPr lang="en-US" dirty="0"/>
            <a:t>Review the critical role genomics and precision medicine play in Family Medicine</a:t>
          </a:r>
        </a:p>
      </dgm:t>
    </dgm:pt>
    <dgm:pt modelId="{3E67BF21-1F52-4342-8048-4B9DAB4DDFDD}" type="parTrans" cxnId="{600C127C-61E8-49F0-96E5-4BF9F78A24AF}">
      <dgm:prSet/>
      <dgm:spPr/>
      <dgm:t>
        <a:bodyPr/>
        <a:lstStyle/>
        <a:p>
          <a:endParaRPr lang="en-US"/>
        </a:p>
      </dgm:t>
    </dgm:pt>
    <dgm:pt modelId="{22AAAEB4-8B7E-484D-8940-7186C59A3FF9}" type="sibTrans" cxnId="{600C127C-61E8-49F0-96E5-4BF9F78A24AF}">
      <dgm:prSet/>
      <dgm:spPr/>
      <dgm:t>
        <a:bodyPr/>
        <a:lstStyle/>
        <a:p>
          <a:endParaRPr lang="en-US"/>
        </a:p>
      </dgm:t>
    </dgm:pt>
    <dgm:pt modelId="{86AFEE1E-2738-4D03-84E6-745FFB6B7E21}">
      <dgm:prSet/>
      <dgm:spPr/>
      <dgm:t>
        <a:bodyPr/>
        <a:lstStyle/>
        <a:p>
          <a:r>
            <a:rPr lang="en-US" dirty="0"/>
            <a:t>Recognize key conditions where genomics can currently be applied in your practice</a:t>
          </a:r>
        </a:p>
      </dgm:t>
    </dgm:pt>
    <dgm:pt modelId="{8E5EF1AF-2713-4478-A056-D602E9E1BB61}" type="parTrans" cxnId="{13BA22AE-F679-4DC3-8629-851FDB2ECA76}">
      <dgm:prSet/>
      <dgm:spPr/>
      <dgm:t>
        <a:bodyPr/>
        <a:lstStyle/>
        <a:p>
          <a:endParaRPr lang="en-US"/>
        </a:p>
      </dgm:t>
    </dgm:pt>
    <dgm:pt modelId="{A1575A3C-D984-4666-9F7B-AFE7847ABA31}" type="sibTrans" cxnId="{13BA22AE-F679-4DC3-8629-851FDB2ECA76}">
      <dgm:prSet/>
      <dgm:spPr/>
      <dgm:t>
        <a:bodyPr/>
        <a:lstStyle/>
        <a:p>
          <a:endParaRPr lang="en-US"/>
        </a:p>
      </dgm:t>
    </dgm:pt>
    <dgm:pt modelId="{FD57738B-6AE0-4B99-953C-CF84D9C97DFF}">
      <dgm:prSet/>
      <dgm:spPr/>
      <dgm:t>
        <a:bodyPr/>
        <a:lstStyle/>
        <a:p>
          <a:r>
            <a:rPr lang="en-US"/>
            <a:t>Describe the process of minimal informed consent in genetic testing</a:t>
          </a:r>
        </a:p>
      </dgm:t>
    </dgm:pt>
    <dgm:pt modelId="{C91B0A58-925A-4028-8191-99C1F6974813}" type="parTrans" cxnId="{FC792F34-D6CD-44C6-B880-B205983111F8}">
      <dgm:prSet/>
      <dgm:spPr/>
      <dgm:t>
        <a:bodyPr/>
        <a:lstStyle/>
        <a:p>
          <a:endParaRPr lang="en-US"/>
        </a:p>
      </dgm:t>
    </dgm:pt>
    <dgm:pt modelId="{AE4090E7-EDD1-44D4-82A4-F58A2F31B20C}" type="sibTrans" cxnId="{FC792F34-D6CD-44C6-B880-B205983111F8}">
      <dgm:prSet/>
      <dgm:spPr/>
      <dgm:t>
        <a:bodyPr/>
        <a:lstStyle/>
        <a:p>
          <a:endParaRPr lang="en-US"/>
        </a:p>
      </dgm:t>
    </dgm:pt>
    <dgm:pt modelId="{6A5E9902-B1E6-4A2E-BF06-CE29C9F45F55}">
      <dgm:prSet/>
      <dgm:spPr/>
      <dgm:t>
        <a:bodyPr/>
        <a:lstStyle/>
        <a:p>
          <a:r>
            <a:rPr lang="en-US"/>
            <a:t>Demonstrate the key considerations in selecting a genetic test </a:t>
          </a:r>
        </a:p>
      </dgm:t>
    </dgm:pt>
    <dgm:pt modelId="{58316207-72A8-48DB-9E22-B3AAFF71C152}" type="parTrans" cxnId="{C9B9DA4E-96C0-49B3-9CD8-FDD89D4FCD20}">
      <dgm:prSet/>
      <dgm:spPr/>
      <dgm:t>
        <a:bodyPr/>
        <a:lstStyle/>
        <a:p>
          <a:endParaRPr lang="en-US"/>
        </a:p>
      </dgm:t>
    </dgm:pt>
    <dgm:pt modelId="{98CC2799-DF4D-4B5C-9DD9-FBD81C127915}" type="sibTrans" cxnId="{C9B9DA4E-96C0-49B3-9CD8-FDD89D4FCD20}">
      <dgm:prSet/>
      <dgm:spPr/>
      <dgm:t>
        <a:bodyPr/>
        <a:lstStyle/>
        <a:p>
          <a:endParaRPr lang="en-US"/>
        </a:p>
      </dgm:t>
    </dgm:pt>
    <dgm:pt modelId="{CCA528D8-E3DA-4AB8-99C5-BFC7A5159097}">
      <dgm:prSet/>
      <dgm:spPr/>
      <dgm:t>
        <a:bodyPr/>
        <a:lstStyle/>
        <a:p>
          <a:r>
            <a:rPr lang="en-US"/>
            <a:t>Identify valuable and trusted resources for implementing genetic testing in your clinic</a:t>
          </a:r>
        </a:p>
      </dgm:t>
    </dgm:pt>
    <dgm:pt modelId="{E50BAF88-A208-4D40-9E77-B1990A81E4D7}" type="parTrans" cxnId="{816F4B49-DCF5-43D9-8A38-4DC6342AD226}">
      <dgm:prSet/>
      <dgm:spPr/>
      <dgm:t>
        <a:bodyPr/>
        <a:lstStyle/>
        <a:p>
          <a:endParaRPr lang="en-US"/>
        </a:p>
      </dgm:t>
    </dgm:pt>
    <dgm:pt modelId="{E3AED91E-F4AA-47F7-A007-8BE82B6FFA5E}" type="sibTrans" cxnId="{816F4B49-DCF5-43D9-8A38-4DC6342AD226}">
      <dgm:prSet/>
      <dgm:spPr/>
      <dgm:t>
        <a:bodyPr/>
        <a:lstStyle/>
        <a:p>
          <a:endParaRPr lang="en-US"/>
        </a:p>
      </dgm:t>
    </dgm:pt>
    <dgm:pt modelId="{5130FC8C-30C9-40EF-8B08-9C1A2401C3BB}" type="pres">
      <dgm:prSet presAssocID="{C6FBE744-5720-4540-8B5A-86050972EAAB}" presName="root" presStyleCnt="0">
        <dgm:presLayoutVars>
          <dgm:dir/>
          <dgm:resizeHandles val="exact"/>
        </dgm:presLayoutVars>
      </dgm:prSet>
      <dgm:spPr/>
    </dgm:pt>
    <dgm:pt modelId="{CF43D433-621C-4BD1-A346-C1C635A58A9B}" type="pres">
      <dgm:prSet presAssocID="{217C9758-B35C-40EF-94B7-8C25A9E3CEBE}" presName="compNode" presStyleCnt="0"/>
      <dgm:spPr/>
    </dgm:pt>
    <dgm:pt modelId="{2741A03A-F7F3-4833-85CE-FBD039621A2C}" type="pres">
      <dgm:prSet presAssocID="{217C9758-B35C-40EF-94B7-8C25A9E3CEBE}" presName="bgRect" presStyleLbl="bgShp" presStyleIdx="0" presStyleCnt="5"/>
      <dgm:spPr/>
    </dgm:pt>
    <dgm:pt modelId="{7B0C7FF8-4C9F-4564-BF48-81FAB4E99CFA}" type="pres">
      <dgm:prSet presAssocID="{217C9758-B35C-40EF-94B7-8C25A9E3CEBE}"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lth"/>
        </a:ext>
      </dgm:extLst>
    </dgm:pt>
    <dgm:pt modelId="{AA103D18-43A5-485D-AEB0-D49430AC507F}" type="pres">
      <dgm:prSet presAssocID="{217C9758-B35C-40EF-94B7-8C25A9E3CEBE}" presName="spaceRect" presStyleCnt="0"/>
      <dgm:spPr/>
    </dgm:pt>
    <dgm:pt modelId="{0CF64C9D-DDDA-4933-AFBE-64DE289613CA}" type="pres">
      <dgm:prSet presAssocID="{217C9758-B35C-40EF-94B7-8C25A9E3CEBE}" presName="parTx" presStyleLbl="revTx" presStyleIdx="0" presStyleCnt="5">
        <dgm:presLayoutVars>
          <dgm:chMax val="0"/>
          <dgm:chPref val="0"/>
        </dgm:presLayoutVars>
      </dgm:prSet>
      <dgm:spPr/>
    </dgm:pt>
    <dgm:pt modelId="{7982F50C-89CE-4885-B596-5C3DDC33E4BB}" type="pres">
      <dgm:prSet presAssocID="{22AAAEB4-8B7E-484D-8940-7186C59A3FF9}" presName="sibTrans" presStyleCnt="0"/>
      <dgm:spPr/>
    </dgm:pt>
    <dgm:pt modelId="{F19E3D82-BD5A-4761-9D46-83D6B9F417BD}" type="pres">
      <dgm:prSet presAssocID="{86AFEE1E-2738-4D03-84E6-745FFB6B7E21}" presName="compNode" presStyleCnt="0"/>
      <dgm:spPr/>
    </dgm:pt>
    <dgm:pt modelId="{3AD453EB-9AA0-4DD4-942E-F4D44809CC7C}" type="pres">
      <dgm:prSet presAssocID="{86AFEE1E-2738-4D03-84E6-745FFB6B7E21}" presName="bgRect" presStyleLbl="bgShp" presStyleIdx="1" presStyleCnt="5"/>
      <dgm:spPr/>
    </dgm:pt>
    <dgm:pt modelId="{591E6A83-B795-4FCC-B442-6C9404DBEA09}" type="pres">
      <dgm:prSet presAssocID="{86AFEE1E-2738-4D03-84E6-745FFB6B7E21}"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
        </a:ext>
      </dgm:extLst>
    </dgm:pt>
    <dgm:pt modelId="{5A446B26-DB9C-42BE-8A1A-9CA8B0527BC8}" type="pres">
      <dgm:prSet presAssocID="{86AFEE1E-2738-4D03-84E6-745FFB6B7E21}" presName="spaceRect" presStyleCnt="0"/>
      <dgm:spPr/>
    </dgm:pt>
    <dgm:pt modelId="{10D4A872-08C5-493E-BFEA-EF03DAD30D9C}" type="pres">
      <dgm:prSet presAssocID="{86AFEE1E-2738-4D03-84E6-745FFB6B7E21}" presName="parTx" presStyleLbl="revTx" presStyleIdx="1" presStyleCnt="5">
        <dgm:presLayoutVars>
          <dgm:chMax val="0"/>
          <dgm:chPref val="0"/>
        </dgm:presLayoutVars>
      </dgm:prSet>
      <dgm:spPr/>
    </dgm:pt>
    <dgm:pt modelId="{7F47BE83-FC7A-494D-9D93-A21D17D1C6C0}" type="pres">
      <dgm:prSet presAssocID="{A1575A3C-D984-4666-9F7B-AFE7847ABA31}" presName="sibTrans" presStyleCnt="0"/>
      <dgm:spPr/>
    </dgm:pt>
    <dgm:pt modelId="{4D7A722D-52B6-40FA-90C2-8A197C88B9B8}" type="pres">
      <dgm:prSet presAssocID="{FD57738B-6AE0-4B99-953C-CF84D9C97DFF}" presName="compNode" presStyleCnt="0"/>
      <dgm:spPr/>
    </dgm:pt>
    <dgm:pt modelId="{DCAF116D-E32C-416F-A966-4F55FA4E0F76}" type="pres">
      <dgm:prSet presAssocID="{FD57738B-6AE0-4B99-953C-CF84D9C97DFF}" presName="bgRect" presStyleLbl="bgShp" presStyleIdx="2" presStyleCnt="5"/>
      <dgm:spPr/>
    </dgm:pt>
    <dgm:pt modelId="{C6D91CA8-DFFD-4770-B0C2-3423006DC770}" type="pres">
      <dgm:prSet presAssocID="{FD57738B-6AE0-4B99-953C-CF84D9C97DFF}"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itments"/>
        </a:ext>
      </dgm:extLst>
    </dgm:pt>
    <dgm:pt modelId="{E37A168E-310A-403D-A9B1-27D211BE2505}" type="pres">
      <dgm:prSet presAssocID="{FD57738B-6AE0-4B99-953C-CF84D9C97DFF}" presName="spaceRect" presStyleCnt="0"/>
      <dgm:spPr/>
    </dgm:pt>
    <dgm:pt modelId="{231801E1-4D32-4EE7-B721-CBE0FC1400A6}" type="pres">
      <dgm:prSet presAssocID="{FD57738B-6AE0-4B99-953C-CF84D9C97DFF}" presName="parTx" presStyleLbl="revTx" presStyleIdx="2" presStyleCnt="5">
        <dgm:presLayoutVars>
          <dgm:chMax val="0"/>
          <dgm:chPref val="0"/>
        </dgm:presLayoutVars>
      </dgm:prSet>
      <dgm:spPr/>
    </dgm:pt>
    <dgm:pt modelId="{799A746D-F3F7-4BA4-9446-6C63CBE9F276}" type="pres">
      <dgm:prSet presAssocID="{AE4090E7-EDD1-44D4-82A4-F58A2F31B20C}" presName="sibTrans" presStyleCnt="0"/>
      <dgm:spPr/>
    </dgm:pt>
    <dgm:pt modelId="{090239E8-47B8-478F-B77E-45B8EBF948B0}" type="pres">
      <dgm:prSet presAssocID="{6A5E9902-B1E6-4A2E-BF06-CE29C9F45F55}" presName="compNode" presStyleCnt="0"/>
      <dgm:spPr/>
    </dgm:pt>
    <dgm:pt modelId="{41F1B14E-255D-4875-BCAC-28AB4349B80D}" type="pres">
      <dgm:prSet presAssocID="{6A5E9902-B1E6-4A2E-BF06-CE29C9F45F55}" presName="bgRect" presStyleLbl="bgShp" presStyleIdx="3" presStyleCnt="5"/>
      <dgm:spPr/>
    </dgm:pt>
    <dgm:pt modelId="{96683686-340D-479E-A196-DEC94D3BDC2C}" type="pres">
      <dgm:prSet presAssocID="{6A5E9902-B1E6-4A2E-BF06-CE29C9F45F55}"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ctionary Remove"/>
        </a:ext>
      </dgm:extLst>
    </dgm:pt>
    <dgm:pt modelId="{D19A3428-9D61-4006-A05E-2326EC7118D0}" type="pres">
      <dgm:prSet presAssocID="{6A5E9902-B1E6-4A2E-BF06-CE29C9F45F55}" presName="spaceRect" presStyleCnt="0"/>
      <dgm:spPr/>
    </dgm:pt>
    <dgm:pt modelId="{75F842B4-CACA-4D35-B685-8E7DCF52439A}" type="pres">
      <dgm:prSet presAssocID="{6A5E9902-B1E6-4A2E-BF06-CE29C9F45F55}" presName="parTx" presStyleLbl="revTx" presStyleIdx="3" presStyleCnt="5">
        <dgm:presLayoutVars>
          <dgm:chMax val="0"/>
          <dgm:chPref val="0"/>
        </dgm:presLayoutVars>
      </dgm:prSet>
      <dgm:spPr/>
    </dgm:pt>
    <dgm:pt modelId="{09EBC60B-282A-482D-8BCF-01E330CA5D10}" type="pres">
      <dgm:prSet presAssocID="{98CC2799-DF4D-4B5C-9DD9-FBD81C127915}" presName="sibTrans" presStyleCnt="0"/>
      <dgm:spPr/>
    </dgm:pt>
    <dgm:pt modelId="{9C08F72B-1B98-406A-B2A5-D1B63DEA6B09}" type="pres">
      <dgm:prSet presAssocID="{CCA528D8-E3DA-4AB8-99C5-BFC7A5159097}" presName="compNode" presStyleCnt="0"/>
      <dgm:spPr/>
    </dgm:pt>
    <dgm:pt modelId="{9050A3BD-7569-4C59-ACCD-94C725C374CE}" type="pres">
      <dgm:prSet presAssocID="{CCA528D8-E3DA-4AB8-99C5-BFC7A5159097}" presName="bgRect" presStyleLbl="bgShp" presStyleIdx="4" presStyleCnt="5"/>
      <dgm:spPr/>
    </dgm:pt>
    <dgm:pt modelId="{2E905C4F-96BF-40CD-B2BB-3FEAFA66B418}" type="pres">
      <dgm:prSet presAssocID="{CCA528D8-E3DA-4AB8-99C5-BFC7A5159097}"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ptop Secure"/>
        </a:ext>
      </dgm:extLst>
    </dgm:pt>
    <dgm:pt modelId="{CFF022B4-068C-4160-9E3B-042DEA5794C2}" type="pres">
      <dgm:prSet presAssocID="{CCA528D8-E3DA-4AB8-99C5-BFC7A5159097}" presName="spaceRect" presStyleCnt="0"/>
      <dgm:spPr/>
    </dgm:pt>
    <dgm:pt modelId="{3C8191C4-75C7-47CF-9F72-7905A6F3F22C}" type="pres">
      <dgm:prSet presAssocID="{CCA528D8-E3DA-4AB8-99C5-BFC7A5159097}" presName="parTx" presStyleLbl="revTx" presStyleIdx="4" presStyleCnt="5">
        <dgm:presLayoutVars>
          <dgm:chMax val="0"/>
          <dgm:chPref val="0"/>
        </dgm:presLayoutVars>
      </dgm:prSet>
      <dgm:spPr/>
    </dgm:pt>
  </dgm:ptLst>
  <dgm:cxnLst>
    <dgm:cxn modelId="{82954302-E04E-4044-B058-2D146B0CA657}" type="presOf" srcId="{FD57738B-6AE0-4B99-953C-CF84D9C97DFF}" destId="{231801E1-4D32-4EE7-B721-CBE0FC1400A6}" srcOrd="0" destOrd="0" presId="urn:microsoft.com/office/officeart/2018/2/layout/IconVerticalSolidList"/>
    <dgm:cxn modelId="{FC792F34-D6CD-44C6-B880-B205983111F8}" srcId="{C6FBE744-5720-4540-8B5A-86050972EAAB}" destId="{FD57738B-6AE0-4B99-953C-CF84D9C97DFF}" srcOrd="2" destOrd="0" parTransId="{C91B0A58-925A-4028-8191-99C1F6974813}" sibTransId="{AE4090E7-EDD1-44D4-82A4-F58A2F31B20C}"/>
    <dgm:cxn modelId="{816F4B49-DCF5-43D9-8A38-4DC6342AD226}" srcId="{C6FBE744-5720-4540-8B5A-86050972EAAB}" destId="{CCA528D8-E3DA-4AB8-99C5-BFC7A5159097}" srcOrd="4" destOrd="0" parTransId="{E50BAF88-A208-4D40-9E77-B1990A81E4D7}" sibTransId="{E3AED91E-F4AA-47F7-A007-8BE82B6FFA5E}"/>
    <dgm:cxn modelId="{C9B9DA4E-96C0-49B3-9CD8-FDD89D4FCD20}" srcId="{C6FBE744-5720-4540-8B5A-86050972EAAB}" destId="{6A5E9902-B1E6-4A2E-BF06-CE29C9F45F55}" srcOrd="3" destOrd="0" parTransId="{58316207-72A8-48DB-9E22-B3AAFF71C152}" sibTransId="{98CC2799-DF4D-4B5C-9DD9-FBD81C127915}"/>
    <dgm:cxn modelId="{50302262-2F87-4AD7-B9C0-BFDE3D593AAD}" type="presOf" srcId="{C6FBE744-5720-4540-8B5A-86050972EAAB}" destId="{5130FC8C-30C9-40EF-8B08-9C1A2401C3BB}" srcOrd="0" destOrd="0" presId="urn:microsoft.com/office/officeart/2018/2/layout/IconVerticalSolidList"/>
    <dgm:cxn modelId="{600C127C-61E8-49F0-96E5-4BF9F78A24AF}" srcId="{C6FBE744-5720-4540-8B5A-86050972EAAB}" destId="{217C9758-B35C-40EF-94B7-8C25A9E3CEBE}" srcOrd="0" destOrd="0" parTransId="{3E67BF21-1F52-4342-8048-4B9DAB4DDFDD}" sibTransId="{22AAAEB4-8B7E-484D-8940-7186C59A3FF9}"/>
    <dgm:cxn modelId="{1255BA92-D6E0-4968-87D1-04CE3E6BE7ED}" type="presOf" srcId="{86AFEE1E-2738-4D03-84E6-745FFB6B7E21}" destId="{10D4A872-08C5-493E-BFEA-EF03DAD30D9C}" srcOrd="0" destOrd="0" presId="urn:microsoft.com/office/officeart/2018/2/layout/IconVerticalSolidList"/>
    <dgm:cxn modelId="{F2DB47AB-5EAE-4220-BC14-06E862BF6E01}" type="presOf" srcId="{217C9758-B35C-40EF-94B7-8C25A9E3CEBE}" destId="{0CF64C9D-DDDA-4933-AFBE-64DE289613CA}" srcOrd="0" destOrd="0" presId="urn:microsoft.com/office/officeart/2018/2/layout/IconVerticalSolidList"/>
    <dgm:cxn modelId="{13BA22AE-F679-4DC3-8629-851FDB2ECA76}" srcId="{C6FBE744-5720-4540-8B5A-86050972EAAB}" destId="{86AFEE1E-2738-4D03-84E6-745FFB6B7E21}" srcOrd="1" destOrd="0" parTransId="{8E5EF1AF-2713-4478-A056-D602E9E1BB61}" sibTransId="{A1575A3C-D984-4666-9F7B-AFE7847ABA31}"/>
    <dgm:cxn modelId="{5E8A8BB1-E8BA-4906-A711-3EC9E07EA94E}" type="presOf" srcId="{6A5E9902-B1E6-4A2E-BF06-CE29C9F45F55}" destId="{75F842B4-CACA-4D35-B685-8E7DCF52439A}" srcOrd="0" destOrd="0" presId="urn:microsoft.com/office/officeart/2018/2/layout/IconVerticalSolidList"/>
    <dgm:cxn modelId="{F76361B6-DC6C-46EE-BC17-402E5E7AEF07}" type="presOf" srcId="{CCA528D8-E3DA-4AB8-99C5-BFC7A5159097}" destId="{3C8191C4-75C7-47CF-9F72-7905A6F3F22C}" srcOrd="0" destOrd="0" presId="urn:microsoft.com/office/officeart/2018/2/layout/IconVerticalSolidList"/>
    <dgm:cxn modelId="{BAD06312-DA53-43A8-9903-BDA471D9CFF2}" type="presParOf" srcId="{5130FC8C-30C9-40EF-8B08-9C1A2401C3BB}" destId="{CF43D433-621C-4BD1-A346-C1C635A58A9B}" srcOrd="0" destOrd="0" presId="urn:microsoft.com/office/officeart/2018/2/layout/IconVerticalSolidList"/>
    <dgm:cxn modelId="{FE6C2879-A8C8-44FE-B07D-B08A9C647C1D}" type="presParOf" srcId="{CF43D433-621C-4BD1-A346-C1C635A58A9B}" destId="{2741A03A-F7F3-4833-85CE-FBD039621A2C}" srcOrd="0" destOrd="0" presId="urn:microsoft.com/office/officeart/2018/2/layout/IconVerticalSolidList"/>
    <dgm:cxn modelId="{032B711E-6510-48E2-A993-B5139C736A8A}" type="presParOf" srcId="{CF43D433-621C-4BD1-A346-C1C635A58A9B}" destId="{7B0C7FF8-4C9F-4564-BF48-81FAB4E99CFA}" srcOrd="1" destOrd="0" presId="urn:microsoft.com/office/officeart/2018/2/layout/IconVerticalSolidList"/>
    <dgm:cxn modelId="{4BD4F13D-8961-4A5B-A8B5-0552409D1FB6}" type="presParOf" srcId="{CF43D433-621C-4BD1-A346-C1C635A58A9B}" destId="{AA103D18-43A5-485D-AEB0-D49430AC507F}" srcOrd="2" destOrd="0" presId="urn:microsoft.com/office/officeart/2018/2/layout/IconVerticalSolidList"/>
    <dgm:cxn modelId="{09805733-57F7-44AA-AA00-A88E63351A42}" type="presParOf" srcId="{CF43D433-621C-4BD1-A346-C1C635A58A9B}" destId="{0CF64C9D-DDDA-4933-AFBE-64DE289613CA}" srcOrd="3" destOrd="0" presId="urn:microsoft.com/office/officeart/2018/2/layout/IconVerticalSolidList"/>
    <dgm:cxn modelId="{BF192274-6454-40A5-8832-CE9D7D3E65DC}" type="presParOf" srcId="{5130FC8C-30C9-40EF-8B08-9C1A2401C3BB}" destId="{7982F50C-89CE-4885-B596-5C3DDC33E4BB}" srcOrd="1" destOrd="0" presId="urn:microsoft.com/office/officeart/2018/2/layout/IconVerticalSolidList"/>
    <dgm:cxn modelId="{1B070E16-7C84-4001-A94A-A0C98B286B6D}" type="presParOf" srcId="{5130FC8C-30C9-40EF-8B08-9C1A2401C3BB}" destId="{F19E3D82-BD5A-4761-9D46-83D6B9F417BD}" srcOrd="2" destOrd="0" presId="urn:microsoft.com/office/officeart/2018/2/layout/IconVerticalSolidList"/>
    <dgm:cxn modelId="{D1596B7E-4CCE-4550-A640-6BF6B16E9B17}" type="presParOf" srcId="{F19E3D82-BD5A-4761-9D46-83D6B9F417BD}" destId="{3AD453EB-9AA0-4DD4-942E-F4D44809CC7C}" srcOrd="0" destOrd="0" presId="urn:microsoft.com/office/officeart/2018/2/layout/IconVerticalSolidList"/>
    <dgm:cxn modelId="{38696759-D472-40EA-A980-8FAAC62370BA}" type="presParOf" srcId="{F19E3D82-BD5A-4761-9D46-83D6B9F417BD}" destId="{591E6A83-B795-4FCC-B442-6C9404DBEA09}" srcOrd="1" destOrd="0" presId="urn:microsoft.com/office/officeart/2018/2/layout/IconVerticalSolidList"/>
    <dgm:cxn modelId="{A390EF55-0326-4F63-8CFB-EC94BD6F3A24}" type="presParOf" srcId="{F19E3D82-BD5A-4761-9D46-83D6B9F417BD}" destId="{5A446B26-DB9C-42BE-8A1A-9CA8B0527BC8}" srcOrd="2" destOrd="0" presId="urn:microsoft.com/office/officeart/2018/2/layout/IconVerticalSolidList"/>
    <dgm:cxn modelId="{89ACEDFE-2DBA-416C-A951-F0495682CF86}" type="presParOf" srcId="{F19E3D82-BD5A-4761-9D46-83D6B9F417BD}" destId="{10D4A872-08C5-493E-BFEA-EF03DAD30D9C}" srcOrd="3" destOrd="0" presId="urn:microsoft.com/office/officeart/2018/2/layout/IconVerticalSolidList"/>
    <dgm:cxn modelId="{85AF3A2F-80A4-4635-99DD-CBB8C84569A6}" type="presParOf" srcId="{5130FC8C-30C9-40EF-8B08-9C1A2401C3BB}" destId="{7F47BE83-FC7A-494D-9D93-A21D17D1C6C0}" srcOrd="3" destOrd="0" presId="urn:microsoft.com/office/officeart/2018/2/layout/IconVerticalSolidList"/>
    <dgm:cxn modelId="{EA1A52C9-2404-4FFD-B943-45D6C0201AD3}" type="presParOf" srcId="{5130FC8C-30C9-40EF-8B08-9C1A2401C3BB}" destId="{4D7A722D-52B6-40FA-90C2-8A197C88B9B8}" srcOrd="4" destOrd="0" presId="urn:microsoft.com/office/officeart/2018/2/layout/IconVerticalSolidList"/>
    <dgm:cxn modelId="{31BECF92-33F3-4144-876F-EE83BF5673A6}" type="presParOf" srcId="{4D7A722D-52B6-40FA-90C2-8A197C88B9B8}" destId="{DCAF116D-E32C-416F-A966-4F55FA4E0F76}" srcOrd="0" destOrd="0" presId="urn:microsoft.com/office/officeart/2018/2/layout/IconVerticalSolidList"/>
    <dgm:cxn modelId="{9D05A932-31F5-419C-9FBD-878F099C5F7D}" type="presParOf" srcId="{4D7A722D-52B6-40FA-90C2-8A197C88B9B8}" destId="{C6D91CA8-DFFD-4770-B0C2-3423006DC770}" srcOrd="1" destOrd="0" presId="urn:microsoft.com/office/officeart/2018/2/layout/IconVerticalSolidList"/>
    <dgm:cxn modelId="{A79CE4D3-3C7E-4010-8433-80F227B5D36F}" type="presParOf" srcId="{4D7A722D-52B6-40FA-90C2-8A197C88B9B8}" destId="{E37A168E-310A-403D-A9B1-27D211BE2505}" srcOrd="2" destOrd="0" presId="urn:microsoft.com/office/officeart/2018/2/layout/IconVerticalSolidList"/>
    <dgm:cxn modelId="{C4B22738-A594-49BC-8938-B168E64DEDFF}" type="presParOf" srcId="{4D7A722D-52B6-40FA-90C2-8A197C88B9B8}" destId="{231801E1-4D32-4EE7-B721-CBE0FC1400A6}" srcOrd="3" destOrd="0" presId="urn:microsoft.com/office/officeart/2018/2/layout/IconVerticalSolidList"/>
    <dgm:cxn modelId="{E4B4728B-656D-425B-BE1E-D8762FBF6277}" type="presParOf" srcId="{5130FC8C-30C9-40EF-8B08-9C1A2401C3BB}" destId="{799A746D-F3F7-4BA4-9446-6C63CBE9F276}" srcOrd="5" destOrd="0" presId="urn:microsoft.com/office/officeart/2018/2/layout/IconVerticalSolidList"/>
    <dgm:cxn modelId="{3EA67BB2-FA9B-4FB3-AC3C-D982D431B95A}" type="presParOf" srcId="{5130FC8C-30C9-40EF-8B08-9C1A2401C3BB}" destId="{090239E8-47B8-478F-B77E-45B8EBF948B0}" srcOrd="6" destOrd="0" presId="urn:microsoft.com/office/officeart/2018/2/layout/IconVerticalSolidList"/>
    <dgm:cxn modelId="{01EDF205-D866-4E52-925F-558263D3D735}" type="presParOf" srcId="{090239E8-47B8-478F-B77E-45B8EBF948B0}" destId="{41F1B14E-255D-4875-BCAC-28AB4349B80D}" srcOrd="0" destOrd="0" presId="urn:microsoft.com/office/officeart/2018/2/layout/IconVerticalSolidList"/>
    <dgm:cxn modelId="{A01C5FEC-5351-4E97-95F0-FFB2AF97E351}" type="presParOf" srcId="{090239E8-47B8-478F-B77E-45B8EBF948B0}" destId="{96683686-340D-479E-A196-DEC94D3BDC2C}" srcOrd="1" destOrd="0" presId="urn:microsoft.com/office/officeart/2018/2/layout/IconVerticalSolidList"/>
    <dgm:cxn modelId="{E5D758E3-A384-481E-81E0-A00AF070F592}" type="presParOf" srcId="{090239E8-47B8-478F-B77E-45B8EBF948B0}" destId="{D19A3428-9D61-4006-A05E-2326EC7118D0}" srcOrd="2" destOrd="0" presId="urn:microsoft.com/office/officeart/2018/2/layout/IconVerticalSolidList"/>
    <dgm:cxn modelId="{600271D0-8949-4A71-879D-8FEAA213CE27}" type="presParOf" srcId="{090239E8-47B8-478F-B77E-45B8EBF948B0}" destId="{75F842B4-CACA-4D35-B685-8E7DCF52439A}" srcOrd="3" destOrd="0" presId="urn:microsoft.com/office/officeart/2018/2/layout/IconVerticalSolidList"/>
    <dgm:cxn modelId="{9B67B440-3728-4A2E-9393-5664CD8461C0}" type="presParOf" srcId="{5130FC8C-30C9-40EF-8B08-9C1A2401C3BB}" destId="{09EBC60B-282A-482D-8BCF-01E330CA5D10}" srcOrd="7" destOrd="0" presId="urn:microsoft.com/office/officeart/2018/2/layout/IconVerticalSolidList"/>
    <dgm:cxn modelId="{B19CE790-743D-4BE7-8921-93E13A0616B1}" type="presParOf" srcId="{5130FC8C-30C9-40EF-8B08-9C1A2401C3BB}" destId="{9C08F72B-1B98-406A-B2A5-D1B63DEA6B09}" srcOrd="8" destOrd="0" presId="urn:microsoft.com/office/officeart/2018/2/layout/IconVerticalSolidList"/>
    <dgm:cxn modelId="{9A589885-B1EF-4452-B1F9-A26EB222DAE6}" type="presParOf" srcId="{9C08F72B-1B98-406A-B2A5-D1B63DEA6B09}" destId="{9050A3BD-7569-4C59-ACCD-94C725C374CE}" srcOrd="0" destOrd="0" presId="urn:microsoft.com/office/officeart/2018/2/layout/IconVerticalSolidList"/>
    <dgm:cxn modelId="{0F457BBD-FE16-4D16-B148-147847B9491D}" type="presParOf" srcId="{9C08F72B-1B98-406A-B2A5-D1B63DEA6B09}" destId="{2E905C4F-96BF-40CD-B2BB-3FEAFA66B418}" srcOrd="1" destOrd="0" presId="urn:microsoft.com/office/officeart/2018/2/layout/IconVerticalSolidList"/>
    <dgm:cxn modelId="{60BF0444-33F5-40CB-92FE-03E2F400D7CA}" type="presParOf" srcId="{9C08F72B-1B98-406A-B2A5-D1B63DEA6B09}" destId="{CFF022B4-068C-4160-9E3B-042DEA5794C2}" srcOrd="2" destOrd="0" presId="urn:microsoft.com/office/officeart/2018/2/layout/IconVerticalSolidList"/>
    <dgm:cxn modelId="{0FA150A9-0798-4E6C-AE18-1C72FAF49070}" type="presParOf" srcId="{9C08F72B-1B98-406A-B2A5-D1B63DEA6B09}" destId="{3C8191C4-75C7-47CF-9F72-7905A6F3F22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D40C38-3505-4815-AEEE-2B7F847D4477}" type="doc">
      <dgm:prSet loTypeId="urn:microsoft.com/office/officeart/2005/8/layout/default" loCatId="list" qsTypeId="urn:microsoft.com/office/officeart/2005/8/quickstyle/simple1" qsCatId="simple" csTypeId="urn:microsoft.com/office/officeart/2005/8/colors/accent3_2" csCatId="accent3"/>
      <dgm:spPr/>
      <dgm:t>
        <a:bodyPr/>
        <a:lstStyle/>
        <a:p>
          <a:endParaRPr lang="en-US"/>
        </a:p>
      </dgm:t>
    </dgm:pt>
    <dgm:pt modelId="{AA54ED67-5A87-4741-AB5C-C73DFC1B2DA7}">
      <dgm:prSet/>
      <dgm:spPr/>
      <dgm:t>
        <a:bodyPr/>
        <a:lstStyle/>
        <a:p>
          <a:r>
            <a:rPr lang="en-US" dirty="0">
              <a:solidFill>
                <a:schemeClr val="tx1"/>
              </a:solidFill>
            </a:rPr>
            <a:t>There are a lot of genetic needs but not enough genetic providers.</a:t>
          </a:r>
        </a:p>
      </dgm:t>
    </dgm:pt>
    <dgm:pt modelId="{0D4D9408-FEE2-4AE2-B711-AA289654BB75}" type="parTrans" cxnId="{799136EB-DAC7-438F-ACFA-0DAD8BDC77AB}">
      <dgm:prSet/>
      <dgm:spPr/>
      <dgm:t>
        <a:bodyPr/>
        <a:lstStyle/>
        <a:p>
          <a:endParaRPr lang="en-US">
            <a:solidFill>
              <a:schemeClr val="tx1"/>
            </a:solidFill>
          </a:endParaRPr>
        </a:p>
      </dgm:t>
    </dgm:pt>
    <dgm:pt modelId="{7634C83E-258C-4D31-9AA1-F9E67290EFCB}" type="sibTrans" cxnId="{799136EB-DAC7-438F-ACFA-0DAD8BDC77AB}">
      <dgm:prSet/>
      <dgm:spPr/>
      <dgm:t>
        <a:bodyPr/>
        <a:lstStyle/>
        <a:p>
          <a:endParaRPr lang="en-US">
            <a:solidFill>
              <a:schemeClr val="tx1"/>
            </a:solidFill>
          </a:endParaRPr>
        </a:p>
      </dgm:t>
    </dgm:pt>
    <dgm:pt modelId="{A75DECE4-5974-47A6-BDFF-EB33632452E1}">
      <dgm:prSet/>
      <dgm:spPr/>
      <dgm:t>
        <a:bodyPr/>
        <a:lstStyle/>
        <a:p>
          <a:r>
            <a:rPr lang="en-US">
              <a:solidFill>
                <a:schemeClr val="tx1"/>
              </a:solidFill>
            </a:rPr>
            <a:t>Many of these genetic needs are relevant to our work in family medicine.</a:t>
          </a:r>
        </a:p>
      </dgm:t>
    </dgm:pt>
    <dgm:pt modelId="{2AFB871F-03AC-4C5D-AD6A-42FD93CD706C}" type="parTrans" cxnId="{1B72E974-F9B8-4601-9249-468DCAD83128}">
      <dgm:prSet/>
      <dgm:spPr/>
      <dgm:t>
        <a:bodyPr/>
        <a:lstStyle/>
        <a:p>
          <a:endParaRPr lang="en-US">
            <a:solidFill>
              <a:schemeClr val="tx1"/>
            </a:solidFill>
          </a:endParaRPr>
        </a:p>
      </dgm:t>
    </dgm:pt>
    <dgm:pt modelId="{1AF34630-F606-4864-9AF5-520D6CB3D740}" type="sibTrans" cxnId="{1B72E974-F9B8-4601-9249-468DCAD83128}">
      <dgm:prSet/>
      <dgm:spPr/>
      <dgm:t>
        <a:bodyPr/>
        <a:lstStyle/>
        <a:p>
          <a:endParaRPr lang="en-US">
            <a:solidFill>
              <a:schemeClr val="tx1"/>
            </a:solidFill>
          </a:endParaRPr>
        </a:p>
      </dgm:t>
    </dgm:pt>
    <dgm:pt modelId="{55D1619C-2B82-46D4-88EB-E5D4B185609C}">
      <dgm:prSet/>
      <dgm:spPr/>
      <dgm:t>
        <a:bodyPr/>
        <a:lstStyle/>
        <a:p>
          <a:r>
            <a:rPr lang="en-US">
              <a:solidFill>
                <a:schemeClr val="tx1"/>
              </a:solidFill>
            </a:rPr>
            <a:t>We are at the front lines of health care</a:t>
          </a:r>
        </a:p>
      </dgm:t>
    </dgm:pt>
    <dgm:pt modelId="{F527890F-253F-4D98-ABA1-33B116247152}" type="parTrans" cxnId="{F87D6296-321A-4716-836E-1666C519B160}">
      <dgm:prSet/>
      <dgm:spPr/>
      <dgm:t>
        <a:bodyPr/>
        <a:lstStyle/>
        <a:p>
          <a:endParaRPr lang="en-US">
            <a:solidFill>
              <a:schemeClr val="tx1"/>
            </a:solidFill>
          </a:endParaRPr>
        </a:p>
      </dgm:t>
    </dgm:pt>
    <dgm:pt modelId="{3FA0B5CC-B976-4334-BE04-914475C2FCA9}" type="sibTrans" cxnId="{F87D6296-321A-4716-836E-1666C519B160}">
      <dgm:prSet/>
      <dgm:spPr/>
      <dgm:t>
        <a:bodyPr/>
        <a:lstStyle/>
        <a:p>
          <a:endParaRPr lang="en-US">
            <a:solidFill>
              <a:schemeClr val="tx1"/>
            </a:solidFill>
          </a:endParaRPr>
        </a:p>
      </dgm:t>
    </dgm:pt>
    <dgm:pt modelId="{BF00E825-8712-443C-96B7-9B5083827A75}">
      <dgm:prSet/>
      <dgm:spPr/>
      <dgm:t>
        <a:bodyPr/>
        <a:lstStyle/>
        <a:p>
          <a:r>
            <a:rPr lang="en-US">
              <a:solidFill>
                <a:schemeClr val="tx1"/>
              </a:solidFill>
            </a:rPr>
            <a:t>We are urban and rural and everywhere in between</a:t>
          </a:r>
        </a:p>
      </dgm:t>
    </dgm:pt>
    <dgm:pt modelId="{29F5F36D-BE28-41C6-A33D-3E8261F2DFFE}" type="parTrans" cxnId="{A4D14127-1918-4C4B-A5E6-D0717269C7E9}">
      <dgm:prSet/>
      <dgm:spPr/>
      <dgm:t>
        <a:bodyPr/>
        <a:lstStyle/>
        <a:p>
          <a:endParaRPr lang="en-US">
            <a:solidFill>
              <a:schemeClr val="tx1"/>
            </a:solidFill>
          </a:endParaRPr>
        </a:p>
      </dgm:t>
    </dgm:pt>
    <dgm:pt modelId="{B0041FDD-5660-47E0-8184-AE78D15B3331}" type="sibTrans" cxnId="{A4D14127-1918-4C4B-A5E6-D0717269C7E9}">
      <dgm:prSet/>
      <dgm:spPr/>
      <dgm:t>
        <a:bodyPr/>
        <a:lstStyle/>
        <a:p>
          <a:endParaRPr lang="en-US">
            <a:solidFill>
              <a:schemeClr val="tx1"/>
            </a:solidFill>
          </a:endParaRPr>
        </a:p>
      </dgm:t>
    </dgm:pt>
    <dgm:pt modelId="{A756EB89-7651-4957-82D4-B0C7E1D6840D}">
      <dgm:prSet/>
      <dgm:spPr/>
      <dgm:t>
        <a:bodyPr/>
        <a:lstStyle/>
        <a:p>
          <a:r>
            <a:rPr lang="en-US">
              <a:solidFill>
                <a:schemeClr val="tx1"/>
              </a:solidFill>
            </a:rPr>
            <a:t>We take care of patients across the lifespan and often multiple generations</a:t>
          </a:r>
        </a:p>
      </dgm:t>
    </dgm:pt>
    <dgm:pt modelId="{E875923F-8497-4598-9637-1A485B62638D}" type="parTrans" cxnId="{0400C97F-C9BF-4327-AC09-64E5BB9F253C}">
      <dgm:prSet/>
      <dgm:spPr/>
      <dgm:t>
        <a:bodyPr/>
        <a:lstStyle/>
        <a:p>
          <a:endParaRPr lang="en-US">
            <a:solidFill>
              <a:schemeClr val="tx1"/>
            </a:solidFill>
          </a:endParaRPr>
        </a:p>
      </dgm:t>
    </dgm:pt>
    <dgm:pt modelId="{668FD7FE-86B4-45A8-932B-D5C4D9BDA773}" type="sibTrans" cxnId="{0400C97F-C9BF-4327-AC09-64E5BB9F253C}">
      <dgm:prSet/>
      <dgm:spPr/>
      <dgm:t>
        <a:bodyPr/>
        <a:lstStyle/>
        <a:p>
          <a:endParaRPr lang="en-US">
            <a:solidFill>
              <a:schemeClr val="tx1"/>
            </a:solidFill>
          </a:endParaRPr>
        </a:p>
      </dgm:t>
    </dgm:pt>
    <dgm:pt modelId="{07AB3C32-DBAA-4C45-AA3A-0F906EE8C58F}">
      <dgm:prSet/>
      <dgm:spPr/>
      <dgm:t>
        <a:bodyPr/>
        <a:lstStyle/>
        <a:p>
          <a:r>
            <a:rPr lang="en-US">
              <a:solidFill>
                <a:schemeClr val="tx1"/>
              </a:solidFill>
            </a:rPr>
            <a:t>We don’t need to become medical geneticists</a:t>
          </a:r>
        </a:p>
      </dgm:t>
    </dgm:pt>
    <dgm:pt modelId="{58159750-CD81-4B5E-96E3-B518DAD67232}" type="parTrans" cxnId="{8E7F01AD-8DAE-489E-889A-B33D4F54A486}">
      <dgm:prSet/>
      <dgm:spPr/>
      <dgm:t>
        <a:bodyPr/>
        <a:lstStyle/>
        <a:p>
          <a:endParaRPr lang="en-US">
            <a:solidFill>
              <a:schemeClr val="tx1"/>
            </a:solidFill>
          </a:endParaRPr>
        </a:p>
      </dgm:t>
    </dgm:pt>
    <dgm:pt modelId="{14CE869E-5A92-4360-8058-90520A933337}" type="sibTrans" cxnId="{8E7F01AD-8DAE-489E-889A-B33D4F54A486}">
      <dgm:prSet/>
      <dgm:spPr/>
      <dgm:t>
        <a:bodyPr/>
        <a:lstStyle/>
        <a:p>
          <a:endParaRPr lang="en-US">
            <a:solidFill>
              <a:schemeClr val="tx1"/>
            </a:solidFill>
          </a:endParaRPr>
        </a:p>
      </dgm:t>
    </dgm:pt>
    <dgm:pt modelId="{43CA0D59-3CD8-46E0-A6A3-EC05216C18BE}">
      <dgm:prSet/>
      <dgm:spPr/>
      <dgm:t>
        <a:bodyPr/>
        <a:lstStyle/>
        <a:p>
          <a:r>
            <a:rPr lang="en-US">
              <a:solidFill>
                <a:schemeClr val="tx1"/>
              </a:solidFill>
            </a:rPr>
            <a:t>We do need to become family medicine genomicists</a:t>
          </a:r>
        </a:p>
      </dgm:t>
    </dgm:pt>
    <dgm:pt modelId="{FD9A5399-F2B1-478C-B5E0-9705D7860B15}" type="parTrans" cxnId="{DA5F558A-F4CD-4CDD-B5F8-9BBA7FEF45F1}">
      <dgm:prSet/>
      <dgm:spPr/>
      <dgm:t>
        <a:bodyPr/>
        <a:lstStyle/>
        <a:p>
          <a:endParaRPr lang="en-US">
            <a:solidFill>
              <a:schemeClr val="tx1"/>
            </a:solidFill>
          </a:endParaRPr>
        </a:p>
      </dgm:t>
    </dgm:pt>
    <dgm:pt modelId="{37C5E21F-4C61-4BA1-BAFC-03FDA032E5DB}" type="sibTrans" cxnId="{DA5F558A-F4CD-4CDD-B5F8-9BBA7FEF45F1}">
      <dgm:prSet/>
      <dgm:spPr/>
      <dgm:t>
        <a:bodyPr/>
        <a:lstStyle/>
        <a:p>
          <a:endParaRPr lang="en-US">
            <a:solidFill>
              <a:schemeClr val="tx1"/>
            </a:solidFill>
          </a:endParaRPr>
        </a:p>
      </dgm:t>
    </dgm:pt>
    <dgm:pt modelId="{A0303AB3-A7AD-114C-9EB6-92763167BB3E}" type="pres">
      <dgm:prSet presAssocID="{C0D40C38-3505-4815-AEEE-2B7F847D4477}" presName="diagram" presStyleCnt="0">
        <dgm:presLayoutVars>
          <dgm:dir/>
          <dgm:resizeHandles val="exact"/>
        </dgm:presLayoutVars>
      </dgm:prSet>
      <dgm:spPr/>
    </dgm:pt>
    <dgm:pt modelId="{127EA90B-4DEA-7945-8ABB-7D7905171BD5}" type="pres">
      <dgm:prSet presAssocID="{AA54ED67-5A87-4741-AB5C-C73DFC1B2DA7}" presName="node" presStyleLbl="node1" presStyleIdx="0" presStyleCnt="7">
        <dgm:presLayoutVars>
          <dgm:bulletEnabled val="1"/>
        </dgm:presLayoutVars>
      </dgm:prSet>
      <dgm:spPr/>
    </dgm:pt>
    <dgm:pt modelId="{F6C3E8E1-0766-904A-8615-9E3FB0CC7EAA}" type="pres">
      <dgm:prSet presAssocID="{7634C83E-258C-4D31-9AA1-F9E67290EFCB}" presName="sibTrans" presStyleCnt="0"/>
      <dgm:spPr/>
    </dgm:pt>
    <dgm:pt modelId="{CF083F6C-EA26-7742-B889-13B502866A35}" type="pres">
      <dgm:prSet presAssocID="{A75DECE4-5974-47A6-BDFF-EB33632452E1}" presName="node" presStyleLbl="node1" presStyleIdx="1" presStyleCnt="7">
        <dgm:presLayoutVars>
          <dgm:bulletEnabled val="1"/>
        </dgm:presLayoutVars>
      </dgm:prSet>
      <dgm:spPr/>
    </dgm:pt>
    <dgm:pt modelId="{BE46E841-A0CB-F64F-8507-0E854C9B3ACF}" type="pres">
      <dgm:prSet presAssocID="{1AF34630-F606-4864-9AF5-520D6CB3D740}" presName="sibTrans" presStyleCnt="0"/>
      <dgm:spPr/>
    </dgm:pt>
    <dgm:pt modelId="{CB9F0774-5278-CC49-867E-A44377B247C3}" type="pres">
      <dgm:prSet presAssocID="{55D1619C-2B82-46D4-88EB-E5D4B185609C}" presName="node" presStyleLbl="node1" presStyleIdx="2" presStyleCnt="7">
        <dgm:presLayoutVars>
          <dgm:bulletEnabled val="1"/>
        </dgm:presLayoutVars>
      </dgm:prSet>
      <dgm:spPr/>
    </dgm:pt>
    <dgm:pt modelId="{26B1F0A3-BB55-A742-8629-A40E8740D775}" type="pres">
      <dgm:prSet presAssocID="{3FA0B5CC-B976-4334-BE04-914475C2FCA9}" presName="sibTrans" presStyleCnt="0"/>
      <dgm:spPr/>
    </dgm:pt>
    <dgm:pt modelId="{040B8A9D-E894-3F4B-9042-AA38E619A64C}" type="pres">
      <dgm:prSet presAssocID="{BF00E825-8712-443C-96B7-9B5083827A75}" presName="node" presStyleLbl="node1" presStyleIdx="3" presStyleCnt="7">
        <dgm:presLayoutVars>
          <dgm:bulletEnabled val="1"/>
        </dgm:presLayoutVars>
      </dgm:prSet>
      <dgm:spPr/>
    </dgm:pt>
    <dgm:pt modelId="{C93DEDA3-A3E1-8043-B10A-FFEC6470146A}" type="pres">
      <dgm:prSet presAssocID="{B0041FDD-5660-47E0-8184-AE78D15B3331}" presName="sibTrans" presStyleCnt="0"/>
      <dgm:spPr/>
    </dgm:pt>
    <dgm:pt modelId="{08900809-0B05-BF4C-A91C-F715A08C4015}" type="pres">
      <dgm:prSet presAssocID="{A756EB89-7651-4957-82D4-B0C7E1D6840D}" presName="node" presStyleLbl="node1" presStyleIdx="4" presStyleCnt="7">
        <dgm:presLayoutVars>
          <dgm:bulletEnabled val="1"/>
        </dgm:presLayoutVars>
      </dgm:prSet>
      <dgm:spPr/>
    </dgm:pt>
    <dgm:pt modelId="{5659DF2F-C511-9143-995A-421C3C7BA24A}" type="pres">
      <dgm:prSet presAssocID="{668FD7FE-86B4-45A8-932B-D5C4D9BDA773}" presName="sibTrans" presStyleCnt="0"/>
      <dgm:spPr/>
    </dgm:pt>
    <dgm:pt modelId="{5BFBBF77-70B8-194C-B8D9-895EF755929C}" type="pres">
      <dgm:prSet presAssocID="{07AB3C32-DBAA-4C45-AA3A-0F906EE8C58F}" presName="node" presStyleLbl="node1" presStyleIdx="5" presStyleCnt="7">
        <dgm:presLayoutVars>
          <dgm:bulletEnabled val="1"/>
        </dgm:presLayoutVars>
      </dgm:prSet>
      <dgm:spPr/>
    </dgm:pt>
    <dgm:pt modelId="{FAB7FC63-E1EF-4844-AC4D-C56972DFDB0F}" type="pres">
      <dgm:prSet presAssocID="{14CE869E-5A92-4360-8058-90520A933337}" presName="sibTrans" presStyleCnt="0"/>
      <dgm:spPr/>
    </dgm:pt>
    <dgm:pt modelId="{4429CF27-7353-864D-93E3-F5DFDC307303}" type="pres">
      <dgm:prSet presAssocID="{43CA0D59-3CD8-46E0-A6A3-EC05216C18BE}" presName="node" presStyleLbl="node1" presStyleIdx="6" presStyleCnt="7">
        <dgm:presLayoutVars>
          <dgm:bulletEnabled val="1"/>
        </dgm:presLayoutVars>
      </dgm:prSet>
      <dgm:spPr/>
    </dgm:pt>
  </dgm:ptLst>
  <dgm:cxnLst>
    <dgm:cxn modelId="{A4D14127-1918-4C4B-A5E6-D0717269C7E9}" srcId="{C0D40C38-3505-4815-AEEE-2B7F847D4477}" destId="{BF00E825-8712-443C-96B7-9B5083827A75}" srcOrd="3" destOrd="0" parTransId="{29F5F36D-BE28-41C6-A33D-3E8261F2DFFE}" sibTransId="{B0041FDD-5660-47E0-8184-AE78D15B3331}"/>
    <dgm:cxn modelId="{DFAEC146-CAC2-B445-91F4-4A0A4A8DCD31}" type="presOf" srcId="{43CA0D59-3CD8-46E0-A6A3-EC05216C18BE}" destId="{4429CF27-7353-864D-93E3-F5DFDC307303}" srcOrd="0" destOrd="0" presId="urn:microsoft.com/office/officeart/2005/8/layout/default"/>
    <dgm:cxn modelId="{A0A28E47-69A5-AE48-A241-570D893AEBD0}" type="presOf" srcId="{07AB3C32-DBAA-4C45-AA3A-0F906EE8C58F}" destId="{5BFBBF77-70B8-194C-B8D9-895EF755929C}" srcOrd="0" destOrd="0" presId="urn:microsoft.com/office/officeart/2005/8/layout/default"/>
    <dgm:cxn modelId="{9D8DF54D-E881-7445-B4EC-20C35A28B1A2}" type="presOf" srcId="{C0D40C38-3505-4815-AEEE-2B7F847D4477}" destId="{A0303AB3-A7AD-114C-9EB6-92763167BB3E}" srcOrd="0" destOrd="0" presId="urn:microsoft.com/office/officeart/2005/8/layout/default"/>
    <dgm:cxn modelId="{C712275C-7FF3-6C48-BBDD-0B4C900B1E59}" type="presOf" srcId="{AA54ED67-5A87-4741-AB5C-C73DFC1B2DA7}" destId="{127EA90B-4DEA-7945-8ABB-7D7905171BD5}" srcOrd="0" destOrd="0" presId="urn:microsoft.com/office/officeart/2005/8/layout/default"/>
    <dgm:cxn modelId="{1B72E974-F9B8-4601-9249-468DCAD83128}" srcId="{C0D40C38-3505-4815-AEEE-2B7F847D4477}" destId="{A75DECE4-5974-47A6-BDFF-EB33632452E1}" srcOrd="1" destOrd="0" parTransId="{2AFB871F-03AC-4C5D-AD6A-42FD93CD706C}" sibTransId="{1AF34630-F606-4864-9AF5-520D6CB3D740}"/>
    <dgm:cxn modelId="{3FA03678-0CA9-144B-97B3-727F85F290AB}" type="presOf" srcId="{A75DECE4-5974-47A6-BDFF-EB33632452E1}" destId="{CF083F6C-EA26-7742-B889-13B502866A35}" srcOrd="0" destOrd="0" presId="urn:microsoft.com/office/officeart/2005/8/layout/default"/>
    <dgm:cxn modelId="{B873BD7E-702C-E042-9C8D-D7047399FAC6}" type="presOf" srcId="{55D1619C-2B82-46D4-88EB-E5D4B185609C}" destId="{CB9F0774-5278-CC49-867E-A44377B247C3}" srcOrd="0" destOrd="0" presId="urn:microsoft.com/office/officeart/2005/8/layout/default"/>
    <dgm:cxn modelId="{0400C97F-C9BF-4327-AC09-64E5BB9F253C}" srcId="{C0D40C38-3505-4815-AEEE-2B7F847D4477}" destId="{A756EB89-7651-4957-82D4-B0C7E1D6840D}" srcOrd="4" destOrd="0" parTransId="{E875923F-8497-4598-9637-1A485B62638D}" sibTransId="{668FD7FE-86B4-45A8-932B-D5C4D9BDA773}"/>
    <dgm:cxn modelId="{E8DCDA89-8299-AF44-A9AC-8E437B42B52E}" type="presOf" srcId="{BF00E825-8712-443C-96B7-9B5083827A75}" destId="{040B8A9D-E894-3F4B-9042-AA38E619A64C}" srcOrd="0" destOrd="0" presId="urn:microsoft.com/office/officeart/2005/8/layout/default"/>
    <dgm:cxn modelId="{DA5F558A-F4CD-4CDD-B5F8-9BBA7FEF45F1}" srcId="{C0D40C38-3505-4815-AEEE-2B7F847D4477}" destId="{43CA0D59-3CD8-46E0-A6A3-EC05216C18BE}" srcOrd="6" destOrd="0" parTransId="{FD9A5399-F2B1-478C-B5E0-9705D7860B15}" sibTransId="{37C5E21F-4C61-4BA1-BAFC-03FDA032E5DB}"/>
    <dgm:cxn modelId="{F87D6296-321A-4716-836E-1666C519B160}" srcId="{C0D40C38-3505-4815-AEEE-2B7F847D4477}" destId="{55D1619C-2B82-46D4-88EB-E5D4B185609C}" srcOrd="2" destOrd="0" parTransId="{F527890F-253F-4D98-ABA1-33B116247152}" sibTransId="{3FA0B5CC-B976-4334-BE04-914475C2FCA9}"/>
    <dgm:cxn modelId="{8E7F01AD-8DAE-489E-889A-B33D4F54A486}" srcId="{C0D40C38-3505-4815-AEEE-2B7F847D4477}" destId="{07AB3C32-DBAA-4C45-AA3A-0F906EE8C58F}" srcOrd="5" destOrd="0" parTransId="{58159750-CD81-4B5E-96E3-B518DAD67232}" sibTransId="{14CE869E-5A92-4360-8058-90520A933337}"/>
    <dgm:cxn modelId="{1A6C75D8-CDBC-7748-B0F1-113C2AEA6AFD}" type="presOf" srcId="{A756EB89-7651-4957-82D4-B0C7E1D6840D}" destId="{08900809-0B05-BF4C-A91C-F715A08C4015}" srcOrd="0" destOrd="0" presId="urn:microsoft.com/office/officeart/2005/8/layout/default"/>
    <dgm:cxn modelId="{799136EB-DAC7-438F-ACFA-0DAD8BDC77AB}" srcId="{C0D40C38-3505-4815-AEEE-2B7F847D4477}" destId="{AA54ED67-5A87-4741-AB5C-C73DFC1B2DA7}" srcOrd="0" destOrd="0" parTransId="{0D4D9408-FEE2-4AE2-B711-AA289654BB75}" sibTransId="{7634C83E-258C-4D31-9AA1-F9E67290EFCB}"/>
    <dgm:cxn modelId="{46FFBDB3-9191-8A4D-9E9C-C2FA0813B91B}" type="presParOf" srcId="{A0303AB3-A7AD-114C-9EB6-92763167BB3E}" destId="{127EA90B-4DEA-7945-8ABB-7D7905171BD5}" srcOrd="0" destOrd="0" presId="urn:microsoft.com/office/officeart/2005/8/layout/default"/>
    <dgm:cxn modelId="{C9DB4EE7-FAF3-4B49-B71F-1CB5E457F4E3}" type="presParOf" srcId="{A0303AB3-A7AD-114C-9EB6-92763167BB3E}" destId="{F6C3E8E1-0766-904A-8615-9E3FB0CC7EAA}" srcOrd="1" destOrd="0" presId="urn:microsoft.com/office/officeart/2005/8/layout/default"/>
    <dgm:cxn modelId="{D17AC65B-18C7-C641-A793-89315DB9DCA4}" type="presParOf" srcId="{A0303AB3-A7AD-114C-9EB6-92763167BB3E}" destId="{CF083F6C-EA26-7742-B889-13B502866A35}" srcOrd="2" destOrd="0" presId="urn:microsoft.com/office/officeart/2005/8/layout/default"/>
    <dgm:cxn modelId="{625C1C82-49E8-A44F-ABBE-609DA4B04ACE}" type="presParOf" srcId="{A0303AB3-A7AD-114C-9EB6-92763167BB3E}" destId="{BE46E841-A0CB-F64F-8507-0E854C9B3ACF}" srcOrd="3" destOrd="0" presId="urn:microsoft.com/office/officeart/2005/8/layout/default"/>
    <dgm:cxn modelId="{052EA511-A2EF-ED44-846E-2EEFE539F167}" type="presParOf" srcId="{A0303AB3-A7AD-114C-9EB6-92763167BB3E}" destId="{CB9F0774-5278-CC49-867E-A44377B247C3}" srcOrd="4" destOrd="0" presId="urn:microsoft.com/office/officeart/2005/8/layout/default"/>
    <dgm:cxn modelId="{CECC5943-65C5-494D-90ED-5987D1352763}" type="presParOf" srcId="{A0303AB3-A7AD-114C-9EB6-92763167BB3E}" destId="{26B1F0A3-BB55-A742-8629-A40E8740D775}" srcOrd="5" destOrd="0" presId="urn:microsoft.com/office/officeart/2005/8/layout/default"/>
    <dgm:cxn modelId="{47A46D0E-60EF-074A-8A4C-1135237BD53F}" type="presParOf" srcId="{A0303AB3-A7AD-114C-9EB6-92763167BB3E}" destId="{040B8A9D-E894-3F4B-9042-AA38E619A64C}" srcOrd="6" destOrd="0" presId="urn:microsoft.com/office/officeart/2005/8/layout/default"/>
    <dgm:cxn modelId="{7857883E-FAA0-0648-8875-2B724A275607}" type="presParOf" srcId="{A0303AB3-A7AD-114C-9EB6-92763167BB3E}" destId="{C93DEDA3-A3E1-8043-B10A-FFEC6470146A}" srcOrd="7" destOrd="0" presId="urn:microsoft.com/office/officeart/2005/8/layout/default"/>
    <dgm:cxn modelId="{6928421E-FAFA-4E4B-BC94-BD81DC397A83}" type="presParOf" srcId="{A0303AB3-A7AD-114C-9EB6-92763167BB3E}" destId="{08900809-0B05-BF4C-A91C-F715A08C4015}" srcOrd="8" destOrd="0" presId="urn:microsoft.com/office/officeart/2005/8/layout/default"/>
    <dgm:cxn modelId="{1F97B050-B481-364B-8FF5-B5AB124BB169}" type="presParOf" srcId="{A0303AB3-A7AD-114C-9EB6-92763167BB3E}" destId="{5659DF2F-C511-9143-995A-421C3C7BA24A}" srcOrd="9" destOrd="0" presId="urn:microsoft.com/office/officeart/2005/8/layout/default"/>
    <dgm:cxn modelId="{76EFBE83-363E-4947-A2EE-D774FBF108C4}" type="presParOf" srcId="{A0303AB3-A7AD-114C-9EB6-92763167BB3E}" destId="{5BFBBF77-70B8-194C-B8D9-895EF755929C}" srcOrd="10" destOrd="0" presId="urn:microsoft.com/office/officeart/2005/8/layout/default"/>
    <dgm:cxn modelId="{4F83A349-3D83-6548-8746-2DD663B7F064}" type="presParOf" srcId="{A0303AB3-A7AD-114C-9EB6-92763167BB3E}" destId="{FAB7FC63-E1EF-4844-AC4D-C56972DFDB0F}" srcOrd="11" destOrd="0" presId="urn:microsoft.com/office/officeart/2005/8/layout/default"/>
    <dgm:cxn modelId="{9BA393FD-120E-7042-942D-FBD9D5EC40E0}" type="presParOf" srcId="{A0303AB3-A7AD-114C-9EB6-92763167BB3E}" destId="{4429CF27-7353-864D-93E3-F5DFDC30730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89E33C-80E1-4FDD-8390-A68626F1CB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35F42C5-CC96-437F-B28F-EA34F1C84420}">
      <dgm:prSet/>
      <dgm:spPr/>
      <dgm:t>
        <a:bodyPr/>
        <a:lstStyle/>
        <a:p>
          <a:pPr>
            <a:lnSpc>
              <a:spcPct val="100000"/>
            </a:lnSpc>
          </a:pPr>
          <a:r>
            <a:rPr lang="en-US" dirty="0"/>
            <a:t>2-3% of the Population have an Actionable Genetic result</a:t>
          </a:r>
        </a:p>
      </dgm:t>
    </dgm:pt>
    <dgm:pt modelId="{89D00900-F646-4136-B75B-985777DF28FC}" type="parTrans" cxnId="{E76863F5-AAD4-48A4-8BA7-88A23DD93A6B}">
      <dgm:prSet/>
      <dgm:spPr/>
      <dgm:t>
        <a:bodyPr/>
        <a:lstStyle/>
        <a:p>
          <a:endParaRPr lang="en-US"/>
        </a:p>
      </dgm:t>
    </dgm:pt>
    <dgm:pt modelId="{D6D53804-6FF2-40A4-93EC-CCFEFEF9EE88}" type="sibTrans" cxnId="{E76863F5-AAD4-48A4-8BA7-88A23DD93A6B}">
      <dgm:prSet/>
      <dgm:spPr/>
      <dgm:t>
        <a:bodyPr/>
        <a:lstStyle/>
        <a:p>
          <a:endParaRPr lang="en-US"/>
        </a:p>
      </dgm:t>
    </dgm:pt>
    <dgm:pt modelId="{1E12A835-5B51-4ADB-948D-1CCE8FFDCACD}">
      <dgm:prSet/>
      <dgm:spPr/>
      <dgm:t>
        <a:bodyPr/>
        <a:lstStyle/>
        <a:p>
          <a:pPr>
            <a:lnSpc>
              <a:spcPct val="100000"/>
            </a:lnSpc>
          </a:pPr>
          <a:r>
            <a:rPr lang="en-US"/>
            <a:t>BRCA1 and BRCA2: 1 in 400-500 individuals</a:t>
          </a:r>
        </a:p>
      </dgm:t>
    </dgm:pt>
    <dgm:pt modelId="{19034DEB-506B-4332-8AE8-A7F81E6B8777}" type="parTrans" cxnId="{6F4BFE2A-68EC-415A-927B-4B3BB2D850C9}">
      <dgm:prSet/>
      <dgm:spPr/>
      <dgm:t>
        <a:bodyPr/>
        <a:lstStyle/>
        <a:p>
          <a:endParaRPr lang="en-US"/>
        </a:p>
      </dgm:t>
    </dgm:pt>
    <dgm:pt modelId="{96EA1EF4-7C34-42FE-9AA2-06B4CB767E76}" type="sibTrans" cxnId="{6F4BFE2A-68EC-415A-927B-4B3BB2D850C9}">
      <dgm:prSet/>
      <dgm:spPr/>
      <dgm:t>
        <a:bodyPr/>
        <a:lstStyle/>
        <a:p>
          <a:endParaRPr lang="en-US"/>
        </a:p>
      </dgm:t>
    </dgm:pt>
    <dgm:pt modelId="{AFD2ACF8-B065-4FA9-AD13-EE4EEB1FB6B9}">
      <dgm:prSet/>
      <dgm:spPr/>
      <dgm:t>
        <a:bodyPr/>
        <a:lstStyle/>
        <a:p>
          <a:pPr>
            <a:lnSpc>
              <a:spcPct val="100000"/>
            </a:lnSpc>
          </a:pPr>
          <a:r>
            <a:rPr lang="en-US"/>
            <a:t>Lynch Syndrome: 1 in 279 individuals</a:t>
          </a:r>
        </a:p>
      </dgm:t>
    </dgm:pt>
    <dgm:pt modelId="{6DE7960A-5E0F-41EB-985D-FDC4EB2BFC23}" type="parTrans" cxnId="{0909B6C2-75AD-47C6-B7B7-1FF2E47290B6}">
      <dgm:prSet/>
      <dgm:spPr/>
      <dgm:t>
        <a:bodyPr/>
        <a:lstStyle/>
        <a:p>
          <a:endParaRPr lang="en-US"/>
        </a:p>
      </dgm:t>
    </dgm:pt>
    <dgm:pt modelId="{83CDE0AC-90B2-4D81-9DEB-EE3C60944679}" type="sibTrans" cxnId="{0909B6C2-75AD-47C6-B7B7-1FF2E47290B6}">
      <dgm:prSet/>
      <dgm:spPr/>
      <dgm:t>
        <a:bodyPr/>
        <a:lstStyle/>
        <a:p>
          <a:endParaRPr lang="en-US"/>
        </a:p>
      </dgm:t>
    </dgm:pt>
    <dgm:pt modelId="{47C7AF11-6E05-44D6-9E3B-4978018BEEBF}">
      <dgm:prSet/>
      <dgm:spPr/>
      <dgm:t>
        <a:bodyPr/>
        <a:lstStyle/>
        <a:p>
          <a:pPr>
            <a:lnSpc>
              <a:spcPct val="100000"/>
            </a:lnSpc>
          </a:pPr>
          <a:r>
            <a:rPr lang="en-US"/>
            <a:t>Familial Hypercholesterolemia: 1 in 250 individuals</a:t>
          </a:r>
        </a:p>
      </dgm:t>
    </dgm:pt>
    <dgm:pt modelId="{8EA03BE2-DC49-4F92-AB95-4A34E8ADC6AE}" type="parTrans" cxnId="{9B026EA0-78D5-4A83-A150-1C995DC00011}">
      <dgm:prSet/>
      <dgm:spPr/>
      <dgm:t>
        <a:bodyPr/>
        <a:lstStyle/>
        <a:p>
          <a:endParaRPr lang="en-US"/>
        </a:p>
      </dgm:t>
    </dgm:pt>
    <dgm:pt modelId="{8D83175C-4D98-4308-BD4E-C060DD96DE96}" type="sibTrans" cxnId="{9B026EA0-78D5-4A83-A150-1C995DC00011}">
      <dgm:prSet/>
      <dgm:spPr/>
      <dgm:t>
        <a:bodyPr/>
        <a:lstStyle/>
        <a:p>
          <a:endParaRPr lang="en-US"/>
        </a:p>
      </dgm:t>
    </dgm:pt>
    <dgm:pt modelId="{11EB460D-8707-448F-AB80-8095086F3B32}">
      <dgm:prSet/>
      <dgm:spPr/>
      <dgm:t>
        <a:bodyPr/>
        <a:lstStyle/>
        <a:p>
          <a:pPr>
            <a:lnSpc>
              <a:spcPct val="100000"/>
            </a:lnSpc>
          </a:pPr>
          <a:r>
            <a:rPr lang="en-US"/>
            <a:t>Hypertrophic Cardiomyopathy: 1 in 500 adults</a:t>
          </a:r>
        </a:p>
      </dgm:t>
    </dgm:pt>
    <dgm:pt modelId="{39E1E3C1-C7DC-4A76-A6A0-A0E8D7DBD7E6}" type="parTrans" cxnId="{39CE6080-6280-481C-BAF5-17A28BCF71CF}">
      <dgm:prSet/>
      <dgm:spPr/>
      <dgm:t>
        <a:bodyPr/>
        <a:lstStyle/>
        <a:p>
          <a:endParaRPr lang="en-US"/>
        </a:p>
      </dgm:t>
    </dgm:pt>
    <dgm:pt modelId="{E5A996CA-1AC6-4D5A-9E53-101E351ACA2B}" type="sibTrans" cxnId="{39CE6080-6280-481C-BAF5-17A28BCF71CF}">
      <dgm:prSet/>
      <dgm:spPr/>
      <dgm:t>
        <a:bodyPr/>
        <a:lstStyle/>
        <a:p>
          <a:endParaRPr lang="en-US"/>
        </a:p>
      </dgm:t>
    </dgm:pt>
    <dgm:pt modelId="{14FF19A3-7744-4183-B34F-B8D863B0925E}">
      <dgm:prSet/>
      <dgm:spPr/>
      <dgm:t>
        <a:bodyPr/>
        <a:lstStyle/>
        <a:p>
          <a:pPr>
            <a:lnSpc>
              <a:spcPct val="100000"/>
            </a:lnSpc>
          </a:pPr>
          <a:r>
            <a:rPr lang="en-US"/>
            <a:t>PGx: 99% of the population have at least one variant </a:t>
          </a:r>
        </a:p>
      </dgm:t>
    </dgm:pt>
    <dgm:pt modelId="{1A90E6B6-5813-48F1-B126-DD6E24243A31}" type="parTrans" cxnId="{CF989D82-F805-43C3-9E42-E25A47BFCDC0}">
      <dgm:prSet/>
      <dgm:spPr/>
      <dgm:t>
        <a:bodyPr/>
        <a:lstStyle/>
        <a:p>
          <a:endParaRPr lang="en-US"/>
        </a:p>
      </dgm:t>
    </dgm:pt>
    <dgm:pt modelId="{B187611F-4A2C-4A91-A8FA-D0FAC7BDAC7B}" type="sibTrans" cxnId="{CF989D82-F805-43C3-9E42-E25A47BFCDC0}">
      <dgm:prSet/>
      <dgm:spPr/>
      <dgm:t>
        <a:bodyPr/>
        <a:lstStyle/>
        <a:p>
          <a:endParaRPr lang="en-US"/>
        </a:p>
      </dgm:t>
    </dgm:pt>
    <dgm:pt modelId="{71FD46A7-7663-428C-85BF-D4F10E2BE18A}">
      <dgm:prSet/>
      <dgm:spPr/>
      <dgm:t>
        <a:bodyPr/>
        <a:lstStyle/>
        <a:p>
          <a:pPr>
            <a:lnSpc>
              <a:spcPct val="100000"/>
            </a:lnSpc>
          </a:pPr>
          <a:r>
            <a:rPr lang="en-US"/>
            <a:t>If you have a panel of 1000 patients-</a:t>
          </a:r>
        </a:p>
      </dgm:t>
    </dgm:pt>
    <dgm:pt modelId="{BC9B2581-D7AA-4A10-8925-CA7D3279CA46}" type="parTrans" cxnId="{98C3B606-92F6-4C13-B961-F3987F3CD301}">
      <dgm:prSet/>
      <dgm:spPr/>
      <dgm:t>
        <a:bodyPr/>
        <a:lstStyle/>
        <a:p>
          <a:endParaRPr lang="en-US"/>
        </a:p>
      </dgm:t>
    </dgm:pt>
    <dgm:pt modelId="{FDCCE4F8-4FC8-4DF0-A68F-8A7DEF56208C}" type="sibTrans" cxnId="{98C3B606-92F6-4C13-B961-F3987F3CD301}">
      <dgm:prSet/>
      <dgm:spPr/>
      <dgm:t>
        <a:bodyPr/>
        <a:lstStyle/>
        <a:p>
          <a:endParaRPr lang="en-US"/>
        </a:p>
      </dgm:t>
    </dgm:pt>
    <dgm:pt modelId="{72626932-1B38-41DD-81B3-79C684ACF0CF}">
      <dgm:prSet/>
      <dgm:spPr/>
      <dgm:t>
        <a:bodyPr/>
        <a:lstStyle/>
        <a:p>
          <a:pPr>
            <a:lnSpc>
              <a:spcPct val="100000"/>
            </a:lnSpc>
          </a:pPr>
          <a:r>
            <a:rPr lang="en-US" dirty="0"/>
            <a:t>2-3 have a BRCA variant</a:t>
          </a:r>
        </a:p>
      </dgm:t>
    </dgm:pt>
    <dgm:pt modelId="{320D31D3-1A9C-4247-AF21-A83978A3B925}" type="parTrans" cxnId="{FA5AB0A0-3265-41FA-B414-EF73A2E358BA}">
      <dgm:prSet/>
      <dgm:spPr/>
      <dgm:t>
        <a:bodyPr/>
        <a:lstStyle/>
        <a:p>
          <a:endParaRPr lang="en-US"/>
        </a:p>
      </dgm:t>
    </dgm:pt>
    <dgm:pt modelId="{A1CDC4DA-CB42-47D8-B5A9-E99B2AC7BBA2}" type="sibTrans" cxnId="{FA5AB0A0-3265-41FA-B414-EF73A2E358BA}">
      <dgm:prSet/>
      <dgm:spPr/>
      <dgm:t>
        <a:bodyPr/>
        <a:lstStyle/>
        <a:p>
          <a:endParaRPr lang="en-US"/>
        </a:p>
      </dgm:t>
    </dgm:pt>
    <dgm:pt modelId="{0F96AECB-4387-45C2-A40A-2D5391A8AEC2}">
      <dgm:prSet/>
      <dgm:spPr/>
      <dgm:t>
        <a:bodyPr/>
        <a:lstStyle/>
        <a:p>
          <a:pPr>
            <a:lnSpc>
              <a:spcPct val="100000"/>
            </a:lnSpc>
          </a:pPr>
          <a:r>
            <a:rPr lang="en-US"/>
            <a:t>3-4 have Lynch syndrome</a:t>
          </a:r>
        </a:p>
      </dgm:t>
    </dgm:pt>
    <dgm:pt modelId="{C1BDF2FA-2439-4BF3-8FC8-4A425EF68090}" type="parTrans" cxnId="{C2C90EF4-0CEA-48EC-A398-2CF24253A369}">
      <dgm:prSet/>
      <dgm:spPr/>
      <dgm:t>
        <a:bodyPr/>
        <a:lstStyle/>
        <a:p>
          <a:endParaRPr lang="en-US"/>
        </a:p>
      </dgm:t>
    </dgm:pt>
    <dgm:pt modelId="{F8927EEE-AE4F-4193-A06E-CFF3F3FD9AF3}" type="sibTrans" cxnId="{C2C90EF4-0CEA-48EC-A398-2CF24253A369}">
      <dgm:prSet/>
      <dgm:spPr/>
      <dgm:t>
        <a:bodyPr/>
        <a:lstStyle/>
        <a:p>
          <a:endParaRPr lang="en-US"/>
        </a:p>
      </dgm:t>
    </dgm:pt>
    <dgm:pt modelId="{67C3EAE1-A9AD-4E8E-94E2-48369898074A}">
      <dgm:prSet/>
      <dgm:spPr/>
      <dgm:t>
        <a:bodyPr/>
        <a:lstStyle/>
        <a:p>
          <a:pPr>
            <a:lnSpc>
              <a:spcPct val="100000"/>
            </a:lnSpc>
          </a:pPr>
          <a:r>
            <a:rPr lang="en-US"/>
            <a:t>4 have Familial Hypercholesterolemia</a:t>
          </a:r>
        </a:p>
      </dgm:t>
    </dgm:pt>
    <dgm:pt modelId="{9B99DCAE-CC22-4453-A63D-396D084AF4D5}" type="parTrans" cxnId="{1D4980DC-99A8-44BA-88D0-F8036B151827}">
      <dgm:prSet/>
      <dgm:spPr/>
      <dgm:t>
        <a:bodyPr/>
        <a:lstStyle/>
        <a:p>
          <a:endParaRPr lang="en-US"/>
        </a:p>
      </dgm:t>
    </dgm:pt>
    <dgm:pt modelId="{20EB6669-97B1-4CDB-9AEB-FCEE0B5144A0}" type="sibTrans" cxnId="{1D4980DC-99A8-44BA-88D0-F8036B151827}">
      <dgm:prSet/>
      <dgm:spPr/>
      <dgm:t>
        <a:bodyPr/>
        <a:lstStyle/>
        <a:p>
          <a:endParaRPr lang="en-US"/>
        </a:p>
      </dgm:t>
    </dgm:pt>
    <dgm:pt modelId="{40AD2C47-A8B1-4FF7-A78F-43BC5E3CF2C5}">
      <dgm:prSet/>
      <dgm:spPr/>
      <dgm:t>
        <a:bodyPr/>
        <a:lstStyle/>
        <a:p>
          <a:pPr>
            <a:lnSpc>
              <a:spcPct val="100000"/>
            </a:lnSpc>
          </a:pPr>
          <a:r>
            <a:rPr lang="en-US"/>
            <a:t>990 have PGx variants</a:t>
          </a:r>
        </a:p>
      </dgm:t>
    </dgm:pt>
    <dgm:pt modelId="{7CC11318-5651-407E-A732-3C92D24512C3}" type="parTrans" cxnId="{82A7EB24-0323-472C-A19C-444D1E6562A0}">
      <dgm:prSet/>
      <dgm:spPr/>
      <dgm:t>
        <a:bodyPr/>
        <a:lstStyle/>
        <a:p>
          <a:endParaRPr lang="en-US"/>
        </a:p>
      </dgm:t>
    </dgm:pt>
    <dgm:pt modelId="{34CA7CFC-5F38-47F6-AFBE-E7FF5BA9938B}" type="sibTrans" cxnId="{82A7EB24-0323-472C-A19C-444D1E6562A0}">
      <dgm:prSet/>
      <dgm:spPr/>
      <dgm:t>
        <a:bodyPr/>
        <a:lstStyle/>
        <a:p>
          <a:endParaRPr lang="en-US"/>
        </a:p>
      </dgm:t>
    </dgm:pt>
    <dgm:pt modelId="{6AA767F7-7EB5-134C-924B-F7A338624669}" type="pres">
      <dgm:prSet presAssocID="{4F89E33C-80E1-4FDD-8390-A68626F1CB1B}" presName="linear" presStyleCnt="0">
        <dgm:presLayoutVars>
          <dgm:animLvl val="lvl"/>
          <dgm:resizeHandles val="exact"/>
        </dgm:presLayoutVars>
      </dgm:prSet>
      <dgm:spPr/>
    </dgm:pt>
    <dgm:pt modelId="{E6109A9B-86D4-5B4C-A193-90575964894D}" type="pres">
      <dgm:prSet presAssocID="{D35F42C5-CC96-437F-B28F-EA34F1C84420}" presName="parentText" presStyleLbl="node1" presStyleIdx="0" presStyleCnt="2">
        <dgm:presLayoutVars>
          <dgm:chMax val="0"/>
          <dgm:bulletEnabled val="1"/>
        </dgm:presLayoutVars>
      </dgm:prSet>
      <dgm:spPr/>
    </dgm:pt>
    <dgm:pt modelId="{C379209E-E75D-E543-AA7F-3B48109AD16B}" type="pres">
      <dgm:prSet presAssocID="{D35F42C5-CC96-437F-B28F-EA34F1C84420}" presName="childText" presStyleLbl="revTx" presStyleIdx="0" presStyleCnt="2">
        <dgm:presLayoutVars>
          <dgm:bulletEnabled val="1"/>
        </dgm:presLayoutVars>
      </dgm:prSet>
      <dgm:spPr/>
    </dgm:pt>
    <dgm:pt modelId="{3A6132B2-5DFA-7C43-9E19-249AB6B44797}" type="pres">
      <dgm:prSet presAssocID="{71FD46A7-7663-428C-85BF-D4F10E2BE18A}" presName="parentText" presStyleLbl="node1" presStyleIdx="1" presStyleCnt="2">
        <dgm:presLayoutVars>
          <dgm:chMax val="0"/>
          <dgm:bulletEnabled val="1"/>
        </dgm:presLayoutVars>
      </dgm:prSet>
      <dgm:spPr/>
    </dgm:pt>
    <dgm:pt modelId="{C7C0390F-8A0E-4042-A8B3-577C9BA5209A}" type="pres">
      <dgm:prSet presAssocID="{71FD46A7-7663-428C-85BF-D4F10E2BE18A}" presName="childText" presStyleLbl="revTx" presStyleIdx="1" presStyleCnt="2">
        <dgm:presLayoutVars>
          <dgm:bulletEnabled val="1"/>
        </dgm:presLayoutVars>
      </dgm:prSet>
      <dgm:spPr/>
    </dgm:pt>
  </dgm:ptLst>
  <dgm:cxnLst>
    <dgm:cxn modelId="{98C3B606-92F6-4C13-B961-F3987F3CD301}" srcId="{4F89E33C-80E1-4FDD-8390-A68626F1CB1B}" destId="{71FD46A7-7663-428C-85BF-D4F10E2BE18A}" srcOrd="1" destOrd="0" parTransId="{BC9B2581-D7AA-4A10-8925-CA7D3279CA46}" sibTransId="{FDCCE4F8-4FC8-4DF0-A68F-8A7DEF56208C}"/>
    <dgm:cxn modelId="{82A7EB24-0323-472C-A19C-444D1E6562A0}" srcId="{71FD46A7-7663-428C-85BF-D4F10E2BE18A}" destId="{40AD2C47-A8B1-4FF7-A78F-43BC5E3CF2C5}" srcOrd="3" destOrd="0" parTransId="{7CC11318-5651-407E-A732-3C92D24512C3}" sibTransId="{34CA7CFC-5F38-47F6-AFBE-E7FF5BA9938B}"/>
    <dgm:cxn modelId="{41BFD528-6348-8A42-A882-F37EE6880D8C}" type="presOf" srcId="{40AD2C47-A8B1-4FF7-A78F-43BC5E3CF2C5}" destId="{C7C0390F-8A0E-4042-A8B3-577C9BA5209A}" srcOrd="0" destOrd="3" presId="urn:microsoft.com/office/officeart/2005/8/layout/vList2"/>
    <dgm:cxn modelId="{6F4BFE2A-68EC-415A-927B-4B3BB2D850C9}" srcId="{D35F42C5-CC96-437F-B28F-EA34F1C84420}" destId="{1E12A835-5B51-4ADB-948D-1CCE8FFDCACD}" srcOrd="0" destOrd="0" parTransId="{19034DEB-506B-4332-8AE8-A7F81E6B8777}" sibTransId="{96EA1EF4-7C34-42FE-9AA2-06B4CB767E76}"/>
    <dgm:cxn modelId="{3A8E913E-8792-9144-AE33-1462452B01F9}" type="presOf" srcId="{71FD46A7-7663-428C-85BF-D4F10E2BE18A}" destId="{3A6132B2-5DFA-7C43-9E19-249AB6B44797}" srcOrd="0" destOrd="0" presId="urn:microsoft.com/office/officeart/2005/8/layout/vList2"/>
    <dgm:cxn modelId="{46E51746-1821-7B4B-9089-9F3C588A8722}" type="presOf" srcId="{1E12A835-5B51-4ADB-948D-1CCE8FFDCACD}" destId="{C379209E-E75D-E543-AA7F-3B48109AD16B}" srcOrd="0" destOrd="0" presId="urn:microsoft.com/office/officeart/2005/8/layout/vList2"/>
    <dgm:cxn modelId="{3FA78C4C-C038-6A41-997E-2E898917FE97}" type="presOf" srcId="{72626932-1B38-41DD-81B3-79C684ACF0CF}" destId="{C7C0390F-8A0E-4042-A8B3-577C9BA5209A}" srcOrd="0" destOrd="0" presId="urn:microsoft.com/office/officeart/2005/8/layout/vList2"/>
    <dgm:cxn modelId="{E6BFF173-DD3D-4349-991E-743D8A9A9257}" type="presOf" srcId="{47C7AF11-6E05-44D6-9E3B-4978018BEEBF}" destId="{C379209E-E75D-E543-AA7F-3B48109AD16B}" srcOrd="0" destOrd="2" presId="urn:microsoft.com/office/officeart/2005/8/layout/vList2"/>
    <dgm:cxn modelId="{39CE6080-6280-481C-BAF5-17A28BCF71CF}" srcId="{D35F42C5-CC96-437F-B28F-EA34F1C84420}" destId="{11EB460D-8707-448F-AB80-8095086F3B32}" srcOrd="3" destOrd="0" parTransId="{39E1E3C1-C7DC-4A76-A6A0-A0E8D7DBD7E6}" sibTransId="{E5A996CA-1AC6-4D5A-9E53-101E351ACA2B}"/>
    <dgm:cxn modelId="{CF989D82-F805-43C3-9E42-E25A47BFCDC0}" srcId="{D35F42C5-CC96-437F-B28F-EA34F1C84420}" destId="{14FF19A3-7744-4183-B34F-B8D863B0925E}" srcOrd="4" destOrd="0" parTransId="{1A90E6B6-5813-48F1-B126-DD6E24243A31}" sibTransId="{B187611F-4A2C-4A91-A8FA-D0FAC7BDAC7B}"/>
    <dgm:cxn modelId="{A7318A8C-092D-A24B-B4F6-7C0BC124CFF3}" type="presOf" srcId="{11EB460D-8707-448F-AB80-8095086F3B32}" destId="{C379209E-E75D-E543-AA7F-3B48109AD16B}" srcOrd="0" destOrd="3" presId="urn:microsoft.com/office/officeart/2005/8/layout/vList2"/>
    <dgm:cxn modelId="{6CD38F8D-A6A7-8F41-BA8E-4AB4868CA9B8}" type="presOf" srcId="{AFD2ACF8-B065-4FA9-AD13-EE4EEB1FB6B9}" destId="{C379209E-E75D-E543-AA7F-3B48109AD16B}" srcOrd="0" destOrd="1" presId="urn:microsoft.com/office/officeart/2005/8/layout/vList2"/>
    <dgm:cxn modelId="{14DE5799-9858-4A43-AA4F-9499C0232BA5}" type="presOf" srcId="{0F96AECB-4387-45C2-A40A-2D5391A8AEC2}" destId="{C7C0390F-8A0E-4042-A8B3-577C9BA5209A}" srcOrd="0" destOrd="1" presId="urn:microsoft.com/office/officeart/2005/8/layout/vList2"/>
    <dgm:cxn modelId="{9B026EA0-78D5-4A83-A150-1C995DC00011}" srcId="{D35F42C5-CC96-437F-B28F-EA34F1C84420}" destId="{47C7AF11-6E05-44D6-9E3B-4978018BEEBF}" srcOrd="2" destOrd="0" parTransId="{8EA03BE2-DC49-4F92-AB95-4A34E8ADC6AE}" sibTransId="{8D83175C-4D98-4308-BD4E-C060DD96DE96}"/>
    <dgm:cxn modelId="{FA5AB0A0-3265-41FA-B414-EF73A2E358BA}" srcId="{71FD46A7-7663-428C-85BF-D4F10E2BE18A}" destId="{72626932-1B38-41DD-81B3-79C684ACF0CF}" srcOrd="0" destOrd="0" parTransId="{320D31D3-1A9C-4247-AF21-A83978A3B925}" sibTransId="{A1CDC4DA-CB42-47D8-B5A9-E99B2AC7BBA2}"/>
    <dgm:cxn modelId="{1CFA3EA1-95E4-2C48-8C4C-4AFE177421A3}" type="presOf" srcId="{D35F42C5-CC96-437F-B28F-EA34F1C84420}" destId="{E6109A9B-86D4-5B4C-A193-90575964894D}" srcOrd="0" destOrd="0" presId="urn:microsoft.com/office/officeart/2005/8/layout/vList2"/>
    <dgm:cxn modelId="{0909B6C2-75AD-47C6-B7B7-1FF2E47290B6}" srcId="{D35F42C5-CC96-437F-B28F-EA34F1C84420}" destId="{AFD2ACF8-B065-4FA9-AD13-EE4EEB1FB6B9}" srcOrd="1" destOrd="0" parTransId="{6DE7960A-5E0F-41EB-985D-FDC4EB2BFC23}" sibTransId="{83CDE0AC-90B2-4D81-9DEB-EE3C60944679}"/>
    <dgm:cxn modelId="{7FFA10CB-5CA4-9D4C-86D3-86DF57957F6D}" type="presOf" srcId="{67C3EAE1-A9AD-4E8E-94E2-48369898074A}" destId="{C7C0390F-8A0E-4042-A8B3-577C9BA5209A}" srcOrd="0" destOrd="2" presId="urn:microsoft.com/office/officeart/2005/8/layout/vList2"/>
    <dgm:cxn modelId="{6DA6CDD4-522E-F442-A934-FC76239CACCA}" type="presOf" srcId="{4F89E33C-80E1-4FDD-8390-A68626F1CB1B}" destId="{6AA767F7-7EB5-134C-924B-F7A338624669}" srcOrd="0" destOrd="0" presId="urn:microsoft.com/office/officeart/2005/8/layout/vList2"/>
    <dgm:cxn modelId="{41AE15DB-83FF-AC45-9FCB-2F957386ECA7}" type="presOf" srcId="{14FF19A3-7744-4183-B34F-B8D863B0925E}" destId="{C379209E-E75D-E543-AA7F-3B48109AD16B}" srcOrd="0" destOrd="4" presId="urn:microsoft.com/office/officeart/2005/8/layout/vList2"/>
    <dgm:cxn modelId="{1D4980DC-99A8-44BA-88D0-F8036B151827}" srcId="{71FD46A7-7663-428C-85BF-D4F10E2BE18A}" destId="{67C3EAE1-A9AD-4E8E-94E2-48369898074A}" srcOrd="2" destOrd="0" parTransId="{9B99DCAE-CC22-4453-A63D-396D084AF4D5}" sibTransId="{20EB6669-97B1-4CDB-9AEB-FCEE0B5144A0}"/>
    <dgm:cxn modelId="{C2C90EF4-0CEA-48EC-A398-2CF24253A369}" srcId="{71FD46A7-7663-428C-85BF-D4F10E2BE18A}" destId="{0F96AECB-4387-45C2-A40A-2D5391A8AEC2}" srcOrd="1" destOrd="0" parTransId="{C1BDF2FA-2439-4BF3-8FC8-4A425EF68090}" sibTransId="{F8927EEE-AE4F-4193-A06E-CFF3F3FD9AF3}"/>
    <dgm:cxn modelId="{E76863F5-AAD4-48A4-8BA7-88A23DD93A6B}" srcId="{4F89E33C-80E1-4FDD-8390-A68626F1CB1B}" destId="{D35F42C5-CC96-437F-B28F-EA34F1C84420}" srcOrd="0" destOrd="0" parTransId="{89D00900-F646-4136-B75B-985777DF28FC}" sibTransId="{D6D53804-6FF2-40A4-93EC-CCFEFEF9EE88}"/>
    <dgm:cxn modelId="{829C2A0E-B1D2-6F4B-8411-66AD1C8C6628}" type="presParOf" srcId="{6AA767F7-7EB5-134C-924B-F7A338624669}" destId="{E6109A9B-86D4-5B4C-A193-90575964894D}" srcOrd="0" destOrd="0" presId="urn:microsoft.com/office/officeart/2005/8/layout/vList2"/>
    <dgm:cxn modelId="{467B3875-7301-B64E-9942-A8632FD11BA9}" type="presParOf" srcId="{6AA767F7-7EB5-134C-924B-F7A338624669}" destId="{C379209E-E75D-E543-AA7F-3B48109AD16B}" srcOrd="1" destOrd="0" presId="urn:microsoft.com/office/officeart/2005/8/layout/vList2"/>
    <dgm:cxn modelId="{079861B0-F212-CE49-A6EF-263515F390D8}" type="presParOf" srcId="{6AA767F7-7EB5-134C-924B-F7A338624669}" destId="{3A6132B2-5DFA-7C43-9E19-249AB6B44797}" srcOrd="2" destOrd="0" presId="urn:microsoft.com/office/officeart/2005/8/layout/vList2"/>
    <dgm:cxn modelId="{70FB7A82-3839-6445-A494-4ADB5D2FEA55}" type="presParOf" srcId="{6AA767F7-7EB5-134C-924B-F7A338624669}" destId="{C7C0390F-8A0E-4042-A8B3-577C9BA5209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F9A151-B125-41D0-9187-C4A00F08C94D}"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46F0F474-3A2E-4809-B88E-6F0B8CF31BF1}">
      <dgm:prSet/>
      <dgm:spPr/>
      <dgm:t>
        <a:bodyPr/>
        <a:lstStyle/>
        <a:p>
          <a:r>
            <a:rPr lang="en-US" dirty="0"/>
            <a:t>Comprehensive Panels: all known cancer genes (hard to get covered by insurance, multiple clinical tests &lt;$250.00</a:t>
          </a:r>
        </a:p>
      </dgm:t>
    </dgm:pt>
    <dgm:pt modelId="{22080902-D6F9-4863-A6A5-1E552720F856}" type="parTrans" cxnId="{59C94642-CCB8-4BB9-B886-84D6B4DB53F6}">
      <dgm:prSet/>
      <dgm:spPr/>
      <dgm:t>
        <a:bodyPr/>
        <a:lstStyle/>
        <a:p>
          <a:endParaRPr lang="en-US"/>
        </a:p>
      </dgm:t>
    </dgm:pt>
    <dgm:pt modelId="{39D20145-2E79-4FEE-9B9A-934A48E383F9}" type="sibTrans" cxnId="{59C94642-CCB8-4BB9-B886-84D6B4DB53F6}">
      <dgm:prSet/>
      <dgm:spPr/>
      <dgm:t>
        <a:bodyPr/>
        <a:lstStyle/>
        <a:p>
          <a:endParaRPr lang="en-US"/>
        </a:p>
      </dgm:t>
    </dgm:pt>
    <dgm:pt modelId="{6A498B52-1DE5-4F5A-BF75-A4296D5738E6}">
      <dgm:prSet/>
      <dgm:spPr/>
      <dgm:t>
        <a:bodyPr/>
        <a:lstStyle/>
        <a:p>
          <a:r>
            <a:rPr lang="en-US"/>
            <a:t>Syndrome-specific panels: Breast/Ovarian, Colon, Colon/Uterine, Pancreatic-mostly covered if the patient meets NCCN criteria (</a:t>
          </a:r>
          <a:r>
            <a:rPr lang="en-US">
              <a:hlinkClick xmlns:r="http://schemas.openxmlformats.org/officeDocument/2006/relationships" r:id="rId1"/>
            </a:rPr>
            <a:t>National Comprehensive Cancer Network - Home (nccn.org)</a:t>
          </a:r>
          <a:r>
            <a:rPr lang="en-US"/>
            <a:t>)</a:t>
          </a:r>
        </a:p>
      </dgm:t>
    </dgm:pt>
    <dgm:pt modelId="{CA5EE911-4324-4133-A3F2-77037A988DBD}" type="parTrans" cxnId="{4A2F43F7-9D7A-4A4C-ABB0-CE250D63108E}">
      <dgm:prSet/>
      <dgm:spPr/>
      <dgm:t>
        <a:bodyPr/>
        <a:lstStyle/>
        <a:p>
          <a:endParaRPr lang="en-US"/>
        </a:p>
      </dgm:t>
    </dgm:pt>
    <dgm:pt modelId="{7E5B9073-7FF3-4E4A-8155-A5F11C7981CD}" type="sibTrans" cxnId="{4A2F43F7-9D7A-4A4C-ABB0-CE250D63108E}">
      <dgm:prSet/>
      <dgm:spPr/>
      <dgm:t>
        <a:bodyPr/>
        <a:lstStyle/>
        <a:p>
          <a:endParaRPr lang="en-US"/>
        </a:p>
      </dgm:t>
    </dgm:pt>
    <dgm:pt modelId="{2BF5CAAD-656F-42F0-99DD-77AB0A8E15A2}">
      <dgm:prSet/>
      <dgm:spPr/>
      <dgm:t>
        <a:bodyPr/>
        <a:lstStyle/>
        <a:p>
          <a:r>
            <a:rPr lang="en-US"/>
            <a:t>Familial variant testing: mostly covered if first/second-degree relative</a:t>
          </a:r>
        </a:p>
      </dgm:t>
    </dgm:pt>
    <dgm:pt modelId="{72659CCB-AC50-4F8F-812A-C0C7B1BD2252}" type="parTrans" cxnId="{E061B041-4B52-4DCA-AFA0-666D0F6F59E1}">
      <dgm:prSet/>
      <dgm:spPr/>
      <dgm:t>
        <a:bodyPr/>
        <a:lstStyle/>
        <a:p>
          <a:endParaRPr lang="en-US"/>
        </a:p>
      </dgm:t>
    </dgm:pt>
    <dgm:pt modelId="{B20AD587-9A64-4621-A1CE-753E40FBF82C}" type="sibTrans" cxnId="{E061B041-4B52-4DCA-AFA0-666D0F6F59E1}">
      <dgm:prSet/>
      <dgm:spPr/>
      <dgm:t>
        <a:bodyPr/>
        <a:lstStyle/>
        <a:p>
          <a:endParaRPr lang="en-US"/>
        </a:p>
      </dgm:t>
    </dgm:pt>
    <dgm:pt modelId="{6B3F8712-1A5B-4858-922B-1757608BD7CB}">
      <dgm:prSet/>
      <dgm:spPr/>
      <dgm:t>
        <a:bodyPr/>
        <a:lstStyle/>
        <a:p>
          <a:r>
            <a:rPr lang="en-US"/>
            <a:t>Population Screening: available to anyone, cash pay, multiple clinical tests available range $99-$300</a:t>
          </a:r>
        </a:p>
      </dgm:t>
    </dgm:pt>
    <dgm:pt modelId="{E0B91036-6671-4915-8A27-5900C0EBF2BF}" type="parTrans" cxnId="{99FAE395-AAED-430E-A631-B304BCA92754}">
      <dgm:prSet/>
      <dgm:spPr/>
      <dgm:t>
        <a:bodyPr/>
        <a:lstStyle/>
        <a:p>
          <a:endParaRPr lang="en-US"/>
        </a:p>
      </dgm:t>
    </dgm:pt>
    <dgm:pt modelId="{7E45DF84-9A29-4D96-9D21-517F109C9C76}" type="sibTrans" cxnId="{99FAE395-AAED-430E-A631-B304BCA92754}">
      <dgm:prSet/>
      <dgm:spPr/>
      <dgm:t>
        <a:bodyPr/>
        <a:lstStyle/>
        <a:p>
          <a:endParaRPr lang="en-US"/>
        </a:p>
      </dgm:t>
    </dgm:pt>
    <dgm:pt modelId="{C5F1CF99-0910-8D49-9F89-A5059DEBD0A0}" type="pres">
      <dgm:prSet presAssocID="{2BF9A151-B125-41D0-9187-C4A00F08C94D}" presName="vert0" presStyleCnt="0">
        <dgm:presLayoutVars>
          <dgm:dir/>
          <dgm:animOne val="branch"/>
          <dgm:animLvl val="lvl"/>
        </dgm:presLayoutVars>
      </dgm:prSet>
      <dgm:spPr/>
    </dgm:pt>
    <dgm:pt modelId="{3E442440-49A7-7F4F-8B32-D2147BDDD39D}" type="pres">
      <dgm:prSet presAssocID="{46F0F474-3A2E-4809-B88E-6F0B8CF31BF1}" presName="thickLine" presStyleLbl="alignNode1" presStyleIdx="0" presStyleCnt="4"/>
      <dgm:spPr/>
    </dgm:pt>
    <dgm:pt modelId="{5C4E362F-C956-B742-B9D1-A5B25FA012E3}" type="pres">
      <dgm:prSet presAssocID="{46F0F474-3A2E-4809-B88E-6F0B8CF31BF1}" presName="horz1" presStyleCnt="0"/>
      <dgm:spPr/>
    </dgm:pt>
    <dgm:pt modelId="{A244FC5A-1BD4-254A-B4B1-A10AAA5BA559}" type="pres">
      <dgm:prSet presAssocID="{46F0F474-3A2E-4809-B88E-6F0B8CF31BF1}" presName="tx1" presStyleLbl="revTx" presStyleIdx="0" presStyleCnt="4"/>
      <dgm:spPr/>
    </dgm:pt>
    <dgm:pt modelId="{6B885836-DA68-354F-9F2B-EC8B004C4FF4}" type="pres">
      <dgm:prSet presAssocID="{46F0F474-3A2E-4809-B88E-6F0B8CF31BF1}" presName="vert1" presStyleCnt="0"/>
      <dgm:spPr/>
    </dgm:pt>
    <dgm:pt modelId="{D355AC1F-DD01-3A48-8808-A71F0E5342F3}" type="pres">
      <dgm:prSet presAssocID="{6A498B52-1DE5-4F5A-BF75-A4296D5738E6}" presName="thickLine" presStyleLbl="alignNode1" presStyleIdx="1" presStyleCnt="4"/>
      <dgm:spPr/>
    </dgm:pt>
    <dgm:pt modelId="{D149D62B-2CFE-EA48-BA29-DE35D4025E03}" type="pres">
      <dgm:prSet presAssocID="{6A498B52-1DE5-4F5A-BF75-A4296D5738E6}" presName="horz1" presStyleCnt="0"/>
      <dgm:spPr/>
    </dgm:pt>
    <dgm:pt modelId="{1CAD4EB8-2007-EF43-8FBA-5A6C6C5ADD92}" type="pres">
      <dgm:prSet presAssocID="{6A498B52-1DE5-4F5A-BF75-A4296D5738E6}" presName="tx1" presStyleLbl="revTx" presStyleIdx="1" presStyleCnt="4"/>
      <dgm:spPr/>
    </dgm:pt>
    <dgm:pt modelId="{14CCD0EC-DC7C-4548-83E7-9B8A7B2AECCD}" type="pres">
      <dgm:prSet presAssocID="{6A498B52-1DE5-4F5A-BF75-A4296D5738E6}" presName="vert1" presStyleCnt="0"/>
      <dgm:spPr/>
    </dgm:pt>
    <dgm:pt modelId="{7511EDD1-C772-594E-93EE-58F7346EEC84}" type="pres">
      <dgm:prSet presAssocID="{2BF5CAAD-656F-42F0-99DD-77AB0A8E15A2}" presName="thickLine" presStyleLbl="alignNode1" presStyleIdx="2" presStyleCnt="4"/>
      <dgm:spPr/>
    </dgm:pt>
    <dgm:pt modelId="{BE84A130-AE3F-5641-88E4-9DE62712D018}" type="pres">
      <dgm:prSet presAssocID="{2BF5CAAD-656F-42F0-99DD-77AB0A8E15A2}" presName="horz1" presStyleCnt="0"/>
      <dgm:spPr/>
    </dgm:pt>
    <dgm:pt modelId="{345EFA4F-FD21-E04E-BC39-E9AA2ABD2CCE}" type="pres">
      <dgm:prSet presAssocID="{2BF5CAAD-656F-42F0-99DD-77AB0A8E15A2}" presName="tx1" presStyleLbl="revTx" presStyleIdx="2" presStyleCnt="4"/>
      <dgm:spPr/>
    </dgm:pt>
    <dgm:pt modelId="{14278BE5-4BF6-1344-A22A-DC4B3C691322}" type="pres">
      <dgm:prSet presAssocID="{2BF5CAAD-656F-42F0-99DD-77AB0A8E15A2}" presName="vert1" presStyleCnt="0"/>
      <dgm:spPr/>
    </dgm:pt>
    <dgm:pt modelId="{4A0DC0C5-6E7C-9C49-A94F-85BD9FF20BFC}" type="pres">
      <dgm:prSet presAssocID="{6B3F8712-1A5B-4858-922B-1757608BD7CB}" presName="thickLine" presStyleLbl="alignNode1" presStyleIdx="3" presStyleCnt="4"/>
      <dgm:spPr/>
    </dgm:pt>
    <dgm:pt modelId="{036D58C9-9965-AF48-906E-7E9361C60448}" type="pres">
      <dgm:prSet presAssocID="{6B3F8712-1A5B-4858-922B-1757608BD7CB}" presName="horz1" presStyleCnt="0"/>
      <dgm:spPr/>
    </dgm:pt>
    <dgm:pt modelId="{8E8007F6-79D6-9947-92DF-C0B7E3DA0997}" type="pres">
      <dgm:prSet presAssocID="{6B3F8712-1A5B-4858-922B-1757608BD7CB}" presName="tx1" presStyleLbl="revTx" presStyleIdx="3" presStyleCnt="4"/>
      <dgm:spPr/>
    </dgm:pt>
    <dgm:pt modelId="{EFACB4A5-6D09-5040-B108-AD0B5063E5BF}" type="pres">
      <dgm:prSet presAssocID="{6B3F8712-1A5B-4858-922B-1757608BD7CB}" presName="vert1" presStyleCnt="0"/>
      <dgm:spPr/>
    </dgm:pt>
  </dgm:ptLst>
  <dgm:cxnLst>
    <dgm:cxn modelId="{00BD3003-DFDC-E54D-AFCB-82E1BDF9F03C}" type="presOf" srcId="{2BF9A151-B125-41D0-9187-C4A00F08C94D}" destId="{C5F1CF99-0910-8D49-9F89-A5059DEBD0A0}" srcOrd="0" destOrd="0" presId="urn:microsoft.com/office/officeart/2008/layout/LinedList"/>
    <dgm:cxn modelId="{211A1638-513E-C54B-A720-D73C3872BFF1}" type="presOf" srcId="{2BF5CAAD-656F-42F0-99DD-77AB0A8E15A2}" destId="{345EFA4F-FD21-E04E-BC39-E9AA2ABD2CCE}" srcOrd="0" destOrd="0" presId="urn:microsoft.com/office/officeart/2008/layout/LinedList"/>
    <dgm:cxn modelId="{E061B041-4B52-4DCA-AFA0-666D0F6F59E1}" srcId="{2BF9A151-B125-41D0-9187-C4A00F08C94D}" destId="{2BF5CAAD-656F-42F0-99DD-77AB0A8E15A2}" srcOrd="2" destOrd="0" parTransId="{72659CCB-AC50-4F8F-812A-C0C7B1BD2252}" sibTransId="{B20AD587-9A64-4621-A1CE-753E40FBF82C}"/>
    <dgm:cxn modelId="{59C94642-CCB8-4BB9-B886-84D6B4DB53F6}" srcId="{2BF9A151-B125-41D0-9187-C4A00F08C94D}" destId="{46F0F474-3A2E-4809-B88E-6F0B8CF31BF1}" srcOrd="0" destOrd="0" parTransId="{22080902-D6F9-4863-A6A5-1E552720F856}" sibTransId="{39D20145-2E79-4FEE-9B9A-934A48E383F9}"/>
    <dgm:cxn modelId="{B6F85887-1762-274B-80AB-D1E9F16B1449}" type="presOf" srcId="{6B3F8712-1A5B-4858-922B-1757608BD7CB}" destId="{8E8007F6-79D6-9947-92DF-C0B7E3DA0997}" srcOrd="0" destOrd="0" presId="urn:microsoft.com/office/officeart/2008/layout/LinedList"/>
    <dgm:cxn modelId="{99FAE395-AAED-430E-A631-B304BCA92754}" srcId="{2BF9A151-B125-41D0-9187-C4A00F08C94D}" destId="{6B3F8712-1A5B-4858-922B-1757608BD7CB}" srcOrd="3" destOrd="0" parTransId="{E0B91036-6671-4915-8A27-5900C0EBF2BF}" sibTransId="{7E45DF84-9A29-4D96-9D21-517F109C9C76}"/>
    <dgm:cxn modelId="{D57C479C-50D2-F447-A381-0EB8A94D3D47}" type="presOf" srcId="{46F0F474-3A2E-4809-B88E-6F0B8CF31BF1}" destId="{A244FC5A-1BD4-254A-B4B1-A10AAA5BA559}" srcOrd="0" destOrd="0" presId="urn:microsoft.com/office/officeart/2008/layout/LinedList"/>
    <dgm:cxn modelId="{764211D8-BEF9-2749-9157-80A9FF9C8F1F}" type="presOf" srcId="{6A498B52-1DE5-4F5A-BF75-A4296D5738E6}" destId="{1CAD4EB8-2007-EF43-8FBA-5A6C6C5ADD92}" srcOrd="0" destOrd="0" presId="urn:microsoft.com/office/officeart/2008/layout/LinedList"/>
    <dgm:cxn modelId="{4A2F43F7-9D7A-4A4C-ABB0-CE250D63108E}" srcId="{2BF9A151-B125-41D0-9187-C4A00F08C94D}" destId="{6A498B52-1DE5-4F5A-BF75-A4296D5738E6}" srcOrd="1" destOrd="0" parTransId="{CA5EE911-4324-4133-A3F2-77037A988DBD}" sibTransId="{7E5B9073-7FF3-4E4A-8155-A5F11C7981CD}"/>
    <dgm:cxn modelId="{AFA9F4C6-D5CF-394F-AD16-6700D6F29FA0}" type="presParOf" srcId="{C5F1CF99-0910-8D49-9F89-A5059DEBD0A0}" destId="{3E442440-49A7-7F4F-8B32-D2147BDDD39D}" srcOrd="0" destOrd="0" presId="urn:microsoft.com/office/officeart/2008/layout/LinedList"/>
    <dgm:cxn modelId="{4AB7C31E-3BF6-8843-88E6-92E199F60A05}" type="presParOf" srcId="{C5F1CF99-0910-8D49-9F89-A5059DEBD0A0}" destId="{5C4E362F-C956-B742-B9D1-A5B25FA012E3}" srcOrd="1" destOrd="0" presId="urn:microsoft.com/office/officeart/2008/layout/LinedList"/>
    <dgm:cxn modelId="{66F79F9F-7270-134C-A6C8-6BA8728DD8FA}" type="presParOf" srcId="{5C4E362F-C956-B742-B9D1-A5B25FA012E3}" destId="{A244FC5A-1BD4-254A-B4B1-A10AAA5BA559}" srcOrd="0" destOrd="0" presId="urn:microsoft.com/office/officeart/2008/layout/LinedList"/>
    <dgm:cxn modelId="{60604AFF-9652-1740-90CF-0429F5FDF86A}" type="presParOf" srcId="{5C4E362F-C956-B742-B9D1-A5B25FA012E3}" destId="{6B885836-DA68-354F-9F2B-EC8B004C4FF4}" srcOrd="1" destOrd="0" presId="urn:microsoft.com/office/officeart/2008/layout/LinedList"/>
    <dgm:cxn modelId="{39A1A8D8-98E1-9445-A8D4-BE41DCC78297}" type="presParOf" srcId="{C5F1CF99-0910-8D49-9F89-A5059DEBD0A0}" destId="{D355AC1F-DD01-3A48-8808-A71F0E5342F3}" srcOrd="2" destOrd="0" presId="urn:microsoft.com/office/officeart/2008/layout/LinedList"/>
    <dgm:cxn modelId="{197B15A1-48EC-FE4B-9746-82A668161DB0}" type="presParOf" srcId="{C5F1CF99-0910-8D49-9F89-A5059DEBD0A0}" destId="{D149D62B-2CFE-EA48-BA29-DE35D4025E03}" srcOrd="3" destOrd="0" presId="urn:microsoft.com/office/officeart/2008/layout/LinedList"/>
    <dgm:cxn modelId="{239ED84D-98CD-D04C-82BE-10C6B023A4EB}" type="presParOf" srcId="{D149D62B-2CFE-EA48-BA29-DE35D4025E03}" destId="{1CAD4EB8-2007-EF43-8FBA-5A6C6C5ADD92}" srcOrd="0" destOrd="0" presId="urn:microsoft.com/office/officeart/2008/layout/LinedList"/>
    <dgm:cxn modelId="{84D66819-CE29-0846-A39E-7F7C27B7025A}" type="presParOf" srcId="{D149D62B-2CFE-EA48-BA29-DE35D4025E03}" destId="{14CCD0EC-DC7C-4548-83E7-9B8A7B2AECCD}" srcOrd="1" destOrd="0" presId="urn:microsoft.com/office/officeart/2008/layout/LinedList"/>
    <dgm:cxn modelId="{9DD2E2E7-2CCF-7442-AB82-CE11CE2E324D}" type="presParOf" srcId="{C5F1CF99-0910-8D49-9F89-A5059DEBD0A0}" destId="{7511EDD1-C772-594E-93EE-58F7346EEC84}" srcOrd="4" destOrd="0" presId="urn:microsoft.com/office/officeart/2008/layout/LinedList"/>
    <dgm:cxn modelId="{74D34102-CA39-1342-BF08-DC54BCBE366B}" type="presParOf" srcId="{C5F1CF99-0910-8D49-9F89-A5059DEBD0A0}" destId="{BE84A130-AE3F-5641-88E4-9DE62712D018}" srcOrd="5" destOrd="0" presId="urn:microsoft.com/office/officeart/2008/layout/LinedList"/>
    <dgm:cxn modelId="{501F65B5-CAB7-084B-AC9E-AA07895624FF}" type="presParOf" srcId="{BE84A130-AE3F-5641-88E4-9DE62712D018}" destId="{345EFA4F-FD21-E04E-BC39-E9AA2ABD2CCE}" srcOrd="0" destOrd="0" presId="urn:microsoft.com/office/officeart/2008/layout/LinedList"/>
    <dgm:cxn modelId="{0A51A1CB-3C64-B645-B2B1-40290E3E1D66}" type="presParOf" srcId="{BE84A130-AE3F-5641-88E4-9DE62712D018}" destId="{14278BE5-4BF6-1344-A22A-DC4B3C691322}" srcOrd="1" destOrd="0" presId="urn:microsoft.com/office/officeart/2008/layout/LinedList"/>
    <dgm:cxn modelId="{E69FC793-7ECB-4D44-9B7A-9055240BA522}" type="presParOf" srcId="{C5F1CF99-0910-8D49-9F89-A5059DEBD0A0}" destId="{4A0DC0C5-6E7C-9C49-A94F-85BD9FF20BFC}" srcOrd="6" destOrd="0" presId="urn:microsoft.com/office/officeart/2008/layout/LinedList"/>
    <dgm:cxn modelId="{D4B953CA-B473-7D4F-98F4-018326599D69}" type="presParOf" srcId="{C5F1CF99-0910-8D49-9F89-A5059DEBD0A0}" destId="{036D58C9-9965-AF48-906E-7E9361C60448}" srcOrd="7" destOrd="0" presId="urn:microsoft.com/office/officeart/2008/layout/LinedList"/>
    <dgm:cxn modelId="{22E8FC59-9790-1544-ADB3-1C11EA78CA46}" type="presParOf" srcId="{036D58C9-9965-AF48-906E-7E9361C60448}" destId="{8E8007F6-79D6-9947-92DF-C0B7E3DA0997}" srcOrd="0" destOrd="0" presId="urn:microsoft.com/office/officeart/2008/layout/LinedList"/>
    <dgm:cxn modelId="{781D2BB1-0694-5B42-92FE-09149AAAF64D}" type="presParOf" srcId="{036D58C9-9965-AF48-906E-7E9361C60448}" destId="{EFACB4A5-6D09-5040-B108-AD0B5063E5B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D47A69-BD9B-4E7D-9BCC-C5D4C9DE848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3F71062-412F-4C0A-B6F1-F11EA8B41807}">
      <dgm:prSet/>
      <dgm:spPr/>
      <dgm:t>
        <a:bodyPr/>
        <a:lstStyle/>
        <a:p>
          <a:r>
            <a:rPr lang="en-US"/>
            <a:t>Result A: Positive Result</a:t>
          </a:r>
        </a:p>
      </dgm:t>
    </dgm:pt>
    <dgm:pt modelId="{57DEAC28-9E02-4D51-AF32-0AAEB854A3F2}" type="parTrans" cxnId="{B491E080-2C61-4DE1-9BDE-67E44288FA59}">
      <dgm:prSet/>
      <dgm:spPr/>
      <dgm:t>
        <a:bodyPr/>
        <a:lstStyle/>
        <a:p>
          <a:endParaRPr lang="en-US"/>
        </a:p>
      </dgm:t>
    </dgm:pt>
    <dgm:pt modelId="{4A0E18F4-9177-45D7-85A4-A12069847C12}" type="sibTrans" cxnId="{B491E080-2C61-4DE1-9BDE-67E44288FA59}">
      <dgm:prSet/>
      <dgm:spPr/>
      <dgm:t>
        <a:bodyPr/>
        <a:lstStyle/>
        <a:p>
          <a:endParaRPr lang="en-US"/>
        </a:p>
      </dgm:t>
    </dgm:pt>
    <dgm:pt modelId="{401C77D9-73BF-48BD-AB01-DD70BADBCD93}">
      <dgm:prSet/>
      <dgm:spPr/>
      <dgm:t>
        <a:bodyPr/>
        <a:lstStyle/>
        <a:p>
          <a:r>
            <a:rPr lang="en-US"/>
            <a:t>Result B: Negative Result</a:t>
          </a:r>
        </a:p>
      </dgm:t>
    </dgm:pt>
    <dgm:pt modelId="{522D195B-7771-4157-9EB5-FA29ED92E57B}" type="parTrans" cxnId="{8733694E-FDF3-4A25-A1F9-44A9C1A2FE5F}">
      <dgm:prSet/>
      <dgm:spPr/>
      <dgm:t>
        <a:bodyPr/>
        <a:lstStyle/>
        <a:p>
          <a:endParaRPr lang="en-US"/>
        </a:p>
      </dgm:t>
    </dgm:pt>
    <dgm:pt modelId="{E376EAE1-94D8-40E9-A646-13533E4B893D}" type="sibTrans" cxnId="{8733694E-FDF3-4A25-A1F9-44A9C1A2FE5F}">
      <dgm:prSet/>
      <dgm:spPr/>
      <dgm:t>
        <a:bodyPr/>
        <a:lstStyle/>
        <a:p>
          <a:endParaRPr lang="en-US"/>
        </a:p>
      </dgm:t>
    </dgm:pt>
    <dgm:pt modelId="{C94B869D-B256-D544-92A4-48175F6F8AB1}" type="pres">
      <dgm:prSet presAssocID="{70D47A69-BD9B-4E7D-9BCC-C5D4C9DE8481}" presName="linear" presStyleCnt="0">
        <dgm:presLayoutVars>
          <dgm:animLvl val="lvl"/>
          <dgm:resizeHandles val="exact"/>
        </dgm:presLayoutVars>
      </dgm:prSet>
      <dgm:spPr/>
    </dgm:pt>
    <dgm:pt modelId="{71CFA82F-2B25-4F42-8E94-21164D918C49}" type="pres">
      <dgm:prSet presAssocID="{D3F71062-412F-4C0A-B6F1-F11EA8B41807}" presName="parentText" presStyleLbl="node1" presStyleIdx="0" presStyleCnt="2">
        <dgm:presLayoutVars>
          <dgm:chMax val="0"/>
          <dgm:bulletEnabled val="1"/>
        </dgm:presLayoutVars>
      </dgm:prSet>
      <dgm:spPr/>
    </dgm:pt>
    <dgm:pt modelId="{3E063B01-148C-6B44-9FC2-115665D96FBD}" type="pres">
      <dgm:prSet presAssocID="{4A0E18F4-9177-45D7-85A4-A12069847C12}" presName="spacer" presStyleCnt="0"/>
      <dgm:spPr/>
    </dgm:pt>
    <dgm:pt modelId="{12B24C73-FB04-894E-8CE6-FDDE9EA72F8D}" type="pres">
      <dgm:prSet presAssocID="{401C77D9-73BF-48BD-AB01-DD70BADBCD93}" presName="parentText" presStyleLbl="node1" presStyleIdx="1" presStyleCnt="2">
        <dgm:presLayoutVars>
          <dgm:chMax val="0"/>
          <dgm:bulletEnabled val="1"/>
        </dgm:presLayoutVars>
      </dgm:prSet>
      <dgm:spPr/>
    </dgm:pt>
  </dgm:ptLst>
  <dgm:cxnLst>
    <dgm:cxn modelId="{F376A03B-4C70-3742-B113-D35364BA48B3}" type="presOf" srcId="{401C77D9-73BF-48BD-AB01-DD70BADBCD93}" destId="{12B24C73-FB04-894E-8CE6-FDDE9EA72F8D}" srcOrd="0" destOrd="0" presId="urn:microsoft.com/office/officeart/2005/8/layout/vList2"/>
    <dgm:cxn modelId="{8733694E-FDF3-4A25-A1F9-44A9C1A2FE5F}" srcId="{70D47A69-BD9B-4E7D-9BCC-C5D4C9DE8481}" destId="{401C77D9-73BF-48BD-AB01-DD70BADBCD93}" srcOrd="1" destOrd="0" parTransId="{522D195B-7771-4157-9EB5-FA29ED92E57B}" sibTransId="{E376EAE1-94D8-40E9-A646-13533E4B893D}"/>
    <dgm:cxn modelId="{FBA9B655-6B6C-2C44-845A-9A91F0112F4A}" type="presOf" srcId="{70D47A69-BD9B-4E7D-9BCC-C5D4C9DE8481}" destId="{C94B869D-B256-D544-92A4-48175F6F8AB1}" srcOrd="0" destOrd="0" presId="urn:microsoft.com/office/officeart/2005/8/layout/vList2"/>
    <dgm:cxn modelId="{C3553774-A5F6-A243-AADC-C31B5FD1462C}" type="presOf" srcId="{D3F71062-412F-4C0A-B6F1-F11EA8B41807}" destId="{71CFA82F-2B25-4F42-8E94-21164D918C49}" srcOrd="0" destOrd="0" presId="urn:microsoft.com/office/officeart/2005/8/layout/vList2"/>
    <dgm:cxn modelId="{B491E080-2C61-4DE1-9BDE-67E44288FA59}" srcId="{70D47A69-BD9B-4E7D-9BCC-C5D4C9DE8481}" destId="{D3F71062-412F-4C0A-B6F1-F11EA8B41807}" srcOrd="0" destOrd="0" parTransId="{57DEAC28-9E02-4D51-AF32-0AAEB854A3F2}" sibTransId="{4A0E18F4-9177-45D7-85A4-A12069847C12}"/>
    <dgm:cxn modelId="{8DFC8438-103B-2546-9A29-A32682A29C56}" type="presParOf" srcId="{C94B869D-B256-D544-92A4-48175F6F8AB1}" destId="{71CFA82F-2B25-4F42-8E94-21164D918C49}" srcOrd="0" destOrd="0" presId="urn:microsoft.com/office/officeart/2005/8/layout/vList2"/>
    <dgm:cxn modelId="{7003E33C-1612-C341-9A58-4DCC1DA14C14}" type="presParOf" srcId="{C94B869D-B256-D544-92A4-48175F6F8AB1}" destId="{3E063B01-148C-6B44-9FC2-115665D96FBD}" srcOrd="1" destOrd="0" presId="urn:microsoft.com/office/officeart/2005/8/layout/vList2"/>
    <dgm:cxn modelId="{B9F44B02-CB28-C14E-A087-315C293631AE}" type="presParOf" srcId="{C94B869D-B256-D544-92A4-48175F6F8AB1}" destId="{12B24C73-FB04-894E-8CE6-FDDE9EA72F8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682A72-D06C-4E87-9955-4A23DA90B5C1}" type="doc">
      <dgm:prSet loTypeId="urn:microsoft.com/office/officeart/2009/3/layout/HorizontalOrganizationChart" loCatId="hierarchy" qsTypeId="urn:microsoft.com/office/officeart/2005/8/quickstyle/simple1" qsCatId="simple" csTypeId="urn:microsoft.com/office/officeart/2005/8/colors/colorful5" csCatId="colorful" phldr="1"/>
      <dgm:spPr/>
      <dgm:t>
        <a:bodyPr/>
        <a:lstStyle/>
        <a:p>
          <a:endParaRPr lang="en-US"/>
        </a:p>
      </dgm:t>
    </dgm:pt>
    <dgm:pt modelId="{B57C0EB4-4D72-4124-B395-A81DE8C406D2}">
      <dgm:prSet/>
      <dgm:spPr/>
      <dgm:t>
        <a:bodyPr/>
        <a:lstStyle/>
        <a:p>
          <a:r>
            <a:rPr lang="en-US" dirty="0"/>
            <a:t>Result A: Positive Heterozygous</a:t>
          </a:r>
        </a:p>
      </dgm:t>
    </dgm:pt>
    <dgm:pt modelId="{58E20C92-E2C2-48C9-A7BC-79A2DAB82A2C}" type="parTrans" cxnId="{82F32BC8-F189-4211-ABD4-21A4095F03F5}">
      <dgm:prSet/>
      <dgm:spPr/>
      <dgm:t>
        <a:bodyPr/>
        <a:lstStyle/>
        <a:p>
          <a:endParaRPr lang="en-US"/>
        </a:p>
      </dgm:t>
    </dgm:pt>
    <dgm:pt modelId="{4416DCF0-AA88-4415-A44D-C295EDAA34F7}" type="sibTrans" cxnId="{82F32BC8-F189-4211-ABD4-21A4095F03F5}">
      <dgm:prSet/>
      <dgm:spPr/>
      <dgm:t>
        <a:bodyPr/>
        <a:lstStyle/>
        <a:p>
          <a:endParaRPr lang="en-US"/>
        </a:p>
      </dgm:t>
    </dgm:pt>
    <dgm:pt modelId="{2B283CFF-B62E-43C9-9C21-242D050C076E}">
      <dgm:prSet/>
      <dgm:spPr/>
      <dgm:t>
        <a:bodyPr/>
        <a:lstStyle/>
        <a:p>
          <a:r>
            <a:rPr lang="en-US"/>
            <a:t>Result B: Negative</a:t>
          </a:r>
        </a:p>
      </dgm:t>
    </dgm:pt>
    <dgm:pt modelId="{A9BD465E-F210-4343-8BB3-07485678C500}" type="parTrans" cxnId="{31DE74DB-26AD-4FE0-A725-953B447C0273}">
      <dgm:prSet/>
      <dgm:spPr/>
      <dgm:t>
        <a:bodyPr/>
        <a:lstStyle/>
        <a:p>
          <a:endParaRPr lang="en-US"/>
        </a:p>
      </dgm:t>
    </dgm:pt>
    <dgm:pt modelId="{B37C6D33-6E8A-46CD-8901-071536248C5E}" type="sibTrans" cxnId="{31DE74DB-26AD-4FE0-A725-953B447C0273}">
      <dgm:prSet/>
      <dgm:spPr/>
      <dgm:t>
        <a:bodyPr/>
        <a:lstStyle/>
        <a:p>
          <a:endParaRPr lang="en-US"/>
        </a:p>
      </dgm:t>
    </dgm:pt>
    <dgm:pt modelId="{78687E0F-C03F-974A-914E-D6A6DE4D0BB3}" type="pres">
      <dgm:prSet presAssocID="{0F682A72-D06C-4E87-9955-4A23DA90B5C1}" presName="hierChild1" presStyleCnt="0">
        <dgm:presLayoutVars>
          <dgm:orgChart val="1"/>
          <dgm:chPref val="1"/>
          <dgm:dir/>
          <dgm:animOne val="branch"/>
          <dgm:animLvl val="lvl"/>
          <dgm:resizeHandles/>
        </dgm:presLayoutVars>
      </dgm:prSet>
      <dgm:spPr/>
    </dgm:pt>
    <dgm:pt modelId="{13601518-4A6D-8841-9471-4C0FF9A6E10D}" type="pres">
      <dgm:prSet presAssocID="{B57C0EB4-4D72-4124-B395-A81DE8C406D2}" presName="hierRoot1" presStyleCnt="0">
        <dgm:presLayoutVars>
          <dgm:hierBranch val="init"/>
        </dgm:presLayoutVars>
      </dgm:prSet>
      <dgm:spPr/>
    </dgm:pt>
    <dgm:pt modelId="{FF9860DB-EBEA-1842-A38C-E370B44C720A}" type="pres">
      <dgm:prSet presAssocID="{B57C0EB4-4D72-4124-B395-A81DE8C406D2}" presName="rootComposite1" presStyleCnt="0"/>
      <dgm:spPr/>
    </dgm:pt>
    <dgm:pt modelId="{6FF2CB50-425E-C54D-A82D-E410BB83C9D8}" type="pres">
      <dgm:prSet presAssocID="{B57C0EB4-4D72-4124-B395-A81DE8C406D2}" presName="rootText1" presStyleLbl="node0" presStyleIdx="0" presStyleCnt="2">
        <dgm:presLayoutVars>
          <dgm:chPref val="3"/>
        </dgm:presLayoutVars>
      </dgm:prSet>
      <dgm:spPr/>
    </dgm:pt>
    <dgm:pt modelId="{9F98AC1A-0D2C-0449-9E71-D809D2777324}" type="pres">
      <dgm:prSet presAssocID="{B57C0EB4-4D72-4124-B395-A81DE8C406D2}" presName="rootConnector1" presStyleLbl="node1" presStyleIdx="0" presStyleCnt="0"/>
      <dgm:spPr/>
    </dgm:pt>
    <dgm:pt modelId="{9FE123B6-36DF-5A4D-92B0-14D931655EF6}" type="pres">
      <dgm:prSet presAssocID="{B57C0EB4-4D72-4124-B395-A81DE8C406D2}" presName="hierChild2" presStyleCnt="0"/>
      <dgm:spPr/>
    </dgm:pt>
    <dgm:pt modelId="{C548FA8D-BEF1-4742-B236-D0E47AA630C0}" type="pres">
      <dgm:prSet presAssocID="{B57C0EB4-4D72-4124-B395-A81DE8C406D2}" presName="hierChild3" presStyleCnt="0"/>
      <dgm:spPr/>
    </dgm:pt>
    <dgm:pt modelId="{81408D0F-DEC5-E948-90CD-FF89E4D7C3C9}" type="pres">
      <dgm:prSet presAssocID="{2B283CFF-B62E-43C9-9C21-242D050C076E}" presName="hierRoot1" presStyleCnt="0">
        <dgm:presLayoutVars>
          <dgm:hierBranch val="init"/>
        </dgm:presLayoutVars>
      </dgm:prSet>
      <dgm:spPr/>
    </dgm:pt>
    <dgm:pt modelId="{52A9058D-05E0-4C43-82CB-671A7D16FFC7}" type="pres">
      <dgm:prSet presAssocID="{2B283CFF-B62E-43C9-9C21-242D050C076E}" presName="rootComposite1" presStyleCnt="0"/>
      <dgm:spPr/>
    </dgm:pt>
    <dgm:pt modelId="{37EFE9AF-5FF5-D24E-A2DE-8951FAD45950}" type="pres">
      <dgm:prSet presAssocID="{2B283CFF-B62E-43C9-9C21-242D050C076E}" presName="rootText1" presStyleLbl="node0" presStyleIdx="1" presStyleCnt="2">
        <dgm:presLayoutVars>
          <dgm:chPref val="3"/>
        </dgm:presLayoutVars>
      </dgm:prSet>
      <dgm:spPr/>
    </dgm:pt>
    <dgm:pt modelId="{8EBB8F61-1E2E-5545-875D-9C110A187143}" type="pres">
      <dgm:prSet presAssocID="{2B283CFF-B62E-43C9-9C21-242D050C076E}" presName="rootConnector1" presStyleLbl="node1" presStyleIdx="0" presStyleCnt="0"/>
      <dgm:spPr/>
    </dgm:pt>
    <dgm:pt modelId="{E3105214-ECDA-2F4C-B4C2-4E2B97159E61}" type="pres">
      <dgm:prSet presAssocID="{2B283CFF-B62E-43C9-9C21-242D050C076E}" presName="hierChild2" presStyleCnt="0"/>
      <dgm:spPr/>
    </dgm:pt>
    <dgm:pt modelId="{02FCC2F9-06B5-9242-9F63-6F2C30A74FB3}" type="pres">
      <dgm:prSet presAssocID="{2B283CFF-B62E-43C9-9C21-242D050C076E}" presName="hierChild3" presStyleCnt="0"/>
      <dgm:spPr/>
    </dgm:pt>
  </dgm:ptLst>
  <dgm:cxnLst>
    <dgm:cxn modelId="{792A733C-05A4-944E-A06C-656468711AD3}" type="presOf" srcId="{0F682A72-D06C-4E87-9955-4A23DA90B5C1}" destId="{78687E0F-C03F-974A-914E-D6A6DE4D0BB3}" srcOrd="0" destOrd="0" presId="urn:microsoft.com/office/officeart/2009/3/layout/HorizontalOrganizationChart"/>
    <dgm:cxn modelId="{6F878B53-E2E0-0749-B6E4-2AF9BF30320B}" type="presOf" srcId="{B57C0EB4-4D72-4124-B395-A81DE8C406D2}" destId="{6FF2CB50-425E-C54D-A82D-E410BB83C9D8}" srcOrd="0" destOrd="0" presId="urn:microsoft.com/office/officeart/2009/3/layout/HorizontalOrganizationChart"/>
    <dgm:cxn modelId="{4D85609F-FB98-1A42-82C4-D043E6F9519A}" type="presOf" srcId="{2B283CFF-B62E-43C9-9C21-242D050C076E}" destId="{8EBB8F61-1E2E-5545-875D-9C110A187143}" srcOrd="1" destOrd="0" presId="urn:microsoft.com/office/officeart/2009/3/layout/HorizontalOrganizationChart"/>
    <dgm:cxn modelId="{9AA1CFA7-9B88-3549-8541-EA80B56B49AE}" type="presOf" srcId="{B57C0EB4-4D72-4124-B395-A81DE8C406D2}" destId="{9F98AC1A-0D2C-0449-9E71-D809D2777324}" srcOrd="1" destOrd="0" presId="urn:microsoft.com/office/officeart/2009/3/layout/HorizontalOrganizationChart"/>
    <dgm:cxn modelId="{82F32BC8-F189-4211-ABD4-21A4095F03F5}" srcId="{0F682A72-D06C-4E87-9955-4A23DA90B5C1}" destId="{B57C0EB4-4D72-4124-B395-A81DE8C406D2}" srcOrd="0" destOrd="0" parTransId="{58E20C92-E2C2-48C9-A7BC-79A2DAB82A2C}" sibTransId="{4416DCF0-AA88-4415-A44D-C295EDAA34F7}"/>
    <dgm:cxn modelId="{31DE74DB-26AD-4FE0-A725-953B447C0273}" srcId="{0F682A72-D06C-4E87-9955-4A23DA90B5C1}" destId="{2B283CFF-B62E-43C9-9C21-242D050C076E}" srcOrd="1" destOrd="0" parTransId="{A9BD465E-F210-4343-8BB3-07485678C500}" sibTransId="{B37C6D33-6E8A-46CD-8901-071536248C5E}"/>
    <dgm:cxn modelId="{25C5ACF7-9214-A149-A755-534914E2AEFB}" type="presOf" srcId="{2B283CFF-B62E-43C9-9C21-242D050C076E}" destId="{37EFE9AF-5FF5-D24E-A2DE-8951FAD45950}" srcOrd="0" destOrd="0" presId="urn:microsoft.com/office/officeart/2009/3/layout/HorizontalOrganizationChart"/>
    <dgm:cxn modelId="{E0267E85-C87F-9047-BC00-4DF592A7ABEA}" type="presParOf" srcId="{78687E0F-C03F-974A-914E-D6A6DE4D0BB3}" destId="{13601518-4A6D-8841-9471-4C0FF9A6E10D}" srcOrd="0" destOrd="0" presId="urn:microsoft.com/office/officeart/2009/3/layout/HorizontalOrganizationChart"/>
    <dgm:cxn modelId="{95763BA2-A681-6044-A12B-71FCA12E61A3}" type="presParOf" srcId="{13601518-4A6D-8841-9471-4C0FF9A6E10D}" destId="{FF9860DB-EBEA-1842-A38C-E370B44C720A}" srcOrd="0" destOrd="0" presId="urn:microsoft.com/office/officeart/2009/3/layout/HorizontalOrganizationChart"/>
    <dgm:cxn modelId="{43DC87B7-0DE9-3A40-903B-2807E5EC38AA}" type="presParOf" srcId="{FF9860DB-EBEA-1842-A38C-E370B44C720A}" destId="{6FF2CB50-425E-C54D-A82D-E410BB83C9D8}" srcOrd="0" destOrd="0" presId="urn:microsoft.com/office/officeart/2009/3/layout/HorizontalOrganizationChart"/>
    <dgm:cxn modelId="{E0022819-A2A8-744C-BB13-1717C0186EAC}" type="presParOf" srcId="{FF9860DB-EBEA-1842-A38C-E370B44C720A}" destId="{9F98AC1A-0D2C-0449-9E71-D809D2777324}" srcOrd="1" destOrd="0" presId="urn:microsoft.com/office/officeart/2009/3/layout/HorizontalOrganizationChart"/>
    <dgm:cxn modelId="{46E176D6-E7A3-4744-8D56-667D83DACACA}" type="presParOf" srcId="{13601518-4A6D-8841-9471-4C0FF9A6E10D}" destId="{9FE123B6-36DF-5A4D-92B0-14D931655EF6}" srcOrd="1" destOrd="0" presId="urn:microsoft.com/office/officeart/2009/3/layout/HorizontalOrganizationChart"/>
    <dgm:cxn modelId="{EE5B249B-839D-AD46-91C6-71AF54004C24}" type="presParOf" srcId="{13601518-4A6D-8841-9471-4C0FF9A6E10D}" destId="{C548FA8D-BEF1-4742-B236-D0E47AA630C0}" srcOrd="2" destOrd="0" presId="urn:microsoft.com/office/officeart/2009/3/layout/HorizontalOrganizationChart"/>
    <dgm:cxn modelId="{CCD9B673-EE71-9C42-B2D8-DEB8AF1460A3}" type="presParOf" srcId="{78687E0F-C03F-974A-914E-D6A6DE4D0BB3}" destId="{81408D0F-DEC5-E948-90CD-FF89E4D7C3C9}" srcOrd="1" destOrd="0" presId="urn:microsoft.com/office/officeart/2009/3/layout/HorizontalOrganizationChart"/>
    <dgm:cxn modelId="{3D6C146A-88BF-0545-9BAB-97C1A2BF8ABD}" type="presParOf" srcId="{81408D0F-DEC5-E948-90CD-FF89E4D7C3C9}" destId="{52A9058D-05E0-4C43-82CB-671A7D16FFC7}" srcOrd="0" destOrd="0" presId="urn:microsoft.com/office/officeart/2009/3/layout/HorizontalOrganizationChart"/>
    <dgm:cxn modelId="{E70856CA-EB5C-5F40-ADF8-6E1F129E6F11}" type="presParOf" srcId="{52A9058D-05E0-4C43-82CB-671A7D16FFC7}" destId="{37EFE9AF-5FF5-D24E-A2DE-8951FAD45950}" srcOrd="0" destOrd="0" presId="urn:microsoft.com/office/officeart/2009/3/layout/HorizontalOrganizationChart"/>
    <dgm:cxn modelId="{A75295F5-E2A4-1044-AC1D-8518FA95BCA3}" type="presParOf" srcId="{52A9058D-05E0-4C43-82CB-671A7D16FFC7}" destId="{8EBB8F61-1E2E-5545-875D-9C110A187143}" srcOrd="1" destOrd="0" presId="urn:microsoft.com/office/officeart/2009/3/layout/HorizontalOrganizationChart"/>
    <dgm:cxn modelId="{F041E10A-B618-1B4A-A87E-F3734B6406F4}" type="presParOf" srcId="{81408D0F-DEC5-E948-90CD-FF89E4D7C3C9}" destId="{E3105214-ECDA-2F4C-B4C2-4E2B97159E61}" srcOrd="1" destOrd="0" presId="urn:microsoft.com/office/officeart/2009/3/layout/HorizontalOrganizationChart"/>
    <dgm:cxn modelId="{E707DD1C-04E2-EE45-9611-A9F6805636CC}" type="presParOf" srcId="{81408D0F-DEC5-E948-90CD-FF89E4D7C3C9}" destId="{02FCC2F9-06B5-9242-9F63-6F2C30A74FB3}"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5C5641-EA64-4EFE-836F-FD02D2C3D7D1}"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25A69494-060D-40D9-85E5-BC7FCF461165}">
      <dgm:prSet/>
      <dgm:spPr/>
      <dgm:t>
        <a:bodyPr/>
        <a:lstStyle/>
        <a:p>
          <a:r>
            <a:rPr lang="en-US"/>
            <a:t>A. &lt;10</a:t>
          </a:r>
        </a:p>
      </dgm:t>
    </dgm:pt>
    <dgm:pt modelId="{6751B125-43EE-4897-B189-50AF9C586BEB}" type="parTrans" cxnId="{9F740592-D2A3-4C7F-9AFF-9F4E952F36D6}">
      <dgm:prSet/>
      <dgm:spPr/>
      <dgm:t>
        <a:bodyPr/>
        <a:lstStyle/>
        <a:p>
          <a:endParaRPr lang="en-US"/>
        </a:p>
      </dgm:t>
    </dgm:pt>
    <dgm:pt modelId="{7286BA55-508A-464C-B9E2-EDB743F7EBD6}" type="sibTrans" cxnId="{9F740592-D2A3-4C7F-9AFF-9F4E952F36D6}">
      <dgm:prSet/>
      <dgm:spPr/>
      <dgm:t>
        <a:bodyPr/>
        <a:lstStyle/>
        <a:p>
          <a:endParaRPr lang="en-US"/>
        </a:p>
      </dgm:t>
    </dgm:pt>
    <dgm:pt modelId="{5794D773-01CF-419C-8D98-337ECAE0E6BE}">
      <dgm:prSet/>
      <dgm:spPr/>
      <dgm:t>
        <a:bodyPr/>
        <a:lstStyle/>
        <a:p>
          <a:r>
            <a:rPr lang="en-US"/>
            <a:t>B. &gt;10 but &lt; 50</a:t>
          </a:r>
        </a:p>
      </dgm:t>
    </dgm:pt>
    <dgm:pt modelId="{01FE0494-554A-48C4-BC23-AA4928656E5D}" type="parTrans" cxnId="{0542373D-3C75-4F8C-A8A9-8915E4566B35}">
      <dgm:prSet/>
      <dgm:spPr/>
      <dgm:t>
        <a:bodyPr/>
        <a:lstStyle/>
        <a:p>
          <a:endParaRPr lang="en-US"/>
        </a:p>
      </dgm:t>
    </dgm:pt>
    <dgm:pt modelId="{C04B0D87-EA8D-4E8A-BF36-88BFF897BD9D}" type="sibTrans" cxnId="{0542373D-3C75-4F8C-A8A9-8915E4566B35}">
      <dgm:prSet/>
      <dgm:spPr/>
      <dgm:t>
        <a:bodyPr/>
        <a:lstStyle/>
        <a:p>
          <a:endParaRPr lang="en-US"/>
        </a:p>
      </dgm:t>
    </dgm:pt>
    <dgm:pt modelId="{FF1915D3-9D5E-4BE6-9654-A215A5FE3ACD}">
      <dgm:prSet/>
      <dgm:spPr/>
      <dgm:t>
        <a:bodyPr/>
        <a:lstStyle/>
        <a:p>
          <a:r>
            <a:rPr lang="en-US"/>
            <a:t>C. &gt; 50 but &lt; 100</a:t>
          </a:r>
        </a:p>
      </dgm:t>
    </dgm:pt>
    <dgm:pt modelId="{A868DB1C-8FEA-48B4-8C82-749D87EB533F}" type="parTrans" cxnId="{B20889C7-8CCF-48A8-84DB-1543F0927507}">
      <dgm:prSet/>
      <dgm:spPr/>
      <dgm:t>
        <a:bodyPr/>
        <a:lstStyle/>
        <a:p>
          <a:endParaRPr lang="en-US"/>
        </a:p>
      </dgm:t>
    </dgm:pt>
    <dgm:pt modelId="{34590573-F2DF-4876-A8EB-48D3482C640E}" type="sibTrans" cxnId="{B20889C7-8CCF-48A8-84DB-1543F0927507}">
      <dgm:prSet/>
      <dgm:spPr/>
      <dgm:t>
        <a:bodyPr/>
        <a:lstStyle/>
        <a:p>
          <a:endParaRPr lang="en-US"/>
        </a:p>
      </dgm:t>
    </dgm:pt>
    <dgm:pt modelId="{39A50F2B-1ED4-4882-8AA9-2FE02BBF890F}">
      <dgm:prSet/>
      <dgm:spPr/>
      <dgm:t>
        <a:bodyPr/>
        <a:lstStyle/>
        <a:p>
          <a:r>
            <a:rPr lang="en-US"/>
            <a:t>D. &gt; 100 but &lt; 250</a:t>
          </a:r>
        </a:p>
      </dgm:t>
    </dgm:pt>
    <dgm:pt modelId="{8281B5FB-1AE2-4A59-A9A9-6786830076DD}" type="parTrans" cxnId="{94C57F3C-5CA7-44E1-9F00-65CFBF2DA7FD}">
      <dgm:prSet/>
      <dgm:spPr/>
      <dgm:t>
        <a:bodyPr/>
        <a:lstStyle/>
        <a:p>
          <a:endParaRPr lang="en-US"/>
        </a:p>
      </dgm:t>
    </dgm:pt>
    <dgm:pt modelId="{FDD8349A-0C57-4965-A211-D906FE46A29E}" type="sibTrans" cxnId="{94C57F3C-5CA7-44E1-9F00-65CFBF2DA7FD}">
      <dgm:prSet/>
      <dgm:spPr/>
      <dgm:t>
        <a:bodyPr/>
        <a:lstStyle/>
        <a:p>
          <a:endParaRPr lang="en-US"/>
        </a:p>
      </dgm:t>
    </dgm:pt>
    <dgm:pt modelId="{BDDD4471-EC30-443C-B112-B9DD8E635D22}">
      <dgm:prSet/>
      <dgm:spPr/>
      <dgm:t>
        <a:bodyPr/>
        <a:lstStyle/>
        <a:p>
          <a:r>
            <a:rPr lang="en-US"/>
            <a:t>E. &gt; 250</a:t>
          </a:r>
        </a:p>
      </dgm:t>
    </dgm:pt>
    <dgm:pt modelId="{8944F98B-D1E9-4867-9B28-F696D4E5B808}" type="parTrans" cxnId="{50253A5B-A9FC-46D6-8414-205D2905DCDB}">
      <dgm:prSet/>
      <dgm:spPr/>
      <dgm:t>
        <a:bodyPr/>
        <a:lstStyle/>
        <a:p>
          <a:endParaRPr lang="en-US"/>
        </a:p>
      </dgm:t>
    </dgm:pt>
    <dgm:pt modelId="{BDE68E7A-3256-46C7-98AA-3EB6C8E42264}" type="sibTrans" cxnId="{50253A5B-A9FC-46D6-8414-205D2905DCDB}">
      <dgm:prSet/>
      <dgm:spPr/>
      <dgm:t>
        <a:bodyPr/>
        <a:lstStyle/>
        <a:p>
          <a:endParaRPr lang="en-US"/>
        </a:p>
      </dgm:t>
    </dgm:pt>
    <dgm:pt modelId="{2F1C89E8-B819-0741-BB49-420409559D39}" type="pres">
      <dgm:prSet presAssocID="{2E5C5641-EA64-4EFE-836F-FD02D2C3D7D1}" presName="vert0" presStyleCnt="0">
        <dgm:presLayoutVars>
          <dgm:dir/>
          <dgm:animOne val="branch"/>
          <dgm:animLvl val="lvl"/>
        </dgm:presLayoutVars>
      </dgm:prSet>
      <dgm:spPr/>
    </dgm:pt>
    <dgm:pt modelId="{6195A457-BB3D-AD45-9719-94C4AF51142C}" type="pres">
      <dgm:prSet presAssocID="{25A69494-060D-40D9-85E5-BC7FCF461165}" presName="thickLine" presStyleLbl="alignNode1" presStyleIdx="0" presStyleCnt="5"/>
      <dgm:spPr/>
    </dgm:pt>
    <dgm:pt modelId="{E55B5271-138B-AF41-B8D9-51CA0D51F0F2}" type="pres">
      <dgm:prSet presAssocID="{25A69494-060D-40D9-85E5-BC7FCF461165}" presName="horz1" presStyleCnt="0"/>
      <dgm:spPr/>
    </dgm:pt>
    <dgm:pt modelId="{144A0AA0-9C28-2543-AC63-30295C7D3CDC}" type="pres">
      <dgm:prSet presAssocID="{25A69494-060D-40D9-85E5-BC7FCF461165}" presName="tx1" presStyleLbl="revTx" presStyleIdx="0" presStyleCnt="5"/>
      <dgm:spPr/>
    </dgm:pt>
    <dgm:pt modelId="{A6FE2A68-F7FA-8C46-B574-1FD96386E1EA}" type="pres">
      <dgm:prSet presAssocID="{25A69494-060D-40D9-85E5-BC7FCF461165}" presName="vert1" presStyleCnt="0"/>
      <dgm:spPr/>
    </dgm:pt>
    <dgm:pt modelId="{2B93DE46-C6D3-3E4B-8556-B4B9C948AE3D}" type="pres">
      <dgm:prSet presAssocID="{5794D773-01CF-419C-8D98-337ECAE0E6BE}" presName="thickLine" presStyleLbl="alignNode1" presStyleIdx="1" presStyleCnt="5"/>
      <dgm:spPr/>
    </dgm:pt>
    <dgm:pt modelId="{811F3892-0BA8-2F46-A61B-C66E6D1F460F}" type="pres">
      <dgm:prSet presAssocID="{5794D773-01CF-419C-8D98-337ECAE0E6BE}" presName="horz1" presStyleCnt="0"/>
      <dgm:spPr/>
    </dgm:pt>
    <dgm:pt modelId="{18F237BB-5659-5441-B7AE-7AC5288E4117}" type="pres">
      <dgm:prSet presAssocID="{5794D773-01CF-419C-8D98-337ECAE0E6BE}" presName="tx1" presStyleLbl="revTx" presStyleIdx="1" presStyleCnt="5"/>
      <dgm:spPr/>
    </dgm:pt>
    <dgm:pt modelId="{642C9286-13D4-2044-BB53-777B6C7AEE80}" type="pres">
      <dgm:prSet presAssocID="{5794D773-01CF-419C-8D98-337ECAE0E6BE}" presName="vert1" presStyleCnt="0"/>
      <dgm:spPr/>
    </dgm:pt>
    <dgm:pt modelId="{68EA7E83-B181-CB4C-A29F-B87FC3CD1B1F}" type="pres">
      <dgm:prSet presAssocID="{FF1915D3-9D5E-4BE6-9654-A215A5FE3ACD}" presName="thickLine" presStyleLbl="alignNode1" presStyleIdx="2" presStyleCnt="5"/>
      <dgm:spPr/>
    </dgm:pt>
    <dgm:pt modelId="{D2EE166A-01E7-234C-8B6A-03916F0DE2FC}" type="pres">
      <dgm:prSet presAssocID="{FF1915D3-9D5E-4BE6-9654-A215A5FE3ACD}" presName="horz1" presStyleCnt="0"/>
      <dgm:spPr/>
    </dgm:pt>
    <dgm:pt modelId="{3F89F63A-C231-1646-A3BD-5C4E93D0F376}" type="pres">
      <dgm:prSet presAssocID="{FF1915D3-9D5E-4BE6-9654-A215A5FE3ACD}" presName="tx1" presStyleLbl="revTx" presStyleIdx="2" presStyleCnt="5"/>
      <dgm:spPr/>
    </dgm:pt>
    <dgm:pt modelId="{4817FE53-6630-C04F-ACEE-BAFBEDF494E0}" type="pres">
      <dgm:prSet presAssocID="{FF1915D3-9D5E-4BE6-9654-A215A5FE3ACD}" presName="vert1" presStyleCnt="0"/>
      <dgm:spPr/>
    </dgm:pt>
    <dgm:pt modelId="{03B3EA12-3AAE-5345-B877-9B265C15950A}" type="pres">
      <dgm:prSet presAssocID="{39A50F2B-1ED4-4882-8AA9-2FE02BBF890F}" presName="thickLine" presStyleLbl="alignNode1" presStyleIdx="3" presStyleCnt="5"/>
      <dgm:spPr/>
    </dgm:pt>
    <dgm:pt modelId="{785C4E63-E1EC-A241-AEF0-2E80C6480CBA}" type="pres">
      <dgm:prSet presAssocID="{39A50F2B-1ED4-4882-8AA9-2FE02BBF890F}" presName="horz1" presStyleCnt="0"/>
      <dgm:spPr/>
    </dgm:pt>
    <dgm:pt modelId="{B1225D7D-744E-6845-9C1E-29DF29173DA7}" type="pres">
      <dgm:prSet presAssocID="{39A50F2B-1ED4-4882-8AA9-2FE02BBF890F}" presName="tx1" presStyleLbl="revTx" presStyleIdx="3" presStyleCnt="5"/>
      <dgm:spPr/>
    </dgm:pt>
    <dgm:pt modelId="{440FEC1F-B830-464E-9AB4-31319F147455}" type="pres">
      <dgm:prSet presAssocID="{39A50F2B-1ED4-4882-8AA9-2FE02BBF890F}" presName="vert1" presStyleCnt="0"/>
      <dgm:spPr/>
    </dgm:pt>
    <dgm:pt modelId="{E57C9B0B-CF36-F142-873A-9938FEE90DAA}" type="pres">
      <dgm:prSet presAssocID="{BDDD4471-EC30-443C-B112-B9DD8E635D22}" presName="thickLine" presStyleLbl="alignNode1" presStyleIdx="4" presStyleCnt="5"/>
      <dgm:spPr/>
    </dgm:pt>
    <dgm:pt modelId="{5FC27940-1CA5-B641-83A4-E3D98381D1E4}" type="pres">
      <dgm:prSet presAssocID="{BDDD4471-EC30-443C-B112-B9DD8E635D22}" presName="horz1" presStyleCnt="0"/>
      <dgm:spPr/>
    </dgm:pt>
    <dgm:pt modelId="{DCA236EE-625B-B74D-96D6-4C53B45B5951}" type="pres">
      <dgm:prSet presAssocID="{BDDD4471-EC30-443C-B112-B9DD8E635D22}" presName="tx1" presStyleLbl="revTx" presStyleIdx="4" presStyleCnt="5"/>
      <dgm:spPr/>
    </dgm:pt>
    <dgm:pt modelId="{4B74AEED-D1C9-064A-97D1-D599AC55FF6C}" type="pres">
      <dgm:prSet presAssocID="{BDDD4471-EC30-443C-B112-B9DD8E635D22}" presName="vert1" presStyleCnt="0"/>
      <dgm:spPr/>
    </dgm:pt>
  </dgm:ptLst>
  <dgm:cxnLst>
    <dgm:cxn modelId="{A6843D00-9706-7C43-B737-7627F972B383}" type="presOf" srcId="{5794D773-01CF-419C-8D98-337ECAE0E6BE}" destId="{18F237BB-5659-5441-B7AE-7AC5288E4117}" srcOrd="0" destOrd="0" presId="urn:microsoft.com/office/officeart/2008/layout/LinedList"/>
    <dgm:cxn modelId="{16672A15-C02B-F443-AC33-8C974D41BA95}" type="presOf" srcId="{25A69494-060D-40D9-85E5-BC7FCF461165}" destId="{144A0AA0-9C28-2543-AC63-30295C7D3CDC}" srcOrd="0" destOrd="0" presId="urn:microsoft.com/office/officeart/2008/layout/LinedList"/>
    <dgm:cxn modelId="{94C57F3C-5CA7-44E1-9F00-65CFBF2DA7FD}" srcId="{2E5C5641-EA64-4EFE-836F-FD02D2C3D7D1}" destId="{39A50F2B-1ED4-4882-8AA9-2FE02BBF890F}" srcOrd="3" destOrd="0" parTransId="{8281B5FB-1AE2-4A59-A9A9-6786830076DD}" sibTransId="{FDD8349A-0C57-4965-A211-D906FE46A29E}"/>
    <dgm:cxn modelId="{0542373D-3C75-4F8C-A8A9-8915E4566B35}" srcId="{2E5C5641-EA64-4EFE-836F-FD02D2C3D7D1}" destId="{5794D773-01CF-419C-8D98-337ECAE0E6BE}" srcOrd="1" destOrd="0" parTransId="{01FE0494-554A-48C4-BC23-AA4928656E5D}" sibTransId="{C04B0D87-EA8D-4E8A-BF36-88BFF897BD9D}"/>
    <dgm:cxn modelId="{50253A5B-A9FC-46D6-8414-205D2905DCDB}" srcId="{2E5C5641-EA64-4EFE-836F-FD02D2C3D7D1}" destId="{BDDD4471-EC30-443C-B112-B9DD8E635D22}" srcOrd="4" destOrd="0" parTransId="{8944F98B-D1E9-4867-9B28-F696D4E5B808}" sibTransId="{BDE68E7A-3256-46C7-98AA-3EB6C8E42264}"/>
    <dgm:cxn modelId="{7E54CD88-0C75-2F41-8BAA-3A2EA9978549}" type="presOf" srcId="{FF1915D3-9D5E-4BE6-9654-A215A5FE3ACD}" destId="{3F89F63A-C231-1646-A3BD-5C4E93D0F376}" srcOrd="0" destOrd="0" presId="urn:microsoft.com/office/officeart/2008/layout/LinedList"/>
    <dgm:cxn modelId="{9F740592-D2A3-4C7F-9AFF-9F4E952F36D6}" srcId="{2E5C5641-EA64-4EFE-836F-FD02D2C3D7D1}" destId="{25A69494-060D-40D9-85E5-BC7FCF461165}" srcOrd="0" destOrd="0" parTransId="{6751B125-43EE-4897-B189-50AF9C586BEB}" sibTransId="{7286BA55-508A-464C-B9E2-EDB743F7EBD6}"/>
    <dgm:cxn modelId="{C5411DA1-F166-B54B-9C22-30EE0384FFC2}" type="presOf" srcId="{BDDD4471-EC30-443C-B112-B9DD8E635D22}" destId="{DCA236EE-625B-B74D-96D6-4C53B45B5951}" srcOrd="0" destOrd="0" presId="urn:microsoft.com/office/officeart/2008/layout/LinedList"/>
    <dgm:cxn modelId="{EE85B9A1-B9AD-D047-8494-7B18425B52E8}" type="presOf" srcId="{39A50F2B-1ED4-4882-8AA9-2FE02BBF890F}" destId="{B1225D7D-744E-6845-9C1E-29DF29173DA7}" srcOrd="0" destOrd="0" presId="urn:microsoft.com/office/officeart/2008/layout/LinedList"/>
    <dgm:cxn modelId="{1CD5FEA4-EDA5-B949-A9C7-B919253BAD29}" type="presOf" srcId="{2E5C5641-EA64-4EFE-836F-FD02D2C3D7D1}" destId="{2F1C89E8-B819-0741-BB49-420409559D39}" srcOrd="0" destOrd="0" presId="urn:microsoft.com/office/officeart/2008/layout/LinedList"/>
    <dgm:cxn modelId="{B20889C7-8CCF-48A8-84DB-1543F0927507}" srcId="{2E5C5641-EA64-4EFE-836F-FD02D2C3D7D1}" destId="{FF1915D3-9D5E-4BE6-9654-A215A5FE3ACD}" srcOrd="2" destOrd="0" parTransId="{A868DB1C-8FEA-48B4-8C82-749D87EB533F}" sibTransId="{34590573-F2DF-4876-A8EB-48D3482C640E}"/>
    <dgm:cxn modelId="{47C5D0C7-8943-504E-8C82-184D5BF11596}" type="presParOf" srcId="{2F1C89E8-B819-0741-BB49-420409559D39}" destId="{6195A457-BB3D-AD45-9719-94C4AF51142C}" srcOrd="0" destOrd="0" presId="urn:microsoft.com/office/officeart/2008/layout/LinedList"/>
    <dgm:cxn modelId="{FB6940B1-B6F7-F24E-B8CD-E49527499E9D}" type="presParOf" srcId="{2F1C89E8-B819-0741-BB49-420409559D39}" destId="{E55B5271-138B-AF41-B8D9-51CA0D51F0F2}" srcOrd="1" destOrd="0" presId="urn:microsoft.com/office/officeart/2008/layout/LinedList"/>
    <dgm:cxn modelId="{2CF40B95-77C5-7B47-B676-AEDCD8AC85FC}" type="presParOf" srcId="{E55B5271-138B-AF41-B8D9-51CA0D51F0F2}" destId="{144A0AA0-9C28-2543-AC63-30295C7D3CDC}" srcOrd="0" destOrd="0" presId="urn:microsoft.com/office/officeart/2008/layout/LinedList"/>
    <dgm:cxn modelId="{19BA8799-E60A-D147-ACB5-CF7CA744F0CA}" type="presParOf" srcId="{E55B5271-138B-AF41-B8D9-51CA0D51F0F2}" destId="{A6FE2A68-F7FA-8C46-B574-1FD96386E1EA}" srcOrd="1" destOrd="0" presId="urn:microsoft.com/office/officeart/2008/layout/LinedList"/>
    <dgm:cxn modelId="{EDD5AB2C-A28C-C743-BC2B-1A27AAA7F4AA}" type="presParOf" srcId="{2F1C89E8-B819-0741-BB49-420409559D39}" destId="{2B93DE46-C6D3-3E4B-8556-B4B9C948AE3D}" srcOrd="2" destOrd="0" presId="urn:microsoft.com/office/officeart/2008/layout/LinedList"/>
    <dgm:cxn modelId="{D0A6691B-BACD-A240-ADBB-7C06E015758F}" type="presParOf" srcId="{2F1C89E8-B819-0741-BB49-420409559D39}" destId="{811F3892-0BA8-2F46-A61B-C66E6D1F460F}" srcOrd="3" destOrd="0" presId="urn:microsoft.com/office/officeart/2008/layout/LinedList"/>
    <dgm:cxn modelId="{3029AA40-24C3-FE44-A4E8-DA67087D5ACB}" type="presParOf" srcId="{811F3892-0BA8-2F46-A61B-C66E6D1F460F}" destId="{18F237BB-5659-5441-B7AE-7AC5288E4117}" srcOrd="0" destOrd="0" presId="urn:microsoft.com/office/officeart/2008/layout/LinedList"/>
    <dgm:cxn modelId="{EC5EFF93-B561-7541-91B6-F3D062646561}" type="presParOf" srcId="{811F3892-0BA8-2F46-A61B-C66E6D1F460F}" destId="{642C9286-13D4-2044-BB53-777B6C7AEE80}" srcOrd="1" destOrd="0" presId="urn:microsoft.com/office/officeart/2008/layout/LinedList"/>
    <dgm:cxn modelId="{B713B678-F30B-6A48-B217-7031448E589D}" type="presParOf" srcId="{2F1C89E8-B819-0741-BB49-420409559D39}" destId="{68EA7E83-B181-CB4C-A29F-B87FC3CD1B1F}" srcOrd="4" destOrd="0" presId="urn:microsoft.com/office/officeart/2008/layout/LinedList"/>
    <dgm:cxn modelId="{B239B43D-4CEA-6940-A993-5A3E3E981B7A}" type="presParOf" srcId="{2F1C89E8-B819-0741-BB49-420409559D39}" destId="{D2EE166A-01E7-234C-8B6A-03916F0DE2FC}" srcOrd="5" destOrd="0" presId="urn:microsoft.com/office/officeart/2008/layout/LinedList"/>
    <dgm:cxn modelId="{CE15F330-0EA4-BC41-9187-949817B1CF25}" type="presParOf" srcId="{D2EE166A-01E7-234C-8B6A-03916F0DE2FC}" destId="{3F89F63A-C231-1646-A3BD-5C4E93D0F376}" srcOrd="0" destOrd="0" presId="urn:microsoft.com/office/officeart/2008/layout/LinedList"/>
    <dgm:cxn modelId="{C6BB6B64-63A5-0B48-975F-A85C80AA3E91}" type="presParOf" srcId="{D2EE166A-01E7-234C-8B6A-03916F0DE2FC}" destId="{4817FE53-6630-C04F-ACEE-BAFBEDF494E0}" srcOrd="1" destOrd="0" presId="urn:microsoft.com/office/officeart/2008/layout/LinedList"/>
    <dgm:cxn modelId="{BC4D8003-2D15-0D4E-B285-DC69E0E0507C}" type="presParOf" srcId="{2F1C89E8-B819-0741-BB49-420409559D39}" destId="{03B3EA12-3AAE-5345-B877-9B265C15950A}" srcOrd="6" destOrd="0" presId="urn:microsoft.com/office/officeart/2008/layout/LinedList"/>
    <dgm:cxn modelId="{AD033DA4-5DE2-A649-87C9-B384C77FCD62}" type="presParOf" srcId="{2F1C89E8-B819-0741-BB49-420409559D39}" destId="{785C4E63-E1EC-A241-AEF0-2E80C6480CBA}" srcOrd="7" destOrd="0" presId="urn:microsoft.com/office/officeart/2008/layout/LinedList"/>
    <dgm:cxn modelId="{492C0221-5E37-824F-9B5D-CF44C9F14CC0}" type="presParOf" srcId="{785C4E63-E1EC-A241-AEF0-2E80C6480CBA}" destId="{B1225D7D-744E-6845-9C1E-29DF29173DA7}" srcOrd="0" destOrd="0" presId="urn:microsoft.com/office/officeart/2008/layout/LinedList"/>
    <dgm:cxn modelId="{B9968973-F64C-1B45-BAAC-C700BCA5E261}" type="presParOf" srcId="{785C4E63-E1EC-A241-AEF0-2E80C6480CBA}" destId="{440FEC1F-B830-464E-9AB4-31319F147455}" srcOrd="1" destOrd="0" presId="urn:microsoft.com/office/officeart/2008/layout/LinedList"/>
    <dgm:cxn modelId="{5975910E-F65A-2249-81EE-BA1849A68085}" type="presParOf" srcId="{2F1C89E8-B819-0741-BB49-420409559D39}" destId="{E57C9B0B-CF36-F142-873A-9938FEE90DAA}" srcOrd="8" destOrd="0" presId="urn:microsoft.com/office/officeart/2008/layout/LinedList"/>
    <dgm:cxn modelId="{C0D9EE5C-422D-0943-ABBC-F35EDD174DAB}" type="presParOf" srcId="{2F1C89E8-B819-0741-BB49-420409559D39}" destId="{5FC27940-1CA5-B641-83A4-E3D98381D1E4}" srcOrd="9" destOrd="0" presId="urn:microsoft.com/office/officeart/2008/layout/LinedList"/>
    <dgm:cxn modelId="{D877C26C-F749-F94E-9B22-68379BC46D7E}" type="presParOf" srcId="{5FC27940-1CA5-B641-83A4-E3D98381D1E4}" destId="{DCA236EE-625B-B74D-96D6-4C53B45B5951}" srcOrd="0" destOrd="0" presId="urn:microsoft.com/office/officeart/2008/layout/LinedList"/>
    <dgm:cxn modelId="{5BD5FDED-5B81-E448-8D84-E27E1F620F31}" type="presParOf" srcId="{5FC27940-1CA5-B641-83A4-E3D98381D1E4}" destId="{4B74AEED-D1C9-064A-97D1-D599AC55FF6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04FFA3-6776-4034-90FE-FC8A05A032D9}" type="doc">
      <dgm:prSet loTypeId="urn:microsoft.com/office/officeart/2016/7/layout/VerticalSolidActionList" loCatId="List" qsTypeId="urn:microsoft.com/office/officeart/2005/8/quickstyle/simple1" qsCatId="simple" csTypeId="urn:microsoft.com/office/officeart/2005/8/colors/colorful1" csCatId="colorful" phldr="1"/>
      <dgm:spPr/>
      <dgm:t>
        <a:bodyPr/>
        <a:lstStyle/>
        <a:p>
          <a:endParaRPr lang="en-US"/>
        </a:p>
      </dgm:t>
    </dgm:pt>
    <dgm:pt modelId="{EFA22380-2A1F-4202-834C-C143C5A2C86E}">
      <dgm:prSet/>
      <dgm:spPr/>
      <dgm:t>
        <a:bodyPr/>
        <a:lstStyle/>
        <a:p>
          <a:r>
            <a:rPr lang="en-US" dirty="0"/>
            <a:t>Result A</a:t>
          </a:r>
        </a:p>
      </dgm:t>
    </dgm:pt>
    <dgm:pt modelId="{1DFE6B64-7F37-4FF1-84D8-FE8A747C7351}" type="parTrans" cxnId="{6786D04F-88FF-450D-9171-86FAAAFDE408}">
      <dgm:prSet/>
      <dgm:spPr/>
      <dgm:t>
        <a:bodyPr/>
        <a:lstStyle/>
        <a:p>
          <a:endParaRPr lang="en-US"/>
        </a:p>
      </dgm:t>
    </dgm:pt>
    <dgm:pt modelId="{471FA18A-2029-4FEC-8DEA-A210EE2B8D14}" type="sibTrans" cxnId="{6786D04F-88FF-450D-9171-86FAAAFDE408}">
      <dgm:prSet/>
      <dgm:spPr/>
      <dgm:t>
        <a:bodyPr/>
        <a:lstStyle/>
        <a:p>
          <a:endParaRPr lang="en-US"/>
        </a:p>
      </dgm:t>
    </dgm:pt>
    <dgm:pt modelId="{2725DDB6-4228-46BF-949F-5B27AAAFC28E}">
      <dgm:prSet/>
      <dgm:spPr/>
      <dgm:t>
        <a:bodyPr/>
        <a:lstStyle/>
        <a:p>
          <a:r>
            <a:rPr lang="en-US" dirty="0"/>
            <a:t>CYP2C19 poor metabolizer</a:t>
          </a:r>
        </a:p>
      </dgm:t>
    </dgm:pt>
    <dgm:pt modelId="{F7C142B3-94B7-4718-9A98-3DFDFBD3ADFE}" type="parTrans" cxnId="{BD21B590-D842-411C-9F90-C7CF75BD5547}">
      <dgm:prSet/>
      <dgm:spPr/>
      <dgm:t>
        <a:bodyPr/>
        <a:lstStyle/>
        <a:p>
          <a:endParaRPr lang="en-US"/>
        </a:p>
      </dgm:t>
    </dgm:pt>
    <dgm:pt modelId="{A968C242-EBB9-4027-90AE-99F738B2C0E8}" type="sibTrans" cxnId="{BD21B590-D842-411C-9F90-C7CF75BD5547}">
      <dgm:prSet/>
      <dgm:spPr/>
      <dgm:t>
        <a:bodyPr/>
        <a:lstStyle/>
        <a:p>
          <a:endParaRPr lang="en-US"/>
        </a:p>
      </dgm:t>
    </dgm:pt>
    <dgm:pt modelId="{CB8AF654-AEE9-446A-8B7D-6A520D6A4B74}">
      <dgm:prSet/>
      <dgm:spPr/>
      <dgm:t>
        <a:bodyPr/>
        <a:lstStyle/>
        <a:p>
          <a:r>
            <a:rPr lang="en-US" dirty="0"/>
            <a:t>Result B</a:t>
          </a:r>
        </a:p>
      </dgm:t>
    </dgm:pt>
    <dgm:pt modelId="{3625038B-7B76-43CE-BE0C-88638FA8D580}" type="parTrans" cxnId="{7E8A7961-1CC1-466B-BB1C-74301C4B4185}">
      <dgm:prSet/>
      <dgm:spPr/>
      <dgm:t>
        <a:bodyPr/>
        <a:lstStyle/>
        <a:p>
          <a:endParaRPr lang="en-US"/>
        </a:p>
      </dgm:t>
    </dgm:pt>
    <dgm:pt modelId="{B7F6581C-24BD-47F0-AE28-8E801024894A}" type="sibTrans" cxnId="{7E8A7961-1CC1-466B-BB1C-74301C4B4185}">
      <dgm:prSet/>
      <dgm:spPr/>
      <dgm:t>
        <a:bodyPr/>
        <a:lstStyle/>
        <a:p>
          <a:endParaRPr lang="en-US"/>
        </a:p>
      </dgm:t>
    </dgm:pt>
    <dgm:pt modelId="{0A7455CA-E7EF-4B02-ACE5-8C2DC06E61F8}">
      <dgm:prSet/>
      <dgm:spPr/>
      <dgm:t>
        <a:bodyPr/>
        <a:lstStyle/>
        <a:p>
          <a:r>
            <a:rPr lang="en-US" dirty="0"/>
            <a:t>CYP2D6 poor metabolizer</a:t>
          </a:r>
        </a:p>
      </dgm:t>
    </dgm:pt>
    <dgm:pt modelId="{496A837A-8355-4853-8F8A-8815D9586BDA}" type="parTrans" cxnId="{AF6F83C1-BE65-420E-85F1-DFF8943973EF}">
      <dgm:prSet/>
      <dgm:spPr/>
      <dgm:t>
        <a:bodyPr/>
        <a:lstStyle/>
        <a:p>
          <a:endParaRPr lang="en-US"/>
        </a:p>
      </dgm:t>
    </dgm:pt>
    <dgm:pt modelId="{1E15496A-4F40-4177-8050-90359027ABEA}" type="sibTrans" cxnId="{AF6F83C1-BE65-420E-85F1-DFF8943973EF}">
      <dgm:prSet/>
      <dgm:spPr/>
      <dgm:t>
        <a:bodyPr/>
        <a:lstStyle/>
        <a:p>
          <a:endParaRPr lang="en-US"/>
        </a:p>
      </dgm:t>
    </dgm:pt>
    <dgm:pt modelId="{11010365-A33A-4C29-843D-3EF9FF2359B3}">
      <dgm:prSet/>
      <dgm:spPr/>
      <dgm:t>
        <a:bodyPr/>
        <a:lstStyle/>
        <a:p>
          <a:r>
            <a:rPr lang="en-US" dirty="0"/>
            <a:t>Result C</a:t>
          </a:r>
        </a:p>
      </dgm:t>
    </dgm:pt>
    <dgm:pt modelId="{ACF66DAC-C27F-48CA-9038-E2B6BF6AB1B8}" type="parTrans" cxnId="{F3D73183-E52A-4427-A384-9F29B3F91F49}">
      <dgm:prSet/>
      <dgm:spPr/>
      <dgm:t>
        <a:bodyPr/>
        <a:lstStyle/>
        <a:p>
          <a:endParaRPr lang="en-US"/>
        </a:p>
      </dgm:t>
    </dgm:pt>
    <dgm:pt modelId="{49010FA6-4175-4AFA-8231-ED625F8AF719}" type="sibTrans" cxnId="{F3D73183-E52A-4427-A384-9F29B3F91F49}">
      <dgm:prSet/>
      <dgm:spPr/>
      <dgm:t>
        <a:bodyPr/>
        <a:lstStyle/>
        <a:p>
          <a:endParaRPr lang="en-US"/>
        </a:p>
      </dgm:t>
    </dgm:pt>
    <dgm:pt modelId="{3FBC3C6F-B1CF-4DEA-8B90-F798E06CA9EF}">
      <dgm:prSet/>
      <dgm:spPr/>
      <dgm:t>
        <a:bodyPr/>
        <a:lstStyle/>
        <a:p>
          <a:r>
            <a:rPr lang="en-US" dirty="0"/>
            <a:t>CYP2C19 rapid metabolizer</a:t>
          </a:r>
        </a:p>
      </dgm:t>
    </dgm:pt>
    <dgm:pt modelId="{1BF7CF38-E8A9-4D3D-AA41-8BB5868CB3F9}" type="parTrans" cxnId="{C8FBEECC-AD0F-40E5-A2EA-138CC8FC9D68}">
      <dgm:prSet/>
      <dgm:spPr/>
      <dgm:t>
        <a:bodyPr/>
        <a:lstStyle/>
        <a:p>
          <a:endParaRPr lang="en-US"/>
        </a:p>
      </dgm:t>
    </dgm:pt>
    <dgm:pt modelId="{A2BB4FE1-C91F-44B1-81C4-507FD6CA62DD}" type="sibTrans" cxnId="{C8FBEECC-AD0F-40E5-A2EA-138CC8FC9D68}">
      <dgm:prSet/>
      <dgm:spPr/>
      <dgm:t>
        <a:bodyPr/>
        <a:lstStyle/>
        <a:p>
          <a:endParaRPr lang="en-US"/>
        </a:p>
      </dgm:t>
    </dgm:pt>
    <dgm:pt modelId="{AD930D55-F587-4770-B0A7-3EB728143604}">
      <dgm:prSet/>
      <dgm:spPr/>
      <dgm:t>
        <a:bodyPr/>
        <a:lstStyle/>
        <a:p>
          <a:r>
            <a:rPr lang="en-US" dirty="0"/>
            <a:t>Result D</a:t>
          </a:r>
        </a:p>
      </dgm:t>
    </dgm:pt>
    <dgm:pt modelId="{508B3C65-C0C4-43DE-93EC-46C81E9FD8E6}" type="parTrans" cxnId="{E7FA872B-E4D7-4F39-8CB0-A18FDA15B9A3}">
      <dgm:prSet/>
      <dgm:spPr/>
      <dgm:t>
        <a:bodyPr/>
        <a:lstStyle/>
        <a:p>
          <a:endParaRPr lang="en-US"/>
        </a:p>
      </dgm:t>
    </dgm:pt>
    <dgm:pt modelId="{03951DA2-85A4-431B-BAF6-AB66112A118C}" type="sibTrans" cxnId="{E7FA872B-E4D7-4F39-8CB0-A18FDA15B9A3}">
      <dgm:prSet/>
      <dgm:spPr/>
      <dgm:t>
        <a:bodyPr/>
        <a:lstStyle/>
        <a:p>
          <a:endParaRPr lang="en-US"/>
        </a:p>
      </dgm:t>
    </dgm:pt>
    <dgm:pt modelId="{63458C9E-BF84-407D-9BC7-BC13AA0F1728}">
      <dgm:prSet/>
      <dgm:spPr/>
      <dgm:t>
        <a:bodyPr/>
        <a:lstStyle/>
        <a:p>
          <a:r>
            <a:rPr lang="en-US" dirty="0"/>
            <a:t>CYP2C19 poor metabolizer and CYP2D6 poor metabolizer</a:t>
          </a:r>
        </a:p>
      </dgm:t>
    </dgm:pt>
    <dgm:pt modelId="{CCE7ABB1-3B3C-4844-B5BD-A079EC19BC70}" type="parTrans" cxnId="{7FA19CBF-EF3A-4E44-89DA-D0B80A6D6AD3}">
      <dgm:prSet/>
      <dgm:spPr/>
      <dgm:t>
        <a:bodyPr/>
        <a:lstStyle/>
        <a:p>
          <a:endParaRPr lang="en-US"/>
        </a:p>
      </dgm:t>
    </dgm:pt>
    <dgm:pt modelId="{44130236-6A07-485E-8D51-FBC6AB448B24}" type="sibTrans" cxnId="{7FA19CBF-EF3A-4E44-89DA-D0B80A6D6AD3}">
      <dgm:prSet/>
      <dgm:spPr/>
      <dgm:t>
        <a:bodyPr/>
        <a:lstStyle/>
        <a:p>
          <a:endParaRPr lang="en-US"/>
        </a:p>
      </dgm:t>
    </dgm:pt>
    <dgm:pt modelId="{51F8DA00-5F6A-F64F-BF46-2C60BF2704B4}" type="pres">
      <dgm:prSet presAssocID="{1C04FFA3-6776-4034-90FE-FC8A05A032D9}" presName="Name0" presStyleCnt="0">
        <dgm:presLayoutVars>
          <dgm:dir/>
          <dgm:animLvl val="lvl"/>
          <dgm:resizeHandles val="exact"/>
        </dgm:presLayoutVars>
      </dgm:prSet>
      <dgm:spPr/>
    </dgm:pt>
    <dgm:pt modelId="{FF7CCF01-FC96-344E-9BB0-158D4B67ABB6}" type="pres">
      <dgm:prSet presAssocID="{EFA22380-2A1F-4202-834C-C143C5A2C86E}" presName="linNode" presStyleCnt="0"/>
      <dgm:spPr/>
    </dgm:pt>
    <dgm:pt modelId="{572F2787-0AC1-984A-B70A-0C82599F520B}" type="pres">
      <dgm:prSet presAssocID="{EFA22380-2A1F-4202-834C-C143C5A2C86E}" presName="parentText" presStyleLbl="alignNode1" presStyleIdx="0" presStyleCnt="4">
        <dgm:presLayoutVars>
          <dgm:chMax val="1"/>
          <dgm:bulletEnabled/>
        </dgm:presLayoutVars>
      </dgm:prSet>
      <dgm:spPr/>
    </dgm:pt>
    <dgm:pt modelId="{7E9D2015-1EDF-3549-8907-081C848CFA12}" type="pres">
      <dgm:prSet presAssocID="{EFA22380-2A1F-4202-834C-C143C5A2C86E}" presName="descendantText" presStyleLbl="alignAccFollowNode1" presStyleIdx="0" presStyleCnt="4">
        <dgm:presLayoutVars>
          <dgm:bulletEnabled/>
        </dgm:presLayoutVars>
      </dgm:prSet>
      <dgm:spPr/>
    </dgm:pt>
    <dgm:pt modelId="{10A93AD2-AAB6-B143-A6B2-707EB40373CA}" type="pres">
      <dgm:prSet presAssocID="{471FA18A-2029-4FEC-8DEA-A210EE2B8D14}" presName="sp" presStyleCnt="0"/>
      <dgm:spPr/>
    </dgm:pt>
    <dgm:pt modelId="{23416484-43D5-F741-A8B2-11A278EAC90D}" type="pres">
      <dgm:prSet presAssocID="{CB8AF654-AEE9-446A-8B7D-6A520D6A4B74}" presName="linNode" presStyleCnt="0"/>
      <dgm:spPr/>
    </dgm:pt>
    <dgm:pt modelId="{A9BEEE02-655B-344B-BE9A-C085111332D3}" type="pres">
      <dgm:prSet presAssocID="{CB8AF654-AEE9-446A-8B7D-6A520D6A4B74}" presName="parentText" presStyleLbl="alignNode1" presStyleIdx="1" presStyleCnt="4">
        <dgm:presLayoutVars>
          <dgm:chMax val="1"/>
          <dgm:bulletEnabled/>
        </dgm:presLayoutVars>
      </dgm:prSet>
      <dgm:spPr/>
    </dgm:pt>
    <dgm:pt modelId="{91136947-8BE1-8B41-999B-DC304B67B78C}" type="pres">
      <dgm:prSet presAssocID="{CB8AF654-AEE9-446A-8B7D-6A520D6A4B74}" presName="descendantText" presStyleLbl="alignAccFollowNode1" presStyleIdx="1" presStyleCnt="4">
        <dgm:presLayoutVars>
          <dgm:bulletEnabled/>
        </dgm:presLayoutVars>
      </dgm:prSet>
      <dgm:spPr/>
    </dgm:pt>
    <dgm:pt modelId="{BA9BFF45-16B5-B84E-91A5-1772DE879AD9}" type="pres">
      <dgm:prSet presAssocID="{B7F6581C-24BD-47F0-AE28-8E801024894A}" presName="sp" presStyleCnt="0"/>
      <dgm:spPr/>
    </dgm:pt>
    <dgm:pt modelId="{C0C7643C-4093-134F-AA38-D1D6D9D20F91}" type="pres">
      <dgm:prSet presAssocID="{11010365-A33A-4C29-843D-3EF9FF2359B3}" presName="linNode" presStyleCnt="0"/>
      <dgm:spPr/>
    </dgm:pt>
    <dgm:pt modelId="{74AFCAEC-A31B-8542-ACA3-9E2A3B887744}" type="pres">
      <dgm:prSet presAssocID="{11010365-A33A-4C29-843D-3EF9FF2359B3}" presName="parentText" presStyleLbl="alignNode1" presStyleIdx="2" presStyleCnt="4">
        <dgm:presLayoutVars>
          <dgm:chMax val="1"/>
          <dgm:bulletEnabled/>
        </dgm:presLayoutVars>
      </dgm:prSet>
      <dgm:spPr/>
    </dgm:pt>
    <dgm:pt modelId="{E39BE5AC-D027-BD43-BBA8-1730722BD2B8}" type="pres">
      <dgm:prSet presAssocID="{11010365-A33A-4C29-843D-3EF9FF2359B3}" presName="descendantText" presStyleLbl="alignAccFollowNode1" presStyleIdx="2" presStyleCnt="4">
        <dgm:presLayoutVars>
          <dgm:bulletEnabled/>
        </dgm:presLayoutVars>
      </dgm:prSet>
      <dgm:spPr/>
    </dgm:pt>
    <dgm:pt modelId="{A5AE4689-41E5-934E-93A3-C1EA4587092B}" type="pres">
      <dgm:prSet presAssocID="{49010FA6-4175-4AFA-8231-ED625F8AF719}" presName="sp" presStyleCnt="0"/>
      <dgm:spPr/>
    </dgm:pt>
    <dgm:pt modelId="{B8A5BD5E-9D6E-4149-BCA6-482F4187E252}" type="pres">
      <dgm:prSet presAssocID="{AD930D55-F587-4770-B0A7-3EB728143604}" presName="linNode" presStyleCnt="0"/>
      <dgm:spPr/>
    </dgm:pt>
    <dgm:pt modelId="{2E9ADC1F-515B-3245-B792-321DA1E78209}" type="pres">
      <dgm:prSet presAssocID="{AD930D55-F587-4770-B0A7-3EB728143604}" presName="parentText" presStyleLbl="alignNode1" presStyleIdx="3" presStyleCnt="4">
        <dgm:presLayoutVars>
          <dgm:chMax val="1"/>
          <dgm:bulletEnabled/>
        </dgm:presLayoutVars>
      </dgm:prSet>
      <dgm:spPr/>
    </dgm:pt>
    <dgm:pt modelId="{25CEB321-E561-274F-9F0A-9F4266A6FD6A}" type="pres">
      <dgm:prSet presAssocID="{AD930D55-F587-4770-B0A7-3EB728143604}" presName="descendantText" presStyleLbl="alignAccFollowNode1" presStyleIdx="3" presStyleCnt="4">
        <dgm:presLayoutVars>
          <dgm:bulletEnabled/>
        </dgm:presLayoutVars>
      </dgm:prSet>
      <dgm:spPr/>
    </dgm:pt>
  </dgm:ptLst>
  <dgm:cxnLst>
    <dgm:cxn modelId="{23543318-17D1-BE4E-A0BD-23CE0D4118BE}" type="presOf" srcId="{2725DDB6-4228-46BF-949F-5B27AAAFC28E}" destId="{7E9D2015-1EDF-3549-8907-081C848CFA12}" srcOrd="0" destOrd="0" presId="urn:microsoft.com/office/officeart/2016/7/layout/VerticalSolidActionList"/>
    <dgm:cxn modelId="{50435F20-188A-EF41-858E-24F7B4D117DF}" type="presOf" srcId="{11010365-A33A-4C29-843D-3EF9FF2359B3}" destId="{74AFCAEC-A31B-8542-ACA3-9E2A3B887744}" srcOrd="0" destOrd="0" presId="urn:microsoft.com/office/officeart/2016/7/layout/VerticalSolidActionList"/>
    <dgm:cxn modelId="{E7FA872B-E4D7-4F39-8CB0-A18FDA15B9A3}" srcId="{1C04FFA3-6776-4034-90FE-FC8A05A032D9}" destId="{AD930D55-F587-4770-B0A7-3EB728143604}" srcOrd="3" destOrd="0" parTransId="{508B3C65-C0C4-43DE-93EC-46C81E9FD8E6}" sibTransId="{03951DA2-85A4-431B-BAF6-AB66112A118C}"/>
    <dgm:cxn modelId="{6786D04F-88FF-450D-9171-86FAAAFDE408}" srcId="{1C04FFA3-6776-4034-90FE-FC8A05A032D9}" destId="{EFA22380-2A1F-4202-834C-C143C5A2C86E}" srcOrd="0" destOrd="0" parTransId="{1DFE6B64-7F37-4FF1-84D8-FE8A747C7351}" sibTransId="{471FA18A-2029-4FEC-8DEA-A210EE2B8D14}"/>
    <dgm:cxn modelId="{7A55E953-06F9-E84C-AA11-1AE6B38F754F}" type="presOf" srcId="{EFA22380-2A1F-4202-834C-C143C5A2C86E}" destId="{572F2787-0AC1-984A-B70A-0C82599F520B}" srcOrd="0" destOrd="0" presId="urn:microsoft.com/office/officeart/2016/7/layout/VerticalSolidActionList"/>
    <dgm:cxn modelId="{7E8A7961-1CC1-466B-BB1C-74301C4B4185}" srcId="{1C04FFA3-6776-4034-90FE-FC8A05A032D9}" destId="{CB8AF654-AEE9-446A-8B7D-6A520D6A4B74}" srcOrd="1" destOrd="0" parTransId="{3625038B-7B76-43CE-BE0C-88638FA8D580}" sibTransId="{B7F6581C-24BD-47F0-AE28-8E801024894A}"/>
    <dgm:cxn modelId="{F3D73183-E52A-4427-A384-9F29B3F91F49}" srcId="{1C04FFA3-6776-4034-90FE-FC8A05A032D9}" destId="{11010365-A33A-4C29-843D-3EF9FF2359B3}" srcOrd="2" destOrd="0" parTransId="{ACF66DAC-C27F-48CA-9038-E2B6BF6AB1B8}" sibTransId="{49010FA6-4175-4AFA-8231-ED625F8AF719}"/>
    <dgm:cxn modelId="{BD21B590-D842-411C-9F90-C7CF75BD5547}" srcId="{EFA22380-2A1F-4202-834C-C143C5A2C86E}" destId="{2725DDB6-4228-46BF-949F-5B27AAAFC28E}" srcOrd="0" destOrd="0" parTransId="{F7C142B3-94B7-4718-9A98-3DFDFBD3ADFE}" sibTransId="{A968C242-EBB9-4027-90AE-99F738B2C0E8}"/>
    <dgm:cxn modelId="{F2B2079E-AD09-134E-AB34-8AACED481222}" type="presOf" srcId="{AD930D55-F587-4770-B0A7-3EB728143604}" destId="{2E9ADC1F-515B-3245-B792-321DA1E78209}" srcOrd="0" destOrd="0" presId="urn:microsoft.com/office/officeart/2016/7/layout/VerticalSolidActionList"/>
    <dgm:cxn modelId="{58A258A3-66B2-094A-8B5F-0B0E76C83988}" type="presOf" srcId="{1C04FFA3-6776-4034-90FE-FC8A05A032D9}" destId="{51F8DA00-5F6A-F64F-BF46-2C60BF2704B4}" srcOrd="0" destOrd="0" presId="urn:microsoft.com/office/officeart/2016/7/layout/VerticalSolidActionList"/>
    <dgm:cxn modelId="{7FA19CBF-EF3A-4E44-89DA-D0B80A6D6AD3}" srcId="{AD930D55-F587-4770-B0A7-3EB728143604}" destId="{63458C9E-BF84-407D-9BC7-BC13AA0F1728}" srcOrd="0" destOrd="0" parTransId="{CCE7ABB1-3B3C-4844-B5BD-A079EC19BC70}" sibTransId="{44130236-6A07-485E-8D51-FBC6AB448B24}"/>
    <dgm:cxn modelId="{AF6F83C1-BE65-420E-85F1-DFF8943973EF}" srcId="{CB8AF654-AEE9-446A-8B7D-6A520D6A4B74}" destId="{0A7455CA-E7EF-4B02-ACE5-8C2DC06E61F8}" srcOrd="0" destOrd="0" parTransId="{496A837A-8355-4853-8F8A-8815D9586BDA}" sibTransId="{1E15496A-4F40-4177-8050-90359027ABEA}"/>
    <dgm:cxn modelId="{0F499BC8-91E3-AE4F-9679-B1C55667D994}" type="presOf" srcId="{0A7455CA-E7EF-4B02-ACE5-8C2DC06E61F8}" destId="{91136947-8BE1-8B41-999B-DC304B67B78C}" srcOrd="0" destOrd="0" presId="urn:microsoft.com/office/officeart/2016/7/layout/VerticalSolidActionList"/>
    <dgm:cxn modelId="{C8FBEECC-AD0F-40E5-A2EA-138CC8FC9D68}" srcId="{11010365-A33A-4C29-843D-3EF9FF2359B3}" destId="{3FBC3C6F-B1CF-4DEA-8B90-F798E06CA9EF}" srcOrd="0" destOrd="0" parTransId="{1BF7CF38-E8A9-4D3D-AA41-8BB5868CB3F9}" sibTransId="{A2BB4FE1-C91F-44B1-81C4-507FD6CA62DD}"/>
    <dgm:cxn modelId="{0A9F27D6-C59E-EB45-AE1A-EC2E0A570B10}" type="presOf" srcId="{3FBC3C6F-B1CF-4DEA-8B90-F798E06CA9EF}" destId="{E39BE5AC-D027-BD43-BBA8-1730722BD2B8}" srcOrd="0" destOrd="0" presId="urn:microsoft.com/office/officeart/2016/7/layout/VerticalSolidActionList"/>
    <dgm:cxn modelId="{296D7AF5-4EA0-D54A-B827-93A1298BAFAC}" type="presOf" srcId="{CB8AF654-AEE9-446A-8B7D-6A520D6A4B74}" destId="{A9BEEE02-655B-344B-BE9A-C085111332D3}" srcOrd="0" destOrd="0" presId="urn:microsoft.com/office/officeart/2016/7/layout/VerticalSolidActionList"/>
    <dgm:cxn modelId="{411337FE-1D35-014E-BB0E-C410FB1051E5}" type="presOf" srcId="{63458C9E-BF84-407D-9BC7-BC13AA0F1728}" destId="{25CEB321-E561-274F-9F0A-9F4266A6FD6A}" srcOrd="0" destOrd="0" presId="urn:microsoft.com/office/officeart/2016/7/layout/VerticalSolidActionList"/>
    <dgm:cxn modelId="{0C7E84AD-CD8B-4446-AC9D-C4C7BAAD7315}" type="presParOf" srcId="{51F8DA00-5F6A-F64F-BF46-2C60BF2704B4}" destId="{FF7CCF01-FC96-344E-9BB0-158D4B67ABB6}" srcOrd="0" destOrd="0" presId="urn:microsoft.com/office/officeart/2016/7/layout/VerticalSolidActionList"/>
    <dgm:cxn modelId="{11FF6CCC-CB03-3449-A5F6-2CD7A9F8DFBB}" type="presParOf" srcId="{FF7CCF01-FC96-344E-9BB0-158D4B67ABB6}" destId="{572F2787-0AC1-984A-B70A-0C82599F520B}" srcOrd="0" destOrd="0" presId="urn:microsoft.com/office/officeart/2016/7/layout/VerticalSolidActionList"/>
    <dgm:cxn modelId="{D0523769-0C73-834E-9839-F01DEEEEFB0C}" type="presParOf" srcId="{FF7CCF01-FC96-344E-9BB0-158D4B67ABB6}" destId="{7E9D2015-1EDF-3549-8907-081C848CFA12}" srcOrd="1" destOrd="0" presId="urn:microsoft.com/office/officeart/2016/7/layout/VerticalSolidActionList"/>
    <dgm:cxn modelId="{80EF026D-A10C-B04E-8127-B55D9AEF9035}" type="presParOf" srcId="{51F8DA00-5F6A-F64F-BF46-2C60BF2704B4}" destId="{10A93AD2-AAB6-B143-A6B2-707EB40373CA}" srcOrd="1" destOrd="0" presId="urn:microsoft.com/office/officeart/2016/7/layout/VerticalSolidActionList"/>
    <dgm:cxn modelId="{84C80DBE-3A3C-5848-BD73-AECBCE69E482}" type="presParOf" srcId="{51F8DA00-5F6A-F64F-BF46-2C60BF2704B4}" destId="{23416484-43D5-F741-A8B2-11A278EAC90D}" srcOrd="2" destOrd="0" presId="urn:microsoft.com/office/officeart/2016/7/layout/VerticalSolidActionList"/>
    <dgm:cxn modelId="{7368BCF7-4512-A74B-8EBA-6DA67595621E}" type="presParOf" srcId="{23416484-43D5-F741-A8B2-11A278EAC90D}" destId="{A9BEEE02-655B-344B-BE9A-C085111332D3}" srcOrd="0" destOrd="0" presId="urn:microsoft.com/office/officeart/2016/7/layout/VerticalSolidActionList"/>
    <dgm:cxn modelId="{0B3C6B87-843E-BF43-8F7D-EF43DB53F308}" type="presParOf" srcId="{23416484-43D5-F741-A8B2-11A278EAC90D}" destId="{91136947-8BE1-8B41-999B-DC304B67B78C}" srcOrd="1" destOrd="0" presId="urn:microsoft.com/office/officeart/2016/7/layout/VerticalSolidActionList"/>
    <dgm:cxn modelId="{06C799C3-0D28-A54F-BB6E-A30A7433AE76}" type="presParOf" srcId="{51F8DA00-5F6A-F64F-BF46-2C60BF2704B4}" destId="{BA9BFF45-16B5-B84E-91A5-1772DE879AD9}" srcOrd="3" destOrd="0" presId="urn:microsoft.com/office/officeart/2016/7/layout/VerticalSolidActionList"/>
    <dgm:cxn modelId="{6512B27A-CB87-EE46-B491-C5D97D3DF027}" type="presParOf" srcId="{51F8DA00-5F6A-F64F-BF46-2C60BF2704B4}" destId="{C0C7643C-4093-134F-AA38-D1D6D9D20F91}" srcOrd="4" destOrd="0" presId="urn:microsoft.com/office/officeart/2016/7/layout/VerticalSolidActionList"/>
    <dgm:cxn modelId="{A62911CD-FC24-574E-9517-1E893C54822A}" type="presParOf" srcId="{C0C7643C-4093-134F-AA38-D1D6D9D20F91}" destId="{74AFCAEC-A31B-8542-ACA3-9E2A3B887744}" srcOrd="0" destOrd="0" presId="urn:microsoft.com/office/officeart/2016/7/layout/VerticalSolidActionList"/>
    <dgm:cxn modelId="{F1E098DD-C012-D046-8B25-D7BFF457A434}" type="presParOf" srcId="{C0C7643C-4093-134F-AA38-D1D6D9D20F91}" destId="{E39BE5AC-D027-BD43-BBA8-1730722BD2B8}" srcOrd="1" destOrd="0" presId="urn:microsoft.com/office/officeart/2016/7/layout/VerticalSolidActionList"/>
    <dgm:cxn modelId="{A03F2205-AACC-1E42-9F17-30B1FA1EF313}" type="presParOf" srcId="{51F8DA00-5F6A-F64F-BF46-2C60BF2704B4}" destId="{A5AE4689-41E5-934E-93A3-C1EA4587092B}" srcOrd="5" destOrd="0" presId="urn:microsoft.com/office/officeart/2016/7/layout/VerticalSolidActionList"/>
    <dgm:cxn modelId="{93DCE561-C0E2-0E48-94AA-19F9A49315FD}" type="presParOf" srcId="{51F8DA00-5F6A-F64F-BF46-2C60BF2704B4}" destId="{B8A5BD5E-9D6E-4149-BCA6-482F4187E252}" srcOrd="6" destOrd="0" presId="urn:microsoft.com/office/officeart/2016/7/layout/VerticalSolidActionList"/>
    <dgm:cxn modelId="{3B2AF37E-126F-6B49-B1BB-420641351B4A}" type="presParOf" srcId="{B8A5BD5E-9D6E-4149-BCA6-482F4187E252}" destId="{2E9ADC1F-515B-3245-B792-321DA1E78209}" srcOrd="0" destOrd="0" presId="urn:microsoft.com/office/officeart/2016/7/layout/VerticalSolidActionList"/>
    <dgm:cxn modelId="{3E34F854-A50D-3148-B0D9-DDA9F00E883B}" type="presParOf" srcId="{B8A5BD5E-9D6E-4149-BCA6-482F4187E252}" destId="{25CEB321-E561-274F-9F0A-9F4266A6FD6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A92957-5DBF-46FD-8976-0BD95A9F5857}"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5BB15012-9DF2-4EBA-85A0-49CD87C36C1B}">
      <dgm:prSet/>
      <dgm:spPr/>
      <dgm:t>
        <a:bodyPr/>
        <a:lstStyle/>
        <a:p>
          <a:r>
            <a:rPr lang="en-US" dirty="0"/>
            <a:t>Result A</a:t>
          </a:r>
        </a:p>
      </dgm:t>
    </dgm:pt>
    <dgm:pt modelId="{6C86B6DC-FFFE-4378-B609-CC6FDB680891}" type="parTrans" cxnId="{9F175470-E107-40A2-BFFC-1EFBF22262B0}">
      <dgm:prSet/>
      <dgm:spPr/>
      <dgm:t>
        <a:bodyPr/>
        <a:lstStyle/>
        <a:p>
          <a:endParaRPr lang="en-US"/>
        </a:p>
      </dgm:t>
    </dgm:pt>
    <dgm:pt modelId="{2CCEA378-DE44-4BE3-830A-9B43973EAFF3}" type="sibTrans" cxnId="{9F175470-E107-40A2-BFFC-1EFBF22262B0}">
      <dgm:prSet/>
      <dgm:spPr/>
      <dgm:t>
        <a:bodyPr/>
        <a:lstStyle/>
        <a:p>
          <a:endParaRPr lang="en-US"/>
        </a:p>
      </dgm:t>
    </dgm:pt>
    <dgm:pt modelId="{ED34873C-B43E-4250-8571-0D60844B8133}">
      <dgm:prSet/>
      <dgm:spPr/>
      <dgm:t>
        <a:bodyPr/>
        <a:lstStyle/>
        <a:p>
          <a:r>
            <a:rPr lang="en-US" dirty="0"/>
            <a:t>Positive result for BRCA1 c.68_69delAG</a:t>
          </a:r>
        </a:p>
      </dgm:t>
    </dgm:pt>
    <dgm:pt modelId="{0BB401CC-6FC6-43C3-B0C5-A3DE5D79C21E}" type="parTrans" cxnId="{E4349B27-BD3B-4F07-8F4A-85671FF06218}">
      <dgm:prSet/>
      <dgm:spPr/>
      <dgm:t>
        <a:bodyPr/>
        <a:lstStyle/>
        <a:p>
          <a:endParaRPr lang="en-US"/>
        </a:p>
      </dgm:t>
    </dgm:pt>
    <dgm:pt modelId="{68A4B812-24E3-4699-A824-48A49AEB7EA2}" type="sibTrans" cxnId="{E4349B27-BD3B-4F07-8F4A-85671FF06218}">
      <dgm:prSet/>
      <dgm:spPr/>
      <dgm:t>
        <a:bodyPr/>
        <a:lstStyle/>
        <a:p>
          <a:endParaRPr lang="en-US"/>
        </a:p>
      </dgm:t>
    </dgm:pt>
    <dgm:pt modelId="{9D9E2C16-D03C-4CF9-9C81-E1D09AA8B2E6}">
      <dgm:prSet/>
      <dgm:spPr/>
      <dgm:t>
        <a:bodyPr/>
        <a:lstStyle/>
        <a:p>
          <a:r>
            <a:rPr lang="en-US" dirty="0"/>
            <a:t>Result B</a:t>
          </a:r>
        </a:p>
      </dgm:t>
    </dgm:pt>
    <dgm:pt modelId="{F79BEA1F-6569-4096-ADD8-712AF8443E01}" type="parTrans" cxnId="{05BAC37C-6993-4DAB-9584-0681DAD1D4E9}">
      <dgm:prSet/>
      <dgm:spPr/>
      <dgm:t>
        <a:bodyPr/>
        <a:lstStyle/>
        <a:p>
          <a:endParaRPr lang="en-US"/>
        </a:p>
      </dgm:t>
    </dgm:pt>
    <dgm:pt modelId="{4BAB13FD-150A-408B-B6B7-C2ECB4607D9E}" type="sibTrans" cxnId="{05BAC37C-6993-4DAB-9584-0681DAD1D4E9}">
      <dgm:prSet/>
      <dgm:spPr/>
      <dgm:t>
        <a:bodyPr/>
        <a:lstStyle/>
        <a:p>
          <a:endParaRPr lang="en-US"/>
        </a:p>
      </dgm:t>
    </dgm:pt>
    <dgm:pt modelId="{66EF6505-F492-4783-8698-946D078F8272}">
      <dgm:prSet/>
      <dgm:spPr/>
      <dgm:t>
        <a:bodyPr/>
        <a:lstStyle/>
        <a:p>
          <a:r>
            <a:rPr lang="en-US" dirty="0"/>
            <a:t>Result B: Negative</a:t>
          </a:r>
        </a:p>
      </dgm:t>
    </dgm:pt>
    <dgm:pt modelId="{A964F918-7A68-4DE7-875E-61AD7EE17B42}" type="parTrans" cxnId="{1B2B012B-2531-4B23-B9D1-B4C73918D37C}">
      <dgm:prSet/>
      <dgm:spPr/>
      <dgm:t>
        <a:bodyPr/>
        <a:lstStyle/>
        <a:p>
          <a:endParaRPr lang="en-US"/>
        </a:p>
      </dgm:t>
    </dgm:pt>
    <dgm:pt modelId="{B20CA4A4-788E-484B-9219-5C2D5FEE5FFE}" type="sibTrans" cxnId="{1B2B012B-2531-4B23-B9D1-B4C73918D37C}">
      <dgm:prSet/>
      <dgm:spPr/>
      <dgm:t>
        <a:bodyPr/>
        <a:lstStyle/>
        <a:p>
          <a:endParaRPr lang="en-US"/>
        </a:p>
      </dgm:t>
    </dgm:pt>
    <dgm:pt modelId="{39C47732-4DB9-4471-AE17-AD2AC51FDC93}">
      <dgm:prSet/>
      <dgm:spPr/>
      <dgm:t>
        <a:bodyPr/>
        <a:lstStyle/>
        <a:p>
          <a:r>
            <a:rPr lang="en-US" dirty="0"/>
            <a:t>Result C</a:t>
          </a:r>
        </a:p>
      </dgm:t>
    </dgm:pt>
    <dgm:pt modelId="{E4575C40-9024-4C78-A677-296E084A8876}" type="parTrans" cxnId="{CA6AF601-F459-444E-978A-52EAC28ABD6B}">
      <dgm:prSet/>
      <dgm:spPr/>
      <dgm:t>
        <a:bodyPr/>
        <a:lstStyle/>
        <a:p>
          <a:endParaRPr lang="en-US"/>
        </a:p>
      </dgm:t>
    </dgm:pt>
    <dgm:pt modelId="{D4317263-BD50-4ED1-AB40-6778423030BD}" type="sibTrans" cxnId="{CA6AF601-F459-444E-978A-52EAC28ABD6B}">
      <dgm:prSet/>
      <dgm:spPr/>
      <dgm:t>
        <a:bodyPr/>
        <a:lstStyle/>
        <a:p>
          <a:endParaRPr lang="en-US"/>
        </a:p>
      </dgm:t>
    </dgm:pt>
    <dgm:pt modelId="{2D4F5CAF-C22A-4619-8771-03A47A55FEAD}">
      <dgm:prSet/>
      <dgm:spPr/>
      <dgm:t>
        <a:bodyPr/>
        <a:lstStyle/>
        <a:p>
          <a:r>
            <a:rPr lang="en-US" dirty="0"/>
            <a:t>Patient shares that her DTC health report was negative for Ashkenazi BRCA mutations and does not think she needs more testing</a:t>
          </a:r>
        </a:p>
      </dgm:t>
    </dgm:pt>
    <dgm:pt modelId="{BF7A3E48-951E-4B52-B42A-359040955363}" type="parTrans" cxnId="{545B15DE-2A20-42D3-83A1-7DE4522F52C5}">
      <dgm:prSet/>
      <dgm:spPr/>
      <dgm:t>
        <a:bodyPr/>
        <a:lstStyle/>
        <a:p>
          <a:endParaRPr lang="en-US"/>
        </a:p>
      </dgm:t>
    </dgm:pt>
    <dgm:pt modelId="{272C6910-7D14-4EB0-AB12-C35D4A66B190}" type="sibTrans" cxnId="{545B15DE-2A20-42D3-83A1-7DE4522F52C5}">
      <dgm:prSet/>
      <dgm:spPr/>
      <dgm:t>
        <a:bodyPr/>
        <a:lstStyle/>
        <a:p>
          <a:endParaRPr lang="en-US"/>
        </a:p>
      </dgm:t>
    </dgm:pt>
    <dgm:pt modelId="{C79573F6-8506-4F0A-9387-9987C4BCF0CF}">
      <dgm:prSet/>
      <dgm:spPr/>
      <dgm:t>
        <a:bodyPr/>
        <a:lstStyle/>
        <a:p>
          <a:r>
            <a:rPr lang="en-US" dirty="0"/>
            <a:t>Result D</a:t>
          </a:r>
        </a:p>
      </dgm:t>
    </dgm:pt>
    <dgm:pt modelId="{2F1D8586-0FFE-47FC-BACA-DCC9C79D1168}" type="parTrans" cxnId="{3D6AC96D-B344-4654-AB69-63AB056BF461}">
      <dgm:prSet/>
      <dgm:spPr/>
      <dgm:t>
        <a:bodyPr/>
        <a:lstStyle/>
        <a:p>
          <a:endParaRPr lang="en-US"/>
        </a:p>
      </dgm:t>
    </dgm:pt>
    <dgm:pt modelId="{EE321CD0-EDEE-45D3-BAA9-428AE5BB9FFB}" type="sibTrans" cxnId="{3D6AC96D-B344-4654-AB69-63AB056BF461}">
      <dgm:prSet/>
      <dgm:spPr/>
      <dgm:t>
        <a:bodyPr/>
        <a:lstStyle/>
        <a:p>
          <a:endParaRPr lang="en-US"/>
        </a:p>
      </dgm:t>
    </dgm:pt>
    <dgm:pt modelId="{DE0B6A5A-183E-4569-8CB9-117B5681C42B}">
      <dgm:prSet/>
      <dgm:spPr/>
      <dgm:t>
        <a:bodyPr/>
        <a:lstStyle/>
        <a:p>
          <a:r>
            <a:rPr lang="en-US" dirty="0"/>
            <a:t>Positive result for ATM pathogenic variant</a:t>
          </a:r>
        </a:p>
      </dgm:t>
    </dgm:pt>
    <dgm:pt modelId="{7861208C-C669-4BA6-8EB4-6F2823822E12}" type="parTrans" cxnId="{E8D77D45-0621-4245-8E85-B1B72BEB60F6}">
      <dgm:prSet/>
      <dgm:spPr/>
      <dgm:t>
        <a:bodyPr/>
        <a:lstStyle/>
        <a:p>
          <a:endParaRPr lang="en-US"/>
        </a:p>
      </dgm:t>
    </dgm:pt>
    <dgm:pt modelId="{6A3BA60E-61BC-4139-BD22-08FE60C9C54A}" type="sibTrans" cxnId="{E8D77D45-0621-4245-8E85-B1B72BEB60F6}">
      <dgm:prSet/>
      <dgm:spPr/>
      <dgm:t>
        <a:bodyPr/>
        <a:lstStyle/>
        <a:p>
          <a:endParaRPr lang="en-US"/>
        </a:p>
      </dgm:t>
    </dgm:pt>
    <dgm:pt modelId="{BCEB4C21-5CEC-461A-9FE3-49175E2029E3}">
      <dgm:prSet/>
      <dgm:spPr/>
      <dgm:t>
        <a:bodyPr/>
        <a:lstStyle/>
        <a:p>
          <a:r>
            <a:rPr lang="en-US" dirty="0"/>
            <a:t>Result E</a:t>
          </a:r>
        </a:p>
      </dgm:t>
    </dgm:pt>
    <dgm:pt modelId="{182DE0FA-A722-4165-94A5-95A4AF495080}" type="parTrans" cxnId="{0D399D25-B1B5-4207-B0D9-F7EB51876D01}">
      <dgm:prSet/>
      <dgm:spPr/>
      <dgm:t>
        <a:bodyPr/>
        <a:lstStyle/>
        <a:p>
          <a:endParaRPr lang="en-US"/>
        </a:p>
      </dgm:t>
    </dgm:pt>
    <dgm:pt modelId="{514441EC-C3F8-44C3-B84C-F41B3C1945EE}" type="sibTrans" cxnId="{0D399D25-B1B5-4207-B0D9-F7EB51876D01}">
      <dgm:prSet/>
      <dgm:spPr/>
      <dgm:t>
        <a:bodyPr/>
        <a:lstStyle/>
        <a:p>
          <a:endParaRPr lang="en-US"/>
        </a:p>
      </dgm:t>
    </dgm:pt>
    <dgm:pt modelId="{8B466CED-D362-4FB1-9771-7AA861611B43}">
      <dgm:prSet/>
      <dgm:spPr/>
      <dgm:t>
        <a:bodyPr/>
        <a:lstStyle/>
        <a:p>
          <a:r>
            <a:rPr lang="en-US" dirty="0"/>
            <a:t>VUS in BRCA1</a:t>
          </a:r>
        </a:p>
      </dgm:t>
    </dgm:pt>
    <dgm:pt modelId="{871194B9-7774-47E8-B3A5-D4B2645F5A90}" type="parTrans" cxnId="{667A1B1D-2D44-4DE6-9822-AE415998E9F4}">
      <dgm:prSet/>
      <dgm:spPr/>
      <dgm:t>
        <a:bodyPr/>
        <a:lstStyle/>
        <a:p>
          <a:endParaRPr lang="en-US"/>
        </a:p>
      </dgm:t>
    </dgm:pt>
    <dgm:pt modelId="{7E0B44E7-8CA6-4D85-A1B0-41E7D5F93CD5}" type="sibTrans" cxnId="{667A1B1D-2D44-4DE6-9822-AE415998E9F4}">
      <dgm:prSet/>
      <dgm:spPr/>
      <dgm:t>
        <a:bodyPr/>
        <a:lstStyle/>
        <a:p>
          <a:endParaRPr lang="en-US"/>
        </a:p>
      </dgm:t>
    </dgm:pt>
    <dgm:pt modelId="{B5BD1760-2841-F943-A86D-7EC6D1F44708}" type="pres">
      <dgm:prSet presAssocID="{C7A92957-5DBF-46FD-8976-0BD95A9F5857}" presName="Name0" presStyleCnt="0">
        <dgm:presLayoutVars>
          <dgm:dir/>
          <dgm:animLvl val="lvl"/>
          <dgm:resizeHandles val="exact"/>
        </dgm:presLayoutVars>
      </dgm:prSet>
      <dgm:spPr/>
    </dgm:pt>
    <dgm:pt modelId="{BCE9FC46-8C18-514D-9845-491BAF1CECB5}" type="pres">
      <dgm:prSet presAssocID="{5BB15012-9DF2-4EBA-85A0-49CD87C36C1B}" presName="linNode" presStyleCnt="0"/>
      <dgm:spPr/>
    </dgm:pt>
    <dgm:pt modelId="{CC8BE882-2085-E043-82EB-BFBC0869D475}" type="pres">
      <dgm:prSet presAssocID="{5BB15012-9DF2-4EBA-85A0-49CD87C36C1B}" presName="parentText" presStyleLbl="alignNode1" presStyleIdx="0" presStyleCnt="5">
        <dgm:presLayoutVars>
          <dgm:chMax val="1"/>
          <dgm:bulletEnabled/>
        </dgm:presLayoutVars>
      </dgm:prSet>
      <dgm:spPr/>
    </dgm:pt>
    <dgm:pt modelId="{AFBDD566-2C31-8749-ACBF-8888F34FB9BB}" type="pres">
      <dgm:prSet presAssocID="{5BB15012-9DF2-4EBA-85A0-49CD87C36C1B}" presName="descendantText" presStyleLbl="alignAccFollowNode1" presStyleIdx="0" presStyleCnt="5">
        <dgm:presLayoutVars>
          <dgm:bulletEnabled/>
        </dgm:presLayoutVars>
      </dgm:prSet>
      <dgm:spPr/>
    </dgm:pt>
    <dgm:pt modelId="{A30BB3BB-B6C9-D741-8B6F-42F16F15CAA5}" type="pres">
      <dgm:prSet presAssocID="{2CCEA378-DE44-4BE3-830A-9B43973EAFF3}" presName="sp" presStyleCnt="0"/>
      <dgm:spPr/>
    </dgm:pt>
    <dgm:pt modelId="{88246C6D-8BE4-7A46-9624-A25A3BB3AE06}" type="pres">
      <dgm:prSet presAssocID="{9D9E2C16-D03C-4CF9-9C81-E1D09AA8B2E6}" presName="linNode" presStyleCnt="0"/>
      <dgm:spPr/>
    </dgm:pt>
    <dgm:pt modelId="{AEBF2408-23EF-9849-B9F7-FA2D12CE5A6A}" type="pres">
      <dgm:prSet presAssocID="{9D9E2C16-D03C-4CF9-9C81-E1D09AA8B2E6}" presName="parentText" presStyleLbl="alignNode1" presStyleIdx="1" presStyleCnt="5">
        <dgm:presLayoutVars>
          <dgm:chMax val="1"/>
          <dgm:bulletEnabled/>
        </dgm:presLayoutVars>
      </dgm:prSet>
      <dgm:spPr/>
    </dgm:pt>
    <dgm:pt modelId="{57FBE02B-7936-B743-8D85-3D62612C4B2B}" type="pres">
      <dgm:prSet presAssocID="{9D9E2C16-D03C-4CF9-9C81-E1D09AA8B2E6}" presName="descendantText" presStyleLbl="alignAccFollowNode1" presStyleIdx="1" presStyleCnt="5">
        <dgm:presLayoutVars>
          <dgm:bulletEnabled/>
        </dgm:presLayoutVars>
      </dgm:prSet>
      <dgm:spPr/>
    </dgm:pt>
    <dgm:pt modelId="{69FFD8AB-E88D-7D43-A6DB-F7A4A54B57BF}" type="pres">
      <dgm:prSet presAssocID="{4BAB13FD-150A-408B-B6B7-C2ECB4607D9E}" presName="sp" presStyleCnt="0"/>
      <dgm:spPr/>
    </dgm:pt>
    <dgm:pt modelId="{2D068B54-24BF-0C49-B47D-D5EDA6B4A2C4}" type="pres">
      <dgm:prSet presAssocID="{39C47732-4DB9-4471-AE17-AD2AC51FDC93}" presName="linNode" presStyleCnt="0"/>
      <dgm:spPr/>
    </dgm:pt>
    <dgm:pt modelId="{774B44EB-A197-F148-B8CD-2AB62933FEDB}" type="pres">
      <dgm:prSet presAssocID="{39C47732-4DB9-4471-AE17-AD2AC51FDC93}" presName="parentText" presStyleLbl="alignNode1" presStyleIdx="2" presStyleCnt="5">
        <dgm:presLayoutVars>
          <dgm:chMax val="1"/>
          <dgm:bulletEnabled/>
        </dgm:presLayoutVars>
      </dgm:prSet>
      <dgm:spPr/>
    </dgm:pt>
    <dgm:pt modelId="{2F51A75B-E21A-6748-AA3A-00AF645FE53A}" type="pres">
      <dgm:prSet presAssocID="{39C47732-4DB9-4471-AE17-AD2AC51FDC93}" presName="descendantText" presStyleLbl="alignAccFollowNode1" presStyleIdx="2" presStyleCnt="5">
        <dgm:presLayoutVars>
          <dgm:bulletEnabled/>
        </dgm:presLayoutVars>
      </dgm:prSet>
      <dgm:spPr/>
    </dgm:pt>
    <dgm:pt modelId="{9BE385E2-712E-C749-A86B-7C99C37AB1CB}" type="pres">
      <dgm:prSet presAssocID="{D4317263-BD50-4ED1-AB40-6778423030BD}" presName="sp" presStyleCnt="0"/>
      <dgm:spPr/>
    </dgm:pt>
    <dgm:pt modelId="{15814FAE-10CA-6A4A-A53A-6E61D4B76F31}" type="pres">
      <dgm:prSet presAssocID="{C79573F6-8506-4F0A-9387-9987C4BCF0CF}" presName="linNode" presStyleCnt="0"/>
      <dgm:spPr/>
    </dgm:pt>
    <dgm:pt modelId="{F46BF0B3-E386-6642-AB2C-1B6ED86A0F55}" type="pres">
      <dgm:prSet presAssocID="{C79573F6-8506-4F0A-9387-9987C4BCF0CF}" presName="parentText" presStyleLbl="alignNode1" presStyleIdx="3" presStyleCnt="5">
        <dgm:presLayoutVars>
          <dgm:chMax val="1"/>
          <dgm:bulletEnabled/>
        </dgm:presLayoutVars>
      </dgm:prSet>
      <dgm:spPr/>
    </dgm:pt>
    <dgm:pt modelId="{A0B8FB99-6439-7144-ACA3-04973EA7F15F}" type="pres">
      <dgm:prSet presAssocID="{C79573F6-8506-4F0A-9387-9987C4BCF0CF}" presName="descendantText" presStyleLbl="alignAccFollowNode1" presStyleIdx="3" presStyleCnt="5">
        <dgm:presLayoutVars>
          <dgm:bulletEnabled/>
        </dgm:presLayoutVars>
      </dgm:prSet>
      <dgm:spPr/>
    </dgm:pt>
    <dgm:pt modelId="{6E3CEADD-1235-4240-A5EE-43DB17033C8B}" type="pres">
      <dgm:prSet presAssocID="{EE321CD0-EDEE-45D3-BAA9-428AE5BB9FFB}" presName="sp" presStyleCnt="0"/>
      <dgm:spPr/>
    </dgm:pt>
    <dgm:pt modelId="{28207A42-3BA3-494B-B2E5-C5576E701449}" type="pres">
      <dgm:prSet presAssocID="{BCEB4C21-5CEC-461A-9FE3-49175E2029E3}" presName="linNode" presStyleCnt="0"/>
      <dgm:spPr/>
    </dgm:pt>
    <dgm:pt modelId="{E686BAB8-7391-9948-8A51-6353E4E0ADB7}" type="pres">
      <dgm:prSet presAssocID="{BCEB4C21-5CEC-461A-9FE3-49175E2029E3}" presName="parentText" presStyleLbl="alignNode1" presStyleIdx="4" presStyleCnt="5">
        <dgm:presLayoutVars>
          <dgm:chMax val="1"/>
          <dgm:bulletEnabled/>
        </dgm:presLayoutVars>
      </dgm:prSet>
      <dgm:spPr/>
    </dgm:pt>
    <dgm:pt modelId="{DAAE4989-C7EA-4044-B7D1-ABFF2605CBF3}" type="pres">
      <dgm:prSet presAssocID="{BCEB4C21-5CEC-461A-9FE3-49175E2029E3}" presName="descendantText" presStyleLbl="alignAccFollowNode1" presStyleIdx="4" presStyleCnt="5">
        <dgm:presLayoutVars>
          <dgm:bulletEnabled/>
        </dgm:presLayoutVars>
      </dgm:prSet>
      <dgm:spPr/>
    </dgm:pt>
  </dgm:ptLst>
  <dgm:cxnLst>
    <dgm:cxn modelId="{CA6AF601-F459-444E-978A-52EAC28ABD6B}" srcId="{C7A92957-5DBF-46FD-8976-0BD95A9F5857}" destId="{39C47732-4DB9-4471-AE17-AD2AC51FDC93}" srcOrd="2" destOrd="0" parTransId="{E4575C40-9024-4C78-A677-296E084A8876}" sibTransId="{D4317263-BD50-4ED1-AB40-6778423030BD}"/>
    <dgm:cxn modelId="{667A1B1D-2D44-4DE6-9822-AE415998E9F4}" srcId="{BCEB4C21-5CEC-461A-9FE3-49175E2029E3}" destId="{8B466CED-D362-4FB1-9771-7AA861611B43}" srcOrd="0" destOrd="0" parTransId="{871194B9-7774-47E8-B3A5-D4B2645F5A90}" sibTransId="{7E0B44E7-8CA6-4D85-A1B0-41E7D5F93CD5}"/>
    <dgm:cxn modelId="{0D399D25-B1B5-4207-B0D9-F7EB51876D01}" srcId="{C7A92957-5DBF-46FD-8976-0BD95A9F5857}" destId="{BCEB4C21-5CEC-461A-9FE3-49175E2029E3}" srcOrd="4" destOrd="0" parTransId="{182DE0FA-A722-4165-94A5-95A4AF495080}" sibTransId="{514441EC-C3F8-44C3-B84C-F41B3C1945EE}"/>
    <dgm:cxn modelId="{E4349B27-BD3B-4F07-8F4A-85671FF06218}" srcId="{5BB15012-9DF2-4EBA-85A0-49CD87C36C1B}" destId="{ED34873C-B43E-4250-8571-0D60844B8133}" srcOrd="0" destOrd="0" parTransId="{0BB401CC-6FC6-43C3-B0C5-A3DE5D79C21E}" sibTransId="{68A4B812-24E3-4699-A824-48A49AEB7EA2}"/>
    <dgm:cxn modelId="{1B2B012B-2531-4B23-B9D1-B4C73918D37C}" srcId="{9D9E2C16-D03C-4CF9-9C81-E1D09AA8B2E6}" destId="{66EF6505-F492-4783-8698-946D078F8272}" srcOrd="0" destOrd="0" parTransId="{A964F918-7A68-4DE7-875E-61AD7EE17B42}" sibTransId="{B20CA4A4-788E-484B-9219-5C2D5FEE5FFE}"/>
    <dgm:cxn modelId="{E8D77D45-0621-4245-8E85-B1B72BEB60F6}" srcId="{C79573F6-8506-4F0A-9387-9987C4BCF0CF}" destId="{DE0B6A5A-183E-4569-8CB9-117B5681C42B}" srcOrd="0" destOrd="0" parTransId="{7861208C-C669-4BA6-8EB4-6F2823822E12}" sibTransId="{6A3BA60E-61BC-4139-BD22-08FE60C9C54A}"/>
    <dgm:cxn modelId="{51D9A94C-D3F5-184A-BB02-3984624B9D9D}" type="presOf" srcId="{BCEB4C21-5CEC-461A-9FE3-49175E2029E3}" destId="{E686BAB8-7391-9948-8A51-6353E4E0ADB7}" srcOrd="0" destOrd="0" presId="urn:microsoft.com/office/officeart/2016/7/layout/VerticalSolidActionList"/>
    <dgm:cxn modelId="{F292025F-E039-FD4A-B2D0-F38184423887}" type="presOf" srcId="{C7A92957-5DBF-46FD-8976-0BD95A9F5857}" destId="{B5BD1760-2841-F943-A86D-7EC6D1F44708}" srcOrd="0" destOrd="0" presId="urn:microsoft.com/office/officeart/2016/7/layout/VerticalSolidActionList"/>
    <dgm:cxn modelId="{3D6AC96D-B344-4654-AB69-63AB056BF461}" srcId="{C7A92957-5DBF-46FD-8976-0BD95A9F5857}" destId="{C79573F6-8506-4F0A-9387-9987C4BCF0CF}" srcOrd="3" destOrd="0" parTransId="{2F1D8586-0FFE-47FC-BACA-DCC9C79D1168}" sibTransId="{EE321CD0-EDEE-45D3-BAA9-428AE5BB9FFB}"/>
    <dgm:cxn modelId="{9F175470-E107-40A2-BFFC-1EFBF22262B0}" srcId="{C7A92957-5DBF-46FD-8976-0BD95A9F5857}" destId="{5BB15012-9DF2-4EBA-85A0-49CD87C36C1B}" srcOrd="0" destOrd="0" parTransId="{6C86B6DC-FFFE-4378-B609-CC6FDB680891}" sibTransId="{2CCEA378-DE44-4BE3-830A-9B43973EAFF3}"/>
    <dgm:cxn modelId="{B98E9871-91E2-0A4B-A5FB-E008819D8EEA}" type="presOf" srcId="{2D4F5CAF-C22A-4619-8771-03A47A55FEAD}" destId="{2F51A75B-E21A-6748-AA3A-00AF645FE53A}" srcOrd="0" destOrd="0" presId="urn:microsoft.com/office/officeart/2016/7/layout/VerticalSolidActionList"/>
    <dgm:cxn modelId="{01BA1575-D511-6F40-9307-F06CE2ACF9BA}" type="presOf" srcId="{39C47732-4DB9-4471-AE17-AD2AC51FDC93}" destId="{774B44EB-A197-F148-B8CD-2AB62933FEDB}" srcOrd="0" destOrd="0" presId="urn:microsoft.com/office/officeart/2016/7/layout/VerticalSolidActionList"/>
    <dgm:cxn modelId="{05BAC37C-6993-4DAB-9584-0681DAD1D4E9}" srcId="{C7A92957-5DBF-46FD-8976-0BD95A9F5857}" destId="{9D9E2C16-D03C-4CF9-9C81-E1D09AA8B2E6}" srcOrd="1" destOrd="0" parTransId="{F79BEA1F-6569-4096-ADD8-712AF8443E01}" sibTransId="{4BAB13FD-150A-408B-B6B7-C2ECB4607D9E}"/>
    <dgm:cxn modelId="{91B6D282-8015-694C-A6AB-D7EE290AA81E}" type="presOf" srcId="{ED34873C-B43E-4250-8571-0D60844B8133}" destId="{AFBDD566-2C31-8749-ACBF-8888F34FB9BB}" srcOrd="0" destOrd="0" presId="urn:microsoft.com/office/officeart/2016/7/layout/VerticalSolidActionList"/>
    <dgm:cxn modelId="{1B4F9D8F-1721-1D43-B6A4-8CD244D09CF7}" type="presOf" srcId="{5BB15012-9DF2-4EBA-85A0-49CD87C36C1B}" destId="{CC8BE882-2085-E043-82EB-BFBC0869D475}" srcOrd="0" destOrd="0" presId="urn:microsoft.com/office/officeart/2016/7/layout/VerticalSolidActionList"/>
    <dgm:cxn modelId="{E719EFA1-5D4A-B94C-B06F-EE1EDE33439B}" type="presOf" srcId="{9D9E2C16-D03C-4CF9-9C81-E1D09AA8B2E6}" destId="{AEBF2408-23EF-9849-B9F7-FA2D12CE5A6A}" srcOrd="0" destOrd="0" presId="urn:microsoft.com/office/officeart/2016/7/layout/VerticalSolidActionList"/>
    <dgm:cxn modelId="{AC5470C1-DF37-7F41-A7BC-22A99456BCB3}" type="presOf" srcId="{DE0B6A5A-183E-4569-8CB9-117B5681C42B}" destId="{A0B8FB99-6439-7144-ACA3-04973EA7F15F}" srcOrd="0" destOrd="0" presId="urn:microsoft.com/office/officeart/2016/7/layout/VerticalSolidActionList"/>
    <dgm:cxn modelId="{C548C0C9-5D5D-4144-B1C1-B3843E2497D9}" type="presOf" srcId="{66EF6505-F492-4783-8698-946D078F8272}" destId="{57FBE02B-7936-B743-8D85-3D62612C4B2B}" srcOrd="0" destOrd="0" presId="urn:microsoft.com/office/officeart/2016/7/layout/VerticalSolidActionList"/>
    <dgm:cxn modelId="{C7EAB9CD-626B-3C49-8337-8E1AF88CE56D}" type="presOf" srcId="{C79573F6-8506-4F0A-9387-9987C4BCF0CF}" destId="{F46BF0B3-E386-6642-AB2C-1B6ED86A0F55}" srcOrd="0" destOrd="0" presId="urn:microsoft.com/office/officeart/2016/7/layout/VerticalSolidActionList"/>
    <dgm:cxn modelId="{545B15DE-2A20-42D3-83A1-7DE4522F52C5}" srcId="{39C47732-4DB9-4471-AE17-AD2AC51FDC93}" destId="{2D4F5CAF-C22A-4619-8771-03A47A55FEAD}" srcOrd="0" destOrd="0" parTransId="{BF7A3E48-951E-4B52-B42A-359040955363}" sibTransId="{272C6910-7D14-4EB0-AB12-C35D4A66B190}"/>
    <dgm:cxn modelId="{156749F3-290B-9140-9960-4A7FBBAB4ED0}" type="presOf" srcId="{8B466CED-D362-4FB1-9771-7AA861611B43}" destId="{DAAE4989-C7EA-4044-B7D1-ABFF2605CBF3}" srcOrd="0" destOrd="0" presId="urn:microsoft.com/office/officeart/2016/7/layout/VerticalSolidActionList"/>
    <dgm:cxn modelId="{CD37E5AC-EFED-F64D-87DA-717738947390}" type="presParOf" srcId="{B5BD1760-2841-F943-A86D-7EC6D1F44708}" destId="{BCE9FC46-8C18-514D-9845-491BAF1CECB5}" srcOrd="0" destOrd="0" presId="urn:microsoft.com/office/officeart/2016/7/layout/VerticalSolidActionList"/>
    <dgm:cxn modelId="{5F8ADF81-860A-1541-A923-D8BA085937AC}" type="presParOf" srcId="{BCE9FC46-8C18-514D-9845-491BAF1CECB5}" destId="{CC8BE882-2085-E043-82EB-BFBC0869D475}" srcOrd="0" destOrd="0" presId="urn:microsoft.com/office/officeart/2016/7/layout/VerticalSolidActionList"/>
    <dgm:cxn modelId="{68998DB2-0BB2-4547-A72E-854B8AF1FBDC}" type="presParOf" srcId="{BCE9FC46-8C18-514D-9845-491BAF1CECB5}" destId="{AFBDD566-2C31-8749-ACBF-8888F34FB9BB}" srcOrd="1" destOrd="0" presId="urn:microsoft.com/office/officeart/2016/7/layout/VerticalSolidActionList"/>
    <dgm:cxn modelId="{315510E8-421D-3F43-8C1B-C91F56C6421D}" type="presParOf" srcId="{B5BD1760-2841-F943-A86D-7EC6D1F44708}" destId="{A30BB3BB-B6C9-D741-8B6F-42F16F15CAA5}" srcOrd="1" destOrd="0" presId="urn:microsoft.com/office/officeart/2016/7/layout/VerticalSolidActionList"/>
    <dgm:cxn modelId="{8BD70D19-7AA3-4B44-AF5E-6776F257AA09}" type="presParOf" srcId="{B5BD1760-2841-F943-A86D-7EC6D1F44708}" destId="{88246C6D-8BE4-7A46-9624-A25A3BB3AE06}" srcOrd="2" destOrd="0" presId="urn:microsoft.com/office/officeart/2016/7/layout/VerticalSolidActionList"/>
    <dgm:cxn modelId="{64C2B05D-DD98-7B47-83FD-DA16352C3FDC}" type="presParOf" srcId="{88246C6D-8BE4-7A46-9624-A25A3BB3AE06}" destId="{AEBF2408-23EF-9849-B9F7-FA2D12CE5A6A}" srcOrd="0" destOrd="0" presId="urn:microsoft.com/office/officeart/2016/7/layout/VerticalSolidActionList"/>
    <dgm:cxn modelId="{911CA661-169A-1E4E-A5A3-432CA8C3AC4F}" type="presParOf" srcId="{88246C6D-8BE4-7A46-9624-A25A3BB3AE06}" destId="{57FBE02B-7936-B743-8D85-3D62612C4B2B}" srcOrd="1" destOrd="0" presId="urn:microsoft.com/office/officeart/2016/7/layout/VerticalSolidActionList"/>
    <dgm:cxn modelId="{9DD01CB3-6A2C-264E-AB2D-F8C56EAB999C}" type="presParOf" srcId="{B5BD1760-2841-F943-A86D-7EC6D1F44708}" destId="{69FFD8AB-E88D-7D43-A6DB-F7A4A54B57BF}" srcOrd="3" destOrd="0" presId="urn:microsoft.com/office/officeart/2016/7/layout/VerticalSolidActionList"/>
    <dgm:cxn modelId="{7777BADF-C710-F749-8F98-2D9E00975531}" type="presParOf" srcId="{B5BD1760-2841-F943-A86D-7EC6D1F44708}" destId="{2D068B54-24BF-0C49-B47D-D5EDA6B4A2C4}" srcOrd="4" destOrd="0" presId="urn:microsoft.com/office/officeart/2016/7/layout/VerticalSolidActionList"/>
    <dgm:cxn modelId="{B2D6F263-4063-544C-A13B-B0A84BBF3296}" type="presParOf" srcId="{2D068B54-24BF-0C49-B47D-D5EDA6B4A2C4}" destId="{774B44EB-A197-F148-B8CD-2AB62933FEDB}" srcOrd="0" destOrd="0" presId="urn:microsoft.com/office/officeart/2016/7/layout/VerticalSolidActionList"/>
    <dgm:cxn modelId="{E708EC5C-3231-0F44-A1AD-6C49884C2289}" type="presParOf" srcId="{2D068B54-24BF-0C49-B47D-D5EDA6B4A2C4}" destId="{2F51A75B-E21A-6748-AA3A-00AF645FE53A}" srcOrd="1" destOrd="0" presId="urn:microsoft.com/office/officeart/2016/7/layout/VerticalSolidActionList"/>
    <dgm:cxn modelId="{80B38FD9-D1EC-A84C-AF7A-18FCED2B338B}" type="presParOf" srcId="{B5BD1760-2841-F943-A86D-7EC6D1F44708}" destId="{9BE385E2-712E-C749-A86B-7C99C37AB1CB}" srcOrd="5" destOrd="0" presId="urn:microsoft.com/office/officeart/2016/7/layout/VerticalSolidActionList"/>
    <dgm:cxn modelId="{4EB30245-7507-AD49-8D8B-4E658F55CB2C}" type="presParOf" srcId="{B5BD1760-2841-F943-A86D-7EC6D1F44708}" destId="{15814FAE-10CA-6A4A-A53A-6E61D4B76F31}" srcOrd="6" destOrd="0" presId="urn:microsoft.com/office/officeart/2016/7/layout/VerticalSolidActionList"/>
    <dgm:cxn modelId="{6F64E668-3939-ED41-94FC-1F2053709AD6}" type="presParOf" srcId="{15814FAE-10CA-6A4A-A53A-6E61D4B76F31}" destId="{F46BF0B3-E386-6642-AB2C-1B6ED86A0F55}" srcOrd="0" destOrd="0" presId="urn:microsoft.com/office/officeart/2016/7/layout/VerticalSolidActionList"/>
    <dgm:cxn modelId="{C4AF183A-26ED-224E-8E0F-505AE639554C}" type="presParOf" srcId="{15814FAE-10CA-6A4A-A53A-6E61D4B76F31}" destId="{A0B8FB99-6439-7144-ACA3-04973EA7F15F}" srcOrd="1" destOrd="0" presId="urn:microsoft.com/office/officeart/2016/7/layout/VerticalSolidActionList"/>
    <dgm:cxn modelId="{C461E109-A3CE-A244-91C2-DA01F36EC5AE}" type="presParOf" srcId="{B5BD1760-2841-F943-A86D-7EC6D1F44708}" destId="{6E3CEADD-1235-4240-A5EE-43DB17033C8B}" srcOrd="7" destOrd="0" presId="urn:microsoft.com/office/officeart/2016/7/layout/VerticalSolidActionList"/>
    <dgm:cxn modelId="{834088E1-D442-8E4E-8DD8-B68495BC5FF2}" type="presParOf" srcId="{B5BD1760-2841-F943-A86D-7EC6D1F44708}" destId="{28207A42-3BA3-494B-B2E5-C5576E701449}" srcOrd="8" destOrd="0" presId="urn:microsoft.com/office/officeart/2016/7/layout/VerticalSolidActionList"/>
    <dgm:cxn modelId="{F70457CD-1DFC-0742-888F-76FCFD3084AD}" type="presParOf" srcId="{28207A42-3BA3-494B-B2E5-C5576E701449}" destId="{E686BAB8-7391-9948-8A51-6353E4E0ADB7}" srcOrd="0" destOrd="0" presId="urn:microsoft.com/office/officeart/2016/7/layout/VerticalSolidActionList"/>
    <dgm:cxn modelId="{47C84040-1FA6-2845-BD35-6B811CC66214}" type="presParOf" srcId="{28207A42-3BA3-494B-B2E5-C5576E701449}" destId="{DAAE4989-C7EA-4044-B7D1-ABFF2605CBF3}"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1A03A-F7F3-4833-85CE-FBD039621A2C}">
      <dsp:nvSpPr>
        <dsp:cNvPr id="0" name=""/>
        <dsp:cNvSpPr/>
      </dsp:nvSpPr>
      <dsp:spPr>
        <a:xfrm>
          <a:off x="0" y="3404"/>
          <a:ext cx="105156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0C7FF8-4C9F-4564-BF48-81FAB4E99CFA}">
      <dsp:nvSpPr>
        <dsp:cNvPr id="0" name=""/>
        <dsp:cNvSpPr/>
      </dsp:nvSpPr>
      <dsp:spPr>
        <a:xfrm>
          <a:off x="219348" y="166556"/>
          <a:ext cx="398815" cy="398815"/>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F64C9D-DDDA-4933-AFBE-64DE289613CA}">
      <dsp:nvSpPr>
        <dsp:cNvPr id="0" name=""/>
        <dsp:cNvSpPr/>
      </dsp:nvSpPr>
      <dsp:spPr>
        <a:xfrm>
          <a:off x="837512" y="3404"/>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Review the critical role genomics and precision medicine play in Family Medicine</a:t>
          </a:r>
        </a:p>
      </dsp:txBody>
      <dsp:txXfrm>
        <a:off x="837512" y="3404"/>
        <a:ext cx="9678087" cy="725119"/>
      </dsp:txXfrm>
    </dsp:sp>
    <dsp:sp modelId="{3AD453EB-9AA0-4DD4-942E-F4D44809CC7C}">
      <dsp:nvSpPr>
        <dsp:cNvPr id="0" name=""/>
        <dsp:cNvSpPr/>
      </dsp:nvSpPr>
      <dsp:spPr>
        <a:xfrm>
          <a:off x="0" y="909803"/>
          <a:ext cx="105156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1E6A83-B795-4FCC-B442-6C9404DBEA09}">
      <dsp:nvSpPr>
        <dsp:cNvPr id="0" name=""/>
        <dsp:cNvSpPr/>
      </dsp:nvSpPr>
      <dsp:spPr>
        <a:xfrm>
          <a:off x="219348" y="1072955"/>
          <a:ext cx="398815" cy="398815"/>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D4A872-08C5-493E-BFEA-EF03DAD30D9C}">
      <dsp:nvSpPr>
        <dsp:cNvPr id="0" name=""/>
        <dsp:cNvSpPr/>
      </dsp:nvSpPr>
      <dsp:spPr>
        <a:xfrm>
          <a:off x="837512" y="909803"/>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dirty="0"/>
            <a:t>Recognize key conditions where genomics can currently be applied in your practice</a:t>
          </a:r>
        </a:p>
      </dsp:txBody>
      <dsp:txXfrm>
        <a:off x="837512" y="909803"/>
        <a:ext cx="9678087" cy="725119"/>
      </dsp:txXfrm>
    </dsp:sp>
    <dsp:sp modelId="{DCAF116D-E32C-416F-A966-4F55FA4E0F76}">
      <dsp:nvSpPr>
        <dsp:cNvPr id="0" name=""/>
        <dsp:cNvSpPr/>
      </dsp:nvSpPr>
      <dsp:spPr>
        <a:xfrm>
          <a:off x="0" y="1816202"/>
          <a:ext cx="105156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D91CA8-DFFD-4770-B0C2-3423006DC770}">
      <dsp:nvSpPr>
        <dsp:cNvPr id="0" name=""/>
        <dsp:cNvSpPr/>
      </dsp:nvSpPr>
      <dsp:spPr>
        <a:xfrm>
          <a:off x="219348" y="1979354"/>
          <a:ext cx="398815" cy="398815"/>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1801E1-4D32-4EE7-B721-CBE0FC1400A6}">
      <dsp:nvSpPr>
        <dsp:cNvPr id="0" name=""/>
        <dsp:cNvSpPr/>
      </dsp:nvSpPr>
      <dsp:spPr>
        <a:xfrm>
          <a:off x="837512" y="1816202"/>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Describe the process of minimal informed consent in genetic testing</a:t>
          </a:r>
        </a:p>
      </dsp:txBody>
      <dsp:txXfrm>
        <a:off x="837512" y="1816202"/>
        <a:ext cx="9678087" cy="725119"/>
      </dsp:txXfrm>
    </dsp:sp>
    <dsp:sp modelId="{41F1B14E-255D-4875-BCAC-28AB4349B80D}">
      <dsp:nvSpPr>
        <dsp:cNvPr id="0" name=""/>
        <dsp:cNvSpPr/>
      </dsp:nvSpPr>
      <dsp:spPr>
        <a:xfrm>
          <a:off x="0" y="2722601"/>
          <a:ext cx="105156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683686-340D-479E-A196-DEC94D3BDC2C}">
      <dsp:nvSpPr>
        <dsp:cNvPr id="0" name=""/>
        <dsp:cNvSpPr/>
      </dsp:nvSpPr>
      <dsp:spPr>
        <a:xfrm>
          <a:off x="219348" y="2885753"/>
          <a:ext cx="398815" cy="398815"/>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F842B4-CACA-4D35-B685-8E7DCF52439A}">
      <dsp:nvSpPr>
        <dsp:cNvPr id="0" name=""/>
        <dsp:cNvSpPr/>
      </dsp:nvSpPr>
      <dsp:spPr>
        <a:xfrm>
          <a:off x="837512" y="2722601"/>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Demonstrate the key considerations in selecting a genetic test </a:t>
          </a:r>
        </a:p>
      </dsp:txBody>
      <dsp:txXfrm>
        <a:off x="837512" y="2722601"/>
        <a:ext cx="9678087" cy="725119"/>
      </dsp:txXfrm>
    </dsp:sp>
    <dsp:sp modelId="{9050A3BD-7569-4C59-ACCD-94C725C374CE}">
      <dsp:nvSpPr>
        <dsp:cNvPr id="0" name=""/>
        <dsp:cNvSpPr/>
      </dsp:nvSpPr>
      <dsp:spPr>
        <a:xfrm>
          <a:off x="0" y="3629000"/>
          <a:ext cx="105156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905C4F-96BF-40CD-B2BB-3FEAFA66B418}">
      <dsp:nvSpPr>
        <dsp:cNvPr id="0" name=""/>
        <dsp:cNvSpPr/>
      </dsp:nvSpPr>
      <dsp:spPr>
        <a:xfrm>
          <a:off x="219348" y="3792152"/>
          <a:ext cx="398815" cy="398815"/>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8191C4-75C7-47CF-9F72-7905A6F3F22C}">
      <dsp:nvSpPr>
        <dsp:cNvPr id="0" name=""/>
        <dsp:cNvSpPr/>
      </dsp:nvSpPr>
      <dsp:spPr>
        <a:xfrm>
          <a:off x="837512" y="3629000"/>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844550">
            <a:lnSpc>
              <a:spcPct val="90000"/>
            </a:lnSpc>
            <a:spcBef>
              <a:spcPct val="0"/>
            </a:spcBef>
            <a:spcAft>
              <a:spcPct val="35000"/>
            </a:spcAft>
            <a:buNone/>
          </a:pPr>
          <a:r>
            <a:rPr lang="en-US" sz="1900" kern="1200"/>
            <a:t>Identify valuable and trusted resources for implementing genetic testing in your clinic</a:t>
          </a:r>
        </a:p>
      </dsp:txBody>
      <dsp:txXfrm>
        <a:off x="837512" y="3629000"/>
        <a:ext cx="9678087" cy="725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EA90B-4DEA-7945-8ABB-7D7905171BD5}">
      <dsp:nvSpPr>
        <dsp:cNvPr id="0" name=""/>
        <dsp:cNvSpPr/>
      </dsp:nvSpPr>
      <dsp:spPr>
        <a:xfrm>
          <a:off x="462937" y="2153"/>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There are a lot of genetic needs but not enough genetic providers.</a:t>
          </a:r>
        </a:p>
      </dsp:txBody>
      <dsp:txXfrm>
        <a:off x="462937" y="2153"/>
        <a:ext cx="2365036" cy="1419022"/>
      </dsp:txXfrm>
    </dsp:sp>
    <dsp:sp modelId="{CF083F6C-EA26-7742-B889-13B502866A35}">
      <dsp:nvSpPr>
        <dsp:cNvPr id="0" name=""/>
        <dsp:cNvSpPr/>
      </dsp:nvSpPr>
      <dsp:spPr>
        <a:xfrm>
          <a:off x="3064477" y="2153"/>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Many of these genetic needs are relevant to our work in family medicine.</a:t>
          </a:r>
        </a:p>
      </dsp:txBody>
      <dsp:txXfrm>
        <a:off x="3064477" y="2153"/>
        <a:ext cx="2365036" cy="1419022"/>
      </dsp:txXfrm>
    </dsp:sp>
    <dsp:sp modelId="{CB9F0774-5278-CC49-867E-A44377B247C3}">
      <dsp:nvSpPr>
        <dsp:cNvPr id="0" name=""/>
        <dsp:cNvSpPr/>
      </dsp:nvSpPr>
      <dsp:spPr>
        <a:xfrm>
          <a:off x="462937" y="1657679"/>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We are at the front lines of health care</a:t>
          </a:r>
        </a:p>
      </dsp:txBody>
      <dsp:txXfrm>
        <a:off x="462937" y="1657679"/>
        <a:ext cx="2365036" cy="1419022"/>
      </dsp:txXfrm>
    </dsp:sp>
    <dsp:sp modelId="{040B8A9D-E894-3F4B-9042-AA38E619A64C}">
      <dsp:nvSpPr>
        <dsp:cNvPr id="0" name=""/>
        <dsp:cNvSpPr/>
      </dsp:nvSpPr>
      <dsp:spPr>
        <a:xfrm>
          <a:off x="3064477" y="1657679"/>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We are urban and rural and everywhere in between</a:t>
          </a:r>
        </a:p>
      </dsp:txBody>
      <dsp:txXfrm>
        <a:off x="3064477" y="1657679"/>
        <a:ext cx="2365036" cy="1419022"/>
      </dsp:txXfrm>
    </dsp:sp>
    <dsp:sp modelId="{08900809-0B05-BF4C-A91C-F715A08C4015}">
      <dsp:nvSpPr>
        <dsp:cNvPr id="0" name=""/>
        <dsp:cNvSpPr/>
      </dsp:nvSpPr>
      <dsp:spPr>
        <a:xfrm>
          <a:off x="462937" y="3313204"/>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We take care of patients across the lifespan and often multiple generations</a:t>
          </a:r>
        </a:p>
      </dsp:txBody>
      <dsp:txXfrm>
        <a:off x="462937" y="3313204"/>
        <a:ext cx="2365036" cy="1419022"/>
      </dsp:txXfrm>
    </dsp:sp>
    <dsp:sp modelId="{5BFBBF77-70B8-194C-B8D9-895EF755929C}">
      <dsp:nvSpPr>
        <dsp:cNvPr id="0" name=""/>
        <dsp:cNvSpPr/>
      </dsp:nvSpPr>
      <dsp:spPr>
        <a:xfrm>
          <a:off x="3064477" y="3313204"/>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We don’t need to become medical geneticists</a:t>
          </a:r>
        </a:p>
      </dsp:txBody>
      <dsp:txXfrm>
        <a:off x="3064477" y="3313204"/>
        <a:ext cx="2365036" cy="1419022"/>
      </dsp:txXfrm>
    </dsp:sp>
    <dsp:sp modelId="{4429CF27-7353-864D-93E3-F5DFDC307303}">
      <dsp:nvSpPr>
        <dsp:cNvPr id="0" name=""/>
        <dsp:cNvSpPr/>
      </dsp:nvSpPr>
      <dsp:spPr>
        <a:xfrm>
          <a:off x="1763707" y="4968730"/>
          <a:ext cx="2365036" cy="14190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We do need to become family medicine genomicists</a:t>
          </a:r>
        </a:p>
      </dsp:txBody>
      <dsp:txXfrm>
        <a:off x="1763707" y="4968730"/>
        <a:ext cx="2365036" cy="1419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09A9B-86D4-5B4C-A193-90575964894D}">
      <dsp:nvSpPr>
        <dsp:cNvPr id="0" name=""/>
        <dsp:cNvSpPr/>
      </dsp:nvSpPr>
      <dsp:spPr>
        <a:xfrm>
          <a:off x="0" y="48226"/>
          <a:ext cx="10515600" cy="592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dirty="0"/>
            <a:t>2-3% of the Population have an Actionable Genetic result</a:t>
          </a:r>
        </a:p>
      </dsp:txBody>
      <dsp:txXfrm>
        <a:off x="28900" y="77126"/>
        <a:ext cx="10457800" cy="534220"/>
      </dsp:txXfrm>
    </dsp:sp>
    <dsp:sp modelId="{C379209E-E75D-E543-AA7F-3B48109AD16B}">
      <dsp:nvSpPr>
        <dsp:cNvPr id="0" name=""/>
        <dsp:cNvSpPr/>
      </dsp:nvSpPr>
      <dsp:spPr>
        <a:xfrm>
          <a:off x="0" y="640246"/>
          <a:ext cx="10515600"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US" sz="1800" kern="1200"/>
            <a:t>BRCA1 and BRCA2: 1 in 400-500 individuals</a:t>
          </a:r>
        </a:p>
        <a:p>
          <a:pPr marL="171450" lvl="1" indent="-171450" algn="l" defTabSz="800100">
            <a:lnSpc>
              <a:spcPct val="100000"/>
            </a:lnSpc>
            <a:spcBef>
              <a:spcPct val="0"/>
            </a:spcBef>
            <a:spcAft>
              <a:spcPct val="20000"/>
            </a:spcAft>
            <a:buChar char="•"/>
          </a:pPr>
          <a:r>
            <a:rPr lang="en-US" sz="1800" kern="1200"/>
            <a:t>Lynch Syndrome: 1 in 279 individuals</a:t>
          </a:r>
        </a:p>
        <a:p>
          <a:pPr marL="171450" lvl="1" indent="-171450" algn="l" defTabSz="800100">
            <a:lnSpc>
              <a:spcPct val="100000"/>
            </a:lnSpc>
            <a:spcBef>
              <a:spcPct val="0"/>
            </a:spcBef>
            <a:spcAft>
              <a:spcPct val="20000"/>
            </a:spcAft>
            <a:buChar char="•"/>
          </a:pPr>
          <a:r>
            <a:rPr lang="en-US" sz="1800" kern="1200"/>
            <a:t>Familial Hypercholesterolemia: 1 in 250 individuals</a:t>
          </a:r>
        </a:p>
        <a:p>
          <a:pPr marL="171450" lvl="1" indent="-171450" algn="l" defTabSz="800100">
            <a:lnSpc>
              <a:spcPct val="100000"/>
            </a:lnSpc>
            <a:spcBef>
              <a:spcPct val="0"/>
            </a:spcBef>
            <a:spcAft>
              <a:spcPct val="20000"/>
            </a:spcAft>
            <a:buChar char="•"/>
          </a:pPr>
          <a:r>
            <a:rPr lang="en-US" sz="1800" kern="1200"/>
            <a:t>Hypertrophic Cardiomyopathy: 1 in 500 adults</a:t>
          </a:r>
        </a:p>
        <a:p>
          <a:pPr marL="171450" lvl="1" indent="-171450" algn="l" defTabSz="800100">
            <a:lnSpc>
              <a:spcPct val="100000"/>
            </a:lnSpc>
            <a:spcBef>
              <a:spcPct val="0"/>
            </a:spcBef>
            <a:spcAft>
              <a:spcPct val="20000"/>
            </a:spcAft>
            <a:buChar char="•"/>
          </a:pPr>
          <a:r>
            <a:rPr lang="en-US" sz="1800" kern="1200"/>
            <a:t>PGx: 99% of the population have at least one variant </a:t>
          </a:r>
        </a:p>
      </dsp:txBody>
      <dsp:txXfrm>
        <a:off x="0" y="640246"/>
        <a:ext cx="10515600" cy="1713960"/>
      </dsp:txXfrm>
    </dsp:sp>
    <dsp:sp modelId="{3A6132B2-5DFA-7C43-9E19-249AB6B44797}">
      <dsp:nvSpPr>
        <dsp:cNvPr id="0" name=""/>
        <dsp:cNvSpPr/>
      </dsp:nvSpPr>
      <dsp:spPr>
        <a:xfrm>
          <a:off x="0" y="2354206"/>
          <a:ext cx="10515600" cy="5920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100000"/>
            </a:lnSpc>
            <a:spcBef>
              <a:spcPct val="0"/>
            </a:spcBef>
            <a:spcAft>
              <a:spcPct val="35000"/>
            </a:spcAft>
            <a:buNone/>
          </a:pPr>
          <a:r>
            <a:rPr lang="en-US" sz="2300" kern="1200"/>
            <a:t>If you have a panel of 1000 patients-</a:t>
          </a:r>
        </a:p>
      </dsp:txBody>
      <dsp:txXfrm>
        <a:off x="28900" y="2383106"/>
        <a:ext cx="10457800" cy="534220"/>
      </dsp:txXfrm>
    </dsp:sp>
    <dsp:sp modelId="{C7C0390F-8A0E-4042-A8B3-577C9BA5209A}">
      <dsp:nvSpPr>
        <dsp:cNvPr id="0" name=""/>
        <dsp:cNvSpPr/>
      </dsp:nvSpPr>
      <dsp:spPr>
        <a:xfrm>
          <a:off x="0" y="2946226"/>
          <a:ext cx="10515600" cy="1356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100000"/>
            </a:lnSpc>
            <a:spcBef>
              <a:spcPct val="0"/>
            </a:spcBef>
            <a:spcAft>
              <a:spcPct val="20000"/>
            </a:spcAft>
            <a:buChar char="•"/>
          </a:pPr>
          <a:r>
            <a:rPr lang="en-US" sz="1800" kern="1200" dirty="0"/>
            <a:t>2-3 have a BRCA variant</a:t>
          </a:r>
        </a:p>
        <a:p>
          <a:pPr marL="171450" lvl="1" indent="-171450" algn="l" defTabSz="800100">
            <a:lnSpc>
              <a:spcPct val="100000"/>
            </a:lnSpc>
            <a:spcBef>
              <a:spcPct val="0"/>
            </a:spcBef>
            <a:spcAft>
              <a:spcPct val="20000"/>
            </a:spcAft>
            <a:buChar char="•"/>
          </a:pPr>
          <a:r>
            <a:rPr lang="en-US" sz="1800" kern="1200"/>
            <a:t>3-4 have Lynch syndrome</a:t>
          </a:r>
        </a:p>
        <a:p>
          <a:pPr marL="171450" lvl="1" indent="-171450" algn="l" defTabSz="800100">
            <a:lnSpc>
              <a:spcPct val="100000"/>
            </a:lnSpc>
            <a:spcBef>
              <a:spcPct val="0"/>
            </a:spcBef>
            <a:spcAft>
              <a:spcPct val="20000"/>
            </a:spcAft>
            <a:buChar char="•"/>
          </a:pPr>
          <a:r>
            <a:rPr lang="en-US" sz="1800" kern="1200"/>
            <a:t>4 have Familial Hypercholesterolemia</a:t>
          </a:r>
        </a:p>
        <a:p>
          <a:pPr marL="171450" lvl="1" indent="-171450" algn="l" defTabSz="800100">
            <a:lnSpc>
              <a:spcPct val="100000"/>
            </a:lnSpc>
            <a:spcBef>
              <a:spcPct val="0"/>
            </a:spcBef>
            <a:spcAft>
              <a:spcPct val="20000"/>
            </a:spcAft>
            <a:buChar char="•"/>
          </a:pPr>
          <a:r>
            <a:rPr lang="en-US" sz="1800" kern="1200"/>
            <a:t>990 have PGx variants</a:t>
          </a:r>
        </a:p>
      </dsp:txBody>
      <dsp:txXfrm>
        <a:off x="0" y="2946226"/>
        <a:ext cx="10515600" cy="13568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42440-49A7-7F4F-8B32-D2147BDDD39D}">
      <dsp:nvSpPr>
        <dsp:cNvPr id="0" name=""/>
        <dsp:cNvSpPr/>
      </dsp:nvSpPr>
      <dsp:spPr>
        <a:xfrm>
          <a:off x="0" y="0"/>
          <a:ext cx="8229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44FC5A-1BD4-254A-B4B1-A10AAA5BA559}">
      <dsp:nvSpPr>
        <dsp:cNvPr id="0" name=""/>
        <dsp:cNvSpPr/>
      </dsp:nvSpPr>
      <dsp:spPr>
        <a:xfrm>
          <a:off x="0" y="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Comprehensive Panels: all known cancer genes (hard to get covered by insurance, multiple clinical tests &lt;$250.00</a:t>
          </a:r>
        </a:p>
      </dsp:txBody>
      <dsp:txXfrm>
        <a:off x="0" y="0"/>
        <a:ext cx="8229600" cy="1131490"/>
      </dsp:txXfrm>
    </dsp:sp>
    <dsp:sp modelId="{D355AC1F-DD01-3A48-8808-A71F0E5342F3}">
      <dsp:nvSpPr>
        <dsp:cNvPr id="0" name=""/>
        <dsp:cNvSpPr/>
      </dsp:nvSpPr>
      <dsp:spPr>
        <a:xfrm>
          <a:off x="0" y="1131490"/>
          <a:ext cx="8229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AD4EB8-2007-EF43-8FBA-5A6C6C5ADD92}">
      <dsp:nvSpPr>
        <dsp:cNvPr id="0" name=""/>
        <dsp:cNvSpPr/>
      </dsp:nvSpPr>
      <dsp:spPr>
        <a:xfrm>
          <a:off x="0" y="1131490"/>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Syndrome-specific panels: Breast/Ovarian, Colon, Colon/Uterine, Pancreatic-mostly covered if the patient meets NCCN criteria (</a:t>
          </a:r>
          <a:r>
            <a:rPr lang="en-US" sz="2200" kern="1200">
              <a:hlinkClick xmlns:r="http://schemas.openxmlformats.org/officeDocument/2006/relationships" r:id="rId1"/>
            </a:rPr>
            <a:t>National Comprehensive Cancer Network - Home (nccn.org)</a:t>
          </a:r>
          <a:r>
            <a:rPr lang="en-US" sz="2200" kern="1200"/>
            <a:t>)</a:t>
          </a:r>
        </a:p>
      </dsp:txBody>
      <dsp:txXfrm>
        <a:off x="0" y="1131490"/>
        <a:ext cx="8229600" cy="1131490"/>
      </dsp:txXfrm>
    </dsp:sp>
    <dsp:sp modelId="{7511EDD1-C772-594E-93EE-58F7346EEC84}">
      <dsp:nvSpPr>
        <dsp:cNvPr id="0" name=""/>
        <dsp:cNvSpPr/>
      </dsp:nvSpPr>
      <dsp:spPr>
        <a:xfrm>
          <a:off x="0" y="2262981"/>
          <a:ext cx="8229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EFA4F-FD21-E04E-BC39-E9AA2ABD2CCE}">
      <dsp:nvSpPr>
        <dsp:cNvPr id="0" name=""/>
        <dsp:cNvSpPr/>
      </dsp:nvSpPr>
      <dsp:spPr>
        <a:xfrm>
          <a:off x="0" y="2262981"/>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Familial variant testing: mostly covered if first/second-degree relative</a:t>
          </a:r>
        </a:p>
      </dsp:txBody>
      <dsp:txXfrm>
        <a:off x="0" y="2262981"/>
        <a:ext cx="8229600" cy="1131490"/>
      </dsp:txXfrm>
    </dsp:sp>
    <dsp:sp modelId="{4A0DC0C5-6E7C-9C49-A94F-85BD9FF20BFC}">
      <dsp:nvSpPr>
        <dsp:cNvPr id="0" name=""/>
        <dsp:cNvSpPr/>
      </dsp:nvSpPr>
      <dsp:spPr>
        <a:xfrm>
          <a:off x="0" y="3394472"/>
          <a:ext cx="8229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007F6-79D6-9947-92DF-C0B7E3DA0997}">
      <dsp:nvSpPr>
        <dsp:cNvPr id="0" name=""/>
        <dsp:cNvSpPr/>
      </dsp:nvSpPr>
      <dsp:spPr>
        <a:xfrm>
          <a:off x="0" y="3394472"/>
          <a:ext cx="82296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Population Screening: available to anyone, cash pay, multiple clinical tests available range $99-$300</a:t>
          </a:r>
        </a:p>
      </dsp:txBody>
      <dsp:txXfrm>
        <a:off x="0" y="3394472"/>
        <a:ext cx="8229600" cy="1131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FA82F-2B25-4F42-8E94-21164D918C49}">
      <dsp:nvSpPr>
        <dsp:cNvPr id="0" name=""/>
        <dsp:cNvSpPr/>
      </dsp:nvSpPr>
      <dsp:spPr>
        <a:xfrm>
          <a:off x="0" y="242249"/>
          <a:ext cx="5811128" cy="25061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l" defTabSz="2800350">
            <a:lnSpc>
              <a:spcPct val="90000"/>
            </a:lnSpc>
            <a:spcBef>
              <a:spcPct val="0"/>
            </a:spcBef>
            <a:spcAft>
              <a:spcPct val="35000"/>
            </a:spcAft>
            <a:buNone/>
          </a:pPr>
          <a:r>
            <a:rPr lang="en-US" sz="6300" kern="1200"/>
            <a:t>Result A: Positive Result</a:t>
          </a:r>
        </a:p>
      </dsp:txBody>
      <dsp:txXfrm>
        <a:off x="122340" y="364589"/>
        <a:ext cx="5566448" cy="2261460"/>
      </dsp:txXfrm>
    </dsp:sp>
    <dsp:sp modelId="{12B24C73-FB04-894E-8CE6-FDDE9EA72F8D}">
      <dsp:nvSpPr>
        <dsp:cNvPr id="0" name=""/>
        <dsp:cNvSpPr/>
      </dsp:nvSpPr>
      <dsp:spPr>
        <a:xfrm>
          <a:off x="0" y="2929829"/>
          <a:ext cx="5811128" cy="2506140"/>
        </a:xfrm>
        <a:prstGeom prst="roundRect">
          <a:avLst/>
        </a:prstGeom>
        <a:solidFill>
          <a:schemeClr val="accent2">
            <a:hueOff val="7208412"/>
            <a:satOff val="10999"/>
            <a:lumOff val="3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marL="0" lvl="0" indent="0" algn="l" defTabSz="2800350">
            <a:lnSpc>
              <a:spcPct val="90000"/>
            </a:lnSpc>
            <a:spcBef>
              <a:spcPct val="0"/>
            </a:spcBef>
            <a:spcAft>
              <a:spcPct val="35000"/>
            </a:spcAft>
            <a:buNone/>
          </a:pPr>
          <a:r>
            <a:rPr lang="en-US" sz="6300" kern="1200"/>
            <a:t>Result B: Negative Result</a:t>
          </a:r>
        </a:p>
      </dsp:txBody>
      <dsp:txXfrm>
        <a:off x="122340" y="3052169"/>
        <a:ext cx="5566448" cy="22614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2CB50-425E-C54D-A82D-E410BB83C9D8}">
      <dsp:nvSpPr>
        <dsp:cNvPr id="0" name=""/>
        <dsp:cNvSpPr/>
      </dsp:nvSpPr>
      <dsp:spPr>
        <a:xfrm>
          <a:off x="709" y="704041"/>
          <a:ext cx="5809709" cy="17719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kern="1200" dirty="0"/>
            <a:t>Result A: Positive Heterozygous</a:t>
          </a:r>
        </a:p>
      </dsp:txBody>
      <dsp:txXfrm>
        <a:off x="709" y="704041"/>
        <a:ext cx="5809709" cy="1771961"/>
      </dsp:txXfrm>
    </dsp:sp>
    <dsp:sp modelId="{37EFE9AF-5FF5-D24E-A2DE-8951FAD45950}">
      <dsp:nvSpPr>
        <dsp:cNvPr id="0" name=""/>
        <dsp:cNvSpPr/>
      </dsp:nvSpPr>
      <dsp:spPr>
        <a:xfrm>
          <a:off x="709" y="3202216"/>
          <a:ext cx="5809709" cy="17719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2667000">
            <a:lnSpc>
              <a:spcPct val="90000"/>
            </a:lnSpc>
            <a:spcBef>
              <a:spcPct val="0"/>
            </a:spcBef>
            <a:spcAft>
              <a:spcPct val="35000"/>
            </a:spcAft>
            <a:buNone/>
          </a:pPr>
          <a:r>
            <a:rPr lang="en-US" sz="6000" kern="1200"/>
            <a:t>Result B: Negative</a:t>
          </a:r>
        </a:p>
      </dsp:txBody>
      <dsp:txXfrm>
        <a:off x="709" y="3202216"/>
        <a:ext cx="5809709" cy="17719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5A457-BB3D-AD45-9719-94C4AF51142C}">
      <dsp:nvSpPr>
        <dsp:cNvPr id="0" name=""/>
        <dsp:cNvSpPr/>
      </dsp:nvSpPr>
      <dsp:spPr>
        <a:xfrm>
          <a:off x="0" y="552"/>
          <a:ext cx="8229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A0AA0-9C28-2543-AC63-30295C7D3CDC}">
      <dsp:nvSpPr>
        <dsp:cNvPr id="0" name=""/>
        <dsp:cNvSpPr/>
      </dsp:nvSpPr>
      <dsp:spPr>
        <a:xfrm>
          <a:off x="0" y="552"/>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A. &lt;10</a:t>
          </a:r>
        </a:p>
      </dsp:txBody>
      <dsp:txXfrm>
        <a:off x="0" y="552"/>
        <a:ext cx="8229600" cy="904971"/>
      </dsp:txXfrm>
    </dsp:sp>
    <dsp:sp modelId="{2B93DE46-C6D3-3E4B-8556-B4B9C948AE3D}">
      <dsp:nvSpPr>
        <dsp:cNvPr id="0" name=""/>
        <dsp:cNvSpPr/>
      </dsp:nvSpPr>
      <dsp:spPr>
        <a:xfrm>
          <a:off x="0" y="905524"/>
          <a:ext cx="8229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237BB-5659-5441-B7AE-7AC5288E4117}">
      <dsp:nvSpPr>
        <dsp:cNvPr id="0" name=""/>
        <dsp:cNvSpPr/>
      </dsp:nvSpPr>
      <dsp:spPr>
        <a:xfrm>
          <a:off x="0" y="905524"/>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B. &gt;10 but &lt; 50</a:t>
          </a:r>
        </a:p>
      </dsp:txBody>
      <dsp:txXfrm>
        <a:off x="0" y="905524"/>
        <a:ext cx="8229600" cy="904971"/>
      </dsp:txXfrm>
    </dsp:sp>
    <dsp:sp modelId="{68EA7E83-B181-CB4C-A29F-B87FC3CD1B1F}">
      <dsp:nvSpPr>
        <dsp:cNvPr id="0" name=""/>
        <dsp:cNvSpPr/>
      </dsp:nvSpPr>
      <dsp:spPr>
        <a:xfrm>
          <a:off x="0" y="1810495"/>
          <a:ext cx="8229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9F63A-C231-1646-A3BD-5C4E93D0F376}">
      <dsp:nvSpPr>
        <dsp:cNvPr id="0" name=""/>
        <dsp:cNvSpPr/>
      </dsp:nvSpPr>
      <dsp:spPr>
        <a:xfrm>
          <a:off x="0" y="1810495"/>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C. &gt; 50 but &lt; 100</a:t>
          </a:r>
        </a:p>
      </dsp:txBody>
      <dsp:txXfrm>
        <a:off x="0" y="1810495"/>
        <a:ext cx="8229600" cy="904971"/>
      </dsp:txXfrm>
    </dsp:sp>
    <dsp:sp modelId="{03B3EA12-3AAE-5345-B877-9B265C15950A}">
      <dsp:nvSpPr>
        <dsp:cNvPr id="0" name=""/>
        <dsp:cNvSpPr/>
      </dsp:nvSpPr>
      <dsp:spPr>
        <a:xfrm>
          <a:off x="0" y="2715467"/>
          <a:ext cx="8229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25D7D-744E-6845-9C1E-29DF29173DA7}">
      <dsp:nvSpPr>
        <dsp:cNvPr id="0" name=""/>
        <dsp:cNvSpPr/>
      </dsp:nvSpPr>
      <dsp:spPr>
        <a:xfrm>
          <a:off x="0" y="2715467"/>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D. &gt; 100 but &lt; 250</a:t>
          </a:r>
        </a:p>
      </dsp:txBody>
      <dsp:txXfrm>
        <a:off x="0" y="2715467"/>
        <a:ext cx="8229600" cy="904971"/>
      </dsp:txXfrm>
    </dsp:sp>
    <dsp:sp modelId="{E57C9B0B-CF36-F142-873A-9938FEE90DAA}">
      <dsp:nvSpPr>
        <dsp:cNvPr id="0" name=""/>
        <dsp:cNvSpPr/>
      </dsp:nvSpPr>
      <dsp:spPr>
        <a:xfrm>
          <a:off x="0" y="3620438"/>
          <a:ext cx="8229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A236EE-625B-B74D-96D6-4C53B45B5951}">
      <dsp:nvSpPr>
        <dsp:cNvPr id="0" name=""/>
        <dsp:cNvSpPr/>
      </dsp:nvSpPr>
      <dsp:spPr>
        <a:xfrm>
          <a:off x="0" y="3620438"/>
          <a:ext cx="8229600" cy="904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a:t>E. &gt; 250</a:t>
          </a:r>
        </a:p>
      </dsp:txBody>
      <dsp:txXfrm>
        <a:off x="0" y="3620438"/>
        <a:ext cx="8229600" cy="9049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D2015-1EDF-3549-8907-081C848CFA12}">
      <dsp:nvSpPr>
        <dsp:cNvPr id="0" name=""/>
        <dsp:cNvSpPr/>
      </dsp:nvSpPr>
      <dsp:spPr>
        <a:xfrm>
          <a:off x="1162225" y="2620"/>
          <a:ext cx="4648902" cy="13571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344722" rIns="90202" bIns="344722" numCol="1" spcCol="1270" anchor="ctr" anchorCtr="0">
          <a:noAutofit/>
        </a:bodyPr>
        <a:lstStyle/>
        <a:p>
          <a:pPr marL="0" lvl="0" indent="0" algn="l" defTabSz="1022350">
            <a:lnSpc>
              <a:spcPct val="90000"/>
            </a:lnSpc>
            <a:spcBef>
              <a:spcPct val="0"/>
            </a:spcBef>
            <a:spcAft>
              <a:spcPct val="35000"/>
            </a:spcAft>
            <a:buNone/>
          </a:pPr>
          <a:r>
            <a:rPr lang="en-US" sz="2300" kern="1200" dirty="0"/>
            <a:t>CYP2C19 poor metabolizer</a:t>
          </a:r>
        </a:p>
      </dsp:txBody>
      <dsp:txXfrm>
        <a:off x="1162225" y="2620"/>
        <a:ext cx="4648902" cy="1357171"/>
      </dsp:txXfrm>
    </dsp:sp>
    <dsp:sp modelId="{572F2787-0AC1-984A-B70A-0C82599F520B}">
      <dsp:nvSpPr>
        <dsp:cNvPr id="0" name=""/>
        <dsp:cNvSpPr/>
      </dsp:nvSpPr>
      <dsp:spPr>
        <a:xfrm>
          <a:off x="0" y="2620"/>
          <a:ext cx="1162225" cy="135717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34058" rIns="61501" bIns="134058" numCol="1" spcCol="1270" anchor="ctr" anchorCtr="0">
          <a:noAutofit/>
        </a:bodyPr>
        <a:lstStyle/>
        <a:p>
          <a:pPr marL="0" lvl="0" indent="0" algn="ctr" defTabSz="1244600">
            <a:lnSpc>
              <a:spcPct val="90000"/>
            </a:lnSpc>
            <a:spcBef>
              <a:spcPct val="0"/>
            </a:spcBef>
            <a:spcAft>
              <a:spcPct val="35000"/>
            </a:spcAft>
            <a:buNone/>
          </a:pPr>
          <a:r>
            <a:rPr lang="en-US" sz="2800" kern="1200" dirty="0"/>
            <a:t>Result A</a:t>
          </a:r>
        </a:p>
      </dsp:txBody>
      <dsp:txXfrm>
        <a:off x="0" y="2620"/>
        <a:ext cx="1162225" cy="1357171"/>
      </dsp:txXfrm>
    </dsp:sp>
    <dsp:sp modelId="{91136947-8BE1-8B41-999B-DC304B67B78C}">
      <dsp:nvSpPr>
        <dsp:cNvPr id="0" name=""/>
        <dsp:cNvSpPr/>
      </dsp:nvSpPr>
      <dsp:spPr>
        <a:xfrm>
          <a:off x="1162225" y="1441222"/>
          <a:ext cx="4648902" cy="135717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344722" rIns="90202" bIns="344722" numCol="1" spcCol="1270" anchor="ctr" anchorCtr="0">
          <a:noAutofit/>
        </a:bodyPr>
        <a:lstStyle/>
        <a:p>
          <a:pPr marL="0" lvl="0" indent="0" algn="l" defTabSz="1022350">
            <a:lnSpc>
              <a:spcPct val="90000"/>
            </a:lnSpc>
            <a:spcBef>
              <a:spcPct val="0"/>
            </a:spcBef>
            <a:spcAft>
              <a:spcPct val="35000"/>
            </a:spcAft>
            <a:buNone/>
          </a:pPr>
          <a:r>
            <a:rPr lang="en-US" sz="2300" kern="1200" dirty="0"/>
            <a:t>CYP2D6 poor metabolizer</a:t>
          </a:r>
        </a:p>
      </dsp:txBody>
      <dsp:txXfrm>
        <a:off x="1162225" y="1441222"/>
        <a:ext cx="4648902" cy="1357171"/>
      </dsp:txXfrm>
    </dsp:sp>
    <dsp:sp modelId="{A9BEEE02-655B-344B-BE9A-C085111332D3}">
      <dsp:nvSpPr>
        <dsp:cNvPr id="0" name=""/>
        <dsp:cNvSpPr/>
      </dsp:nvSpPr>
      <dsp:spPr>
        <a:xfrm>
          <a:off x="0" y="1441222"/>
          <a:ext cx="1162225" cy="135717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34058" rIns="61501" bIns="134058" numCol="1" spcCol="1270" anchor="ctr" anchorCtr="0">
          <a:noAutofit/>
        </a:bodyPr>
        <a:lstStyle/>
        <a:p>
          <a:pPr marL="0" lvl="0" indent="0" algn="ctr" defTabSz="1244600">
            <a:lnSpc>
              <a:spcPct val="90000"/>
            </a:lnSpc>
            <a:spcBef>
              <a:spcPct val="0"/>
            </a:spcBef>
            <a:spcAft>
              <a:spcPct val="35000"/>
            </a:spcAft>
            <a:buNone/>
          </a:pPr>
          <a:r>
            <a:rPr lang="en-US" sz="2800" kern="1200" dirty="0"/>
            <a:t>Result B</a:t>
          </a:r>
        </a:p>
      </dsp:txBody>
      <dsp:txXfrm>
        <a:off x="0" y="1441222"/>
        <a:ext cx="1162225" cy="1357171"/>
      </dsp:txXfrm>
    </dsp:sp>
    <dsp:sp modelId="{E39BE5AC-D027-BD43-BBA8-1730722BD2B8}">
      <dsp:nvSpPr>
        <dsp:cNvPr id="0" name=""/>
        <dsp:cNvSpPr/>
      </dsp:nvSpPr>
      <dsp:spPr>
        <a:xfrm>
          <a:off x="1162225" y="2879824"/>
          <a:ext cx="4648902" cy="135717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344722" rIns="90202" bIns="344722" numCol="1" spcCol="1270" anchor="ctr" anchorCtr="0">
          <a:noAutofit/>
        </a:bodyPr>
        <a:lstStyle/>
        <a:p>
          <a:pPr marL="0" lvl="0" indent="0" algn="l" defTabSz="1022350">
            <a:lnSpc>
              <a:spcPct val="90000"/>
            </a:lnSpc>
            <a:spcBef>
              <a:spcPct val="0"/>
            </a:spcBef>
            <a:spcAft>
              <a:spcPct val="35000"/>
            </a:spcAft>
            <a:buNone/>
          </a:pPr>
          <a:r>
            <a:rPr lang="en-US" sz="2300" kern="1200" dirty="0"/>
            <a:t>CYP2C19 rapid metabolizer</a:t>
          </a:r>
        </a:p>
      </dsp:txBody>
      <dsp:txXfrm>
        <a:off x="1162225" y="2879824"/>
        <a:ext cx="4648902" cy="1357171"/>
      </dsp:txXfrm>
    </dsp:sp>
    <dsp:sp modelId="{74AFCAEC-A31B-8542-ACA3-9E2A3B887744}">
      <dsp:nvSpPr>
        <dsp:cNvPr id="0" name=""/>
        <dsp:cNvSpPr/>
      </dsp:nvSpPr>
      <dsp:spPr>
        <a:xfrm>
          <a:off x="0" y="2879824"/>
          <a:ext cx="1162225" cy="135717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34058" rIns="61501" bIns="134058" numCol="1" spcCol="1270" anchor="ctr" anchorCtr="0">
          <a:noAutofit/>
        </a:bodyPr>
        <a:lstStyle/>
        <a:p>
          <a:pPr marL="0" lvl="0" indent="0" algn="ctr" defTabSz="1244600">
            <a:lnSpc>
              <a:spcPct val="90000"/>
            </a:lnSpc>
            <a:spcBef>
              <a:spcPct val="0"/>
            </a:spcBef>
            <a:spcAft>
              <a:spcPct val="35000"/>
            </a:spcAft>
            <a:buNone/>
          </a:pPr>
          <a:r>
            <a:rPr lang="en-US" sz="2800" kern="1200" dirty="0"/>
            <a:t>Result C</a:t>
          </a:r>
        </a:p>
      </dsp:txBody>
      <dsp:txXfrm>
        <a:off x="0" y="2879824"/>
        <a:ext cx="1162225" cy="1357171"/>
      </dsp:txXfrm>
    </dsp:sp>
    <dsp:sp modelId="{25CEB321-E561-274F-9F0A-9F4266A6FD6A}">
      <dsp:nvSpPr>
        <dsp:cNvPr id="0" name=""/>
        <dsp:cNvSpPr/>
      </dsp:nvSpPr>
      <dsp:spPr>
        <a:xfrm>
          <a:off x="1162225" y="4318426"/>
          <a:ext cx="4648902" cy="13571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344722" rIns="90202" bIns="344722" numCol="1" spcCol="1270" anchor="ctr" anchorCtr="0">
          <a:noAutofit/>
        </a:bodyPr>
        <a:lstStyle/>
        <a:p>
          <a:pPr marL="0" lvl="0" indent="0" algn="l" defTabSz="1022350">
            <a:lnSpc>
              <a:spcPct val="90000"/>
            </a:lnSpc>
            <a:spcBef>
              <a:spcPct val="0"/>
            </a:spcBef>
            <a:spcAft>
              <a:spcPct val="35000"/>
            </a:spcAft>
            <a:buNone/>
          </a:pPr>
          <a:r>
            <a:rPr lang="en-US" sz="2300" kern="1200" dirty="0"/>
            <a:t>CYP2C19 poor metabolizer and CYP2D6 poor metabolizer</a:t>
          </a:r>
        </a:p>
      </dsp:txBody>
      <dsp:txXfrm>
        <a:off x="1162225" y="4318426"/>
        <a:ext cx="4648902" cy="1357171"/>
      </dsp:txXfrm>
    </dsp:sp>
    <dsp:sp modelId="{2E9ADC1F-515B-3245-B792-321DA1E78209}">
      <dsp:nvSpPr>
        <dsp:cNvPr id="0" name=""/>
        <dsp:cNvSpPr/>
      </dsp:nvSpPr>
      <dsp:spPr>
        <a:xfrm>
          <a:off x="0" y="4318426"/>
          <a:ext cx="1162225" cy="13571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34058" rIns="61501" bIns="134058" numCol="1" spcCol="1270" anchor="ctr" anchorCtr="0">
          <a:noAutofit/>
        </a:bodyPr>
        <a:lstStyle/>
        <a:p>
          <a:pPr marL="0" lvl="0" indent="0" algn="ctr" defTabSz="1244600">
            <a:lnSpc>
              <a:spcPct val="90000"/>
            </a:lnSpc>
            <a:spcBef>
              <a:spcPct val="0"/>
            </a:spcBef>
            <a:spcAft>
              <a:spcPct val="35000"/>
            </a:spcAft>
            <a:buNone/>
          </a:pPr>
          <a:r>
            <a:rPr lang="en-US" sz="2800" kern="1200" dirty="0"/>
            <a:t>Result D</a:t>
          </a:r>
        </a:p>
      </dsp:txBody>
      <dsp:txXfrm>
        <a:off x="0" y="4318426"/>
        <a:ext cx="1162225" cy="13571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DD566-2C31-8749-ACBF-8888F34FB9BB}">
      <dsp:nvSpPr>
        <dsp:cNvPr id="0" name=""/>
        <dsp:cNvSpPr/>
      </dsp:nvSpPr>
      <dsp:spPr>
        <a:xfrm>
          <a:off x="1162225" y="2467"/>
          <a:ext cx="4648902" cy="10826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75003" rIns="90202" bIns="275003" numCol="1" spcCol="1270" anchor="ctr" anchorCtr="0">
          <a:noAutofit/>
        </a:bodyPr>
        <a:lstStyle/>
        <a:p>
          <a:pPr marL="0" lvl="0" indent="0" algn="l" defTabSz="533400">
            <a:lnSpc>
              <a:spcPct val="90000"/>
            </a:lnSpc>
            <a:spcBef>
              <a:spcPct val="0"/>
            </a:spcBef>
            <a:spcAft>
              <a:spcPct val="35000"/>
            </a:spcAft>
            <a:buNone/>
          </a:pPr>
          <a:r>
            <a:rPr lang="en-US" sz="1200" kern="1200" dirty="0"/>
            <a:t>Positive result for BRCA1 c.68_69delAG</a:t>
          </a:r>
        </a:p>
      </dsp:txBody>
      <dsp:txXfrm>
        <a:off x="1162225" y="2467"/>
        <a:ext cx="4648902" cy="1082687"/>
      </dsp:txXfrm>
    </dsp:sp>
    <dsp:sp modelId="{CC8BE882-2085-E043-82EB-BFBC0869D475}">
      <dsp:nvSpPr>
        <dsp:cNvPr id="0" name=""/>
        <dsp:cNvSpPr/>
      </dsp:nvSpPr>
      <dsp:spPr>
        <a:xfrm>
          <a:off x="0" y="2467"/>
          <a:ext cx="1162225" cy="1082687"/>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06945" rIns="61501" bIns="106945" numCol="1" spcCol="1270" anchor="ctr" anchorCtr="0">
          <a:noAutofit/>
        </a:bodyPr>
        <a:lstStyle/>
        <a:p>
          <a:pPr marL="0" lvl="0" indent="0" algn="ctr" defTabSz="711200">
            <a:lnSpc>
              <a:spcPct val="90000"/>
            </a:lnSpc>
            <a:spcBef>
              <a:spcPct val="0"/>
            </a:spcBef>
            <a:spcAft>
              <a:spcPct val="35000"/>
            </a:spcAft>
            <a:buNone/>
          </a:pPr>
          <a:r>
            <a:rPr lang="en-US" sz="1600" kern="1200" dirty="0"/>
            <a:t>Result A</a:t>
          </a:r>
        </a:p>
      </dsp:txBody>
      <dsp:txXfrm>
        <a:off x="0" y="2467"/>
        <a:ext cx="1162225" cy="1082687"/>
      </dsp:txXfrm>
    </dsp:sp>
    <dsp:sp modelId="{57FBE02B-7936-B743-8D85-3D62612C4B2B}">
      <dsp:nvSpPr>
        <dsp:cNvPr id="0" name=""/>
        <dsp:cNvSpPr/>
      </dsp:nvSpPr>
      <dsp:spPr>
        <a:xfrm>
          <a:off x="1162225" y="1150116"/>
          <a:ext cx="4648902" cy="1082687"/>
        </a:xfrm>
        <a:prstGeom prst="rect">
          <a:avLst/>
        </a:prstGeom>
        <a:solidFill>
          <a:schemeClr val="accent5">
            <a:tint val="40000"/>
            <a:alpha val="90000"/>
            <a:hueOff val="280367"/>
            <a:satOff val="2169"/>
            <a:lumOff val="203"/>
            <a:alphaOff val="0"/>
          </a:schemeClr>
        </a:solidFill>
        <a:ln w="12700" cap="flat" cmpd="sng" algn="ctr">
          <a:solidFill>
            <a:schemeClr val="accent5">
              <a:tint val="40000"/>
              <a:alpha val="90000"/>
              <a:hueOff val="280367"/>
              <a:satOff val="2169"/>
              <a:lumOff val="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75003" rIns="90202" bIns="275003" numCol="1" spcCol="1270" anchor="ctr" anchorCtr="0">
          <a:noAutofit/>
        </a:bodyPr>
        <a:lstStyle/>
        <a:p>
          <a:pPr marL="0" lvl="0" indent="0" algn="l" defTabSz="533400">
            <a:lnSpc>
              <a:spcPct val="90000"/>
            </a:lnSpc>
            <a:spcBef>
              <a:spcPct val="0"/>
            </a:spcBef>
            <a:spcAft>
              <a:spcPct val="35000"/>
            </a:spcAft>
            <a:buNone/>
          </a:pPr>
          <a:r>
            <a:rPr lang="en-US" sz="1200" kern="1200" dirty="0"/>
            <a:t>Result B: Negative</a:t>
          </a:r>
        </a:p>
      </dsp:txBody>
      <dsp:txXfrm>
        <a:off x="1162225" y="1150116"/>
        <a:ext cx="4648902" cy="1082687"/>
      </dsp:txXfrm>
    </dsp:sp>
    <dsp:sp modelId="{AEBF2408-23EF-9849-B9F7-FA2D12CE5A6A}">
      <dsp:nvSpPr>
        <dsp:cNvPr id="0" name=""/>
        <dsp:cNvSpPr/>
      </dsp:nvSpPr>
      <dsp:spPr>
        <a:xfrm>
          <a:off x="0" y="1150116"/>
          <a:ext cx="1162225" cy="1082687"/>
        </a:xfrm>
        <a:prstGeom prst="rect">
          <a:avLst/>
        </a:prstGeom>
        <a:solidFill>
          <a:schemeClr val="accent5">
            <a:hueOff val="340346"/>
            <a:satOff val="614"/>
            <a:lumOff val="686"/>
            <a:alphaOff val="0"/>
          </a:schemeClr>
        </a:solidFill>
        <a:ln w="12700" cap="flat" cmpd="sng" algn="ctr">
          <a:solidFill>
            <a:schemeClr val="accent5">
              <a:hueOff val="340346"/>
              <a:satOff val="614"/>
              <a:lumOff val="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06945" rIns="61501" bIns="106945" numCol="1" spcCol="1270" anchor="ctr" anchorCtr="0">
          <a:noAutofit/>
        </a:bodyPr>
        <a:lstStyle/>
        <a:p>
          <a:pPr marL="0" lvl="0" indent="0" algn="ctr" defTabSz="711200">
            <a:lnSpc>
              <a:spcPct val="90000"/>
            </a:lnSpc>
            <a:spcBef>
              <a:spcPct val="0"/>
            </a:spcBef>
            <a:spcAft>
              <a:spcPct val="35000"/>
            </a:spcAft>
            <a:buNone/>
          </a:pPr>
          <a:r>
            <a:rPr lang="en-US" sz="1600" kern="1200" dirty="0"/>
            <a:t>Result B</a:t>
          </a:r>
        </a:p>
      </dsp:txBody>
      <dsp:txXfrm>
        <a:off x="0" y="1150116"/>
        <a:ext cx="1162225" cy="1082687"/>
      </dsp:txXfrm>
    </dsp:sp>
    <dsp:sp modelId="{2F51A75B-E21A-6748-AA3A-00AF645FE53A}">
      <dsp:nvSpPr>
        <dsp:cNvPr id="0" name=""/>
        <dsp:cNvSpPr/>
      </dsp:nvSpPr>
      <dsp:spPr>
        <a:xfrm>
          <a:off x="1162225" y="2297765"/>
          <a:ext cx="4648902" cy="1082687"/>
        </a:xfrm>
        <a:prstGeom prst="rect">
          <a:avLst/>
        </a:prstGeom>
        <a:solidFill>
          <a:schemeClr val="accent5">
            <a:tint val="40000"/>
            <a:alpha val="90000"/>
            <a:hueOff val="560733"/>
            <a:satOff val="4338"/>
            <a:lumOff val="405"/>
            <a:alphaOff val="0"/>
          </a:schemeClr>
        </a:solidFill>
        <a:ln w="12700" cap="flat" cmpd="sng" algn="ctr">
          <a:solidFill>
            <a:schemeClr val="accent5">
              <a:tint val="40000"/>
              <a:alpha val="90000"/>
              <a:hueOff val="560733"/>
              <a:satOff val="4338"/>
              <a:lumOff val="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75003" rIns="90202" bIns="275003" numCol="1" spcCol="1270" anchor="ctr" anchorCtr="0">
          <a:noAutofit/>
        </a:bodyPr>
        <a:lstStyle/>
        <a:p>
          <a:pPr marL="0" lvl="0" indent="0" algn="l" defTabSz="533400">
            <a:lnSpc>
              <a:spcPct val="90000"/>
            </a:lnSpc>
            <a:spcBef>
              <a:spcPct val="0"/>
            </a:spcBef>
            <a:spcAft>
              <a:spcPct val="35000"/>
            </a:spcAft>
            <a:buNone/>
          </a:pPr>
          <a:r>
            <a:rPr lang="en-US" sz="1200" kern="1200" dirty="0"/>
            <a:t>Patient shares that her DTC health report was negative for Ashkenazi BRCA mutations and does not think she needs more testing</a:t>
          </a:r>
        </a:p>
      </dsp:txBody>
      <dsp:txXfrm>
        <a:off x="1162225" y="2297765"/>
        <a:ext cx="4648902" cy="1082687"/>
      </dsp:txXfrm>
    </dsp:sp>
    <dsp:sp modelId="{774B44EB-A197-F148-B8CD-2AB62933FEDB}">
      <dsp:nvSpPr>
        <dsp:cNvPr id="0" name=""/>
        <dsp:cNvSpPr/>
      </dsp:nvSpPr>
      <dsp:spPr>
        <a:xfrm>
          <a:off x="0" y="2297765"/>
          <a:ext cx="1162225" cy="1082687"/>
        </a:xfrm>
        <a:prstGeom prst="rect">
          <a:avLst/>
        </a:prstGeom>
        <a:solidFill>
          <a:schemeClr val="accent5">
            <a:hueOff val="680693"/>
            <a:satOff val="1227"/>
            <a:lumOff val="1372"/>
            <a:alphaOff val="0"/>
          </a:schemeClr>
        </a:solidFill>
        <a:ln w="12700" cap="flat" cmpd="sng" algn="ctr">
          <a:solidFill>
            <a:schemeClr val="accent5">
              <a:hueOff val="680693"/>
              <a:satOff val="1227"/>
              <a:lumOff val="13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06945" rIns="61501" bIns="106945" numCol="1" spcCol="1270" anchor="ctr" anchorCtr="0">
          <a:noAutofit/>
        </a:bodyPr>
        <a:lstStyle/>
        <a:p>
          <a:pPr marL="0" lvl="0" indent="0" algn="ctr" defTabSz="711200">
            <a:lnSpc>
              <a:spcPct val="90000"/>
            </a:lnSpc>
            <a:spcBef>
              <a:spcPct val="0"/>
            </a:spcBef>
            <a:spcAft>
              <a:spcPct val="35000"/>
            </a:spcAft>
            <a:buNone/>
          </a:pPr>
          <a:r>
            <a:rPr lang="en-US" sz="1600" kern="1200" dirty="0"/>
            <a:t>Result C</a:t>
          </a:r>
        </a:p>
      </dsp:txBody>
      <dsp:txXfrm>
        <a:off x="0" y="2297765"/>
        <a:ext cx="1162225" cy="1082687"/>
      </dsp:txXfrm>
    </dsp:sp>
    <dsp:sp modelId="{A0B8FB99-6439-7144-ACA3-04973EA7F15F}">
      <dsp:nvSpPr>
        <dsp:cNvPr id="0" name=""/>
        <dsp:cNvSpPr/>
      </dsp:nvSpPr>
      <dsp:spPr>
        <a:xfrm>
          <a:off x="1162225" y="3445414"/>
          <a:ext cx="4648902" cy="1082687"/>
        </a:xfrm>
        <a:prstGeom prst="rect">
          <a:avLst/>
        </a:prstGeom>
        <a:solidFill>
          <a:schemeClr val="accent5">
            <a:tint val="40000"/>
            <a:alpha val="90000"/>
            <a:hueOff val="841100"/>
            <a:satOff val="6506"/>
            <a:lumOff val="608"/>
            <a:alphaOff val="0"/>
          </a:schemeClr>
        </a:solidFill>
        <a:ln w="12700" cap="flat" cmpd="sng" algn="ctr">
          <a:solidFill>
            <a:schemeClr val="accent5">
              <a:tint val="40000"/>
              <a:alpha val="90000"/>
              <a:hueOff val="841100"/>
              <a:satOff val="6506"/>
              <a:lumOff val="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75003" rIns="90202" bIns="275003" numCol="1" spcCol="1270" anchor="ctr" anchorCtr="0">
          <a:noAutofit/>
        </a:bodyPr>
        <a:lstStyle/>
        <a:p>
          <a:pPr marL="0" lvl="0" indent="0" algn="l" defTabSz="533400">
            <a:lnSpc>
              <a:spcPct val="90000"/>
            </a:lnSpc>
            <a:spcBef>
              <a:spcPct val="0"/>
            </a:spcBef>
            <a:spcAft>
              <a:spcPct val="35000"/>
            </a:spcAft>
            <a:buNone/>
          </a:pPr>
          <a:r>
            <a:rPr lang="en-US" sz="1200" kern="1200" dirty="0"/>
            <a:t>Positive result for ATM pathogenic variant</a:t>
          </a:r>
        </a:p>
      </dsp:txBody>
      <dsp:txXfrm>
        <a:off x="1162225" y="3445414"/>
        <a:ext cx="4648902" cy="1082687"/>
      </dsp:txXfrm>
    </dsp:sp>
    <dsp:sp modelId="{F46BF0B3-E386-6642-AB2C-1B6ED86A0F55}">
      <dsp:nvSpPr>
        <dsp:cNvPr id="0" name=""/>
        <dsp:cNvSpPr/>
      </dsp:nvSpPr>
      <dsp:spPr>
        <a:xfrm>
          <a:off x="0" y="3445414"/>
          <a:ext cx="1162225" cy="1082687"/>
        </a:xfrm>
        <a:prstGeom prst="rect">
          <a:avLst/>
        </a:prstGeom>
        <a:solidFill>
          <a:schemeClr val="accent5">
            <a:hueOff val="1021039"/>
            <a:satOff val="1841"/>
            <a:lumOff val="2058"/>
            <a:alphaOff val="0"/>
          </a:schemeClr>
        </a:solidFill>
        <a:ln w="12700" cap="flat" cmpd="sng" algn="ctr">
          <a:solidFill>
            <a:schemeClr val="accent5">
              <a:hueOff val="1021039"/>
              <a:satOff val="1841"/>
              <a:lumOff val="2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06945" rIns="61501" bIns="106945" numCol="1" spcCol="1270" anchor="ctr" anchorCtr="0">
          <a:noAutofit/>
        </a:bodyPr>
        <a:lstStyle/>
        <a:p>
          <a:pPr marL="0" lvl="0" indent="0" algn="ctr" defTabSz="711200">
            <a:lnSpc>
              <a:spcPct val="90000"/>
            </a:lnSpc>
            <a:spcBef>
              <a:spcPct val="0"/>
            </a:spcBef>
            <a:spcAft>
              <a:spcPct val="35000"/>
            </a:spcAft>
            <a:buNone/>
          </a:pPr>
          <a:r>
            <a:rPr lang="en-US" sz="1600" kern="1200" dirty="0"/>
            <a:t>Result D</a:t>
          </a:r>
        </a:p>
      </dsp:txBody>
      <dsp:txXfrm>
        <a:off x="0" y="3445414"/>
        <a:ext cx="1162225" cy="1082687"/>
      </dsp:txXfrm>
    </dsp:sp>
    <dsp:sp modelId="{DAAE4989-C7EA-4044-B7D1-ABFF2605CBF3}">
      <dsp:nvSpPr>
        <dsp:cNvPr id="0" name=""/>
        <dsp:cNvSpPr/>
      </dsp:nvSpPr>
      <dsp:spPr>
        <a:xfrm>
          <a:off x="1162225" y="4593063"/>
          <a:ext cx="4648902" cy="1082687"/>
        </a:xfrm>
        <a:prstGeom prst="rect">
          <a:avLst/>
        </a:prstGeom>
        <a:solidFill>
          <a:schemeClr val="accent5">
            <a:tint val="40000"/>
            <a:alpha val="90000"/>
            <a:hueOff val="1121467"/>
            <a:satOff val="8675"/>
            <a:lumOff val="811"/>
            <a:alphaOff val="0"/>
          </a:schemeClr>
        </a:solidFill>
        <a:ln w="12700" cap="flat" cmpd="sng" algn="ctr">
          <a:solidFill>
            <a:schemeClr val="accent5">
              <a:tint val="40000"/>
              <a:alpha val="90000"/>
              <a:hueOff val="1121467"/>
              <a:satOff val="8675"/>
              <a:lumOff val="81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202" tIns="275003" rIns="90202" bIns="275003" numCol="1" spcCol="1270" anchor="ctr" anchorCtr="0">
          <a:noAutofit/>
        </a:bodyPr>
        <a:lstStyle/>
        <a:p>
          <a:pPr marL="0" lvl="0" indent="0" algn="l" defTabSz="533400">
            <a:lnSpc>
              <a:spcPct val="90000"/>
            </a:lnSpc>
            <a:spcBef>
              <a:spcPct val="0"/>
            </a:spcBef>
            <a:spcAft>
              <a:spcPct val="35000"/>
            </a:spcAft>
            <a:buNone/>
          </a:pPr>
          <a:r>
            <a:rPr lang="en-US" sz="1200" kern="1200" dirty="0"/>
            <a:t>VUS in BRCA1</a:t>
          </a:r>
        </a:p>
      </dsp:txBody>
      <dsp:txXfrm>
        <a:off x="1162225" y="4593063"/>
        <a:ext cx="4648902" cy="1082687"/>
      </dsp:txXfrm>
    </dsp:sp>
    <dsp:sp modelId="{E686BAB8-7391-9948-8A51-6353E4E0ADB7}">
      <dsp:nvSpPr>
        <dsp:cNvPr id="0" name=""/>
        <dsp:cNvSpPr/>
      </dsp:nvSpPr>
      <dsp:spPr>
        <a:xfrm>
          <a:off x="0" y="4593063"/>
          <a:ext cx="1162225" cy="1082687"/>
        </a:xfrm>
        <a:prstGeom prst="rect">
          <a:avLst/>
        </a:prstGeom>
        <a:solidFill>
          <a:schemeClr val="accent5">
            <a:hueOff val="1361385"/>
            <a:satOff val="2454"/>
            <a:lumOff val="2744"/>
            <a:alphaOff val="0"/>
          </a:schemeClr>
        </a:solidFill>
        <a:ln w="12700" cap="flat" cmpd="sng" algn="ctr">
          <a:solidFill>
            <a:schemeClr val="accent5">
              <a:hueOff val="1361385"/>
              <a:satOff val="2454"/>
              <a:lumOff val="2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01" tIns="106945" rIns="61501" bIns="106945" numCol="1" spcCol="1270" anchor="ctr" anchorCtr="0">
          <a:noAutofit/>
        </a:bodyPr>
        <a:lstStyle/>
        <a:p>
          <a:pPr marL="0" lvl="0" indent="0" algn="ctr" defTabSz="711200">
            <a:lnSpc>
              <a:spcPct val="90000"/>
            </a:lnSpc>
            <a:spcBef>
              <a:spcPct val="0"/>
            </a:spcBef>
            <a:spcAft>
              <a:spcPct val="35000"/>
            </a:spcAft>
            <a:buNone/>
          </a:pPr>
          <a:r>
            <a:rPr lang="en-US" sz="1600" kern="1200" dirty="0"/>
            <a:t>Result E</a:t>
          </a:r>
        </a:p>
      </dsp:txBody>
      <dsp:txXfrm>
        <a:off x="0" y="4593063"/>
        <a:ext cx="1162225" cy="10826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0.61729</cdr:x>
      <cdr:y>0.33068</cdr:y>
    </cdr:from>
    <cdr:to>
      <cdr:x>0.96225</cdr:x>
      <cdr:y>0.41134</cdr:y>
    </cdr:to>
    <cdr:sp macro="" textlink="">
      <cdr:nvSpPr>
        <cdr:cNvPr id="2" name="TextBox 1"/>
        <cdr:cNvSpPr txBox="1"/>
      </cdr:nvSpPr>
      <cdr:spPr>
        <a:xfrm xmlns:a="http://schemas.openxmlformats.org/drawingml/2006/main">
          <a:off x="6283526" y="1889389"/>
          <a:ext cx="3511291" cy="4608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b="0" i="1" dirty="0">
              <a:solidFill>
                <a:schemeClr val="tx1"/>
              </a:solidFill>
              <a:latin typeface="+mn-lt"/>
              <a:cs typeface="Arial" pitchFamily="34" charset="0"/>
            </a:rPr>
            <a:t>   </a:t>
          </a:r>
          <a:r>
            <a:rPr lang="en-US" sz="2800" b="0" i="1" u="sng" dirty="0">
              <a:solidFill>
                <a:schemeClr val="tx1"/>
              </a:solidFill>
              <a:latin typeface="+mn-lt"/>
              <a:cs typeface="Arial" pitchFamily="34" charset="0"/>
            </a:rPr>
            <a:t>Therapeutic areas: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9922D-0CB8-5447-8FDA-DB3C4BBB866A}" type="datetimeFigureOut">
              <a:rPr lang="en-US" smtClean="0"/>
              <a:t>3/3/24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124B-8ABF-EE4D-B666-0666B41BE693}" type="slidenum">
              <a:rPr lang="en-US" smtClean="0"/>
              <a:t>‹#›</a:t>
            </a:fld>
            <a:endParaRPr lang="en-US"/>
          </a:p>
        </p:txBody>
      </p:sp>
    </p:spTree>
    <p:extLst>
      <p:ext uri="{BB962C8B-B14F-4D97-AF65-F5344CB8AC3E}">
        <p14:creationId xmlns:p14="http://schemas.microsoft.com/office/powerpoint/2010/main" val="250099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Rachel</a:t>
            </a:r>
            <a:endParaRPr/>
          </a:p>
        </p:txBody>
      </p:sp>
      <p:sp>
        <p:nvSpPr>
          <p:cNvPr id="524" name="Google Shape;52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52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1B59-ABD7-4036-9277-9245226F647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63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808a63517a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808a63517a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86894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59471edb9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459471edb9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https://www.frontiersin.org/articles/10.3389/fgene.2012.00318/full</a:t>
            </a:r>
            <a:endParaRPr/>
          </a:p>
        </p:txBody>
      </p:sp>
      <p:sp>
        <p:nvSpPr>
          <p:cNvPr id="303" name="Google Shape;303;g2459471edb9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extLst>
      <p:ext uri="{BB962C8B-B14F-4D97-AF65-F5344CB8AC3E}">
        <p14:creationId xmlns:p14="http://schemas.microsoft.com/office/powerpoint/2010/main" val="1868505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8db4fc24b4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28db4fc24b4_2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28db4fc24b4_2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extLst>
      <p:ext uri="{BB962C8B-B14F-4D97-AF65-F5344CB8AC3E}">
        <p14:creationId xmlns:p14="http://schemas.microsoft.com/office/powerpoint/2010/main" val="3363208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459471edb9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459471edb9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Genesight psychotropic</a:t>
            </a:r>
            <a:endParaRPr/>
          </a:p>
        </p:txBody>
      </p:sp>
      <p:sp>
        <p:nvSpPr>
          <p:cNvPr id="335" name="Google Shape;335;g2459471edb9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extLst>
      <p:ext uri="{BB962C8B-B14F-4D97-AF65-F5344CB8AC3E}">
        <p14:creationId xmlns:p14="http://schemas.microsoft.com/office/powerpoint/2010/main" val="395826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2702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1182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344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000" b="1" i="0" u="none" strike="noStrike">
                <a:solidFill>
                  <a:srgbClr val="000000"/>
                </a:solidFill>
                <a:latin typeface="Arial"/>
                <a:ea typeface="Arial"/>
                <a:cs typeface="Arial"/>
                <a:sym typeface="Arial"/>
              </a:rPr>
              <a:t>Rachel</a:t>
            </a:r>
            <a:r>
              <a:rPr lang="en-US" sz="1000" b="0" i="0" u="none" strike="noStrike">
                <a:solidFill>
                  <a:srgbClr val="000000"/>
                </a:solidFill>
                <a:latin typeface="Arial"/>
                <a:ea typeface="Arial"/>
                <a:cs typeface="Arial"/>
                <a:sym typeface="Arial"/>
              </a:rPr>
              <a:t>: Individuals or teams will use the rolling of dice or random selection of numbers to “choose their own adventure” through a PGx case. There will be multiple steps building a case example that teams and individuals will discuss. Before each Stage of the game, the speakers will provide a brief introduction to the Stage and resources needed. Members of the PGx Working Group and the </a:t>
            </a:r>
            <a:r>
              <a:rPr lang="en-US" sz="1000" b="0" i="1" u="none" strike="noStrike">
                <a:solidFill>
                  <a:srgbClr val="000000"/>
                </a:solidFill>
                <a:latin typeface="Arial"/>
                <a:ea typeface="Arial"/>
                <a:cs typeface="Arial"/>
                <a:sym typeface="Arial"/>
              </a:rPr>
              <a:t>All of Us</a:t>
            </a:r>
            <a:r>
              <a:rPr lang="en-US" sz="1000" b="0" i="0" u="none" strike="noStrike">
                <a:solidFill>
                  <a:srgbClr val="000000"/>
                </a:solidFill>
                <a:latin typeface="Arial"/>
                <a:ea typeface="Arial"/>
                <a:cs typeface="Arial"/>
                <a:sym typeface="Arial"/>
              </a:rPr>
              <a:t> Genetic Counseling Resource will be walking around the room. </a:t>
            </a:r>
            <a:endParaRPr sz="100"/>
          </a:p>
        </p:txBody>
      </p:sp>
      <p:sp>
        <p:nvSpPr>
          <p:cNvPr id="533" name="Google Shape;53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Mylynda</a:t>
            </a:r>
            <a:r>
              <a:rPr lang="en-US" b="0"/>
              <a:t>: Like all genetic tests, PGx testing has variable costs, usually in the hundreds of dollars. Insurance coverage is also variable, with some insurance companies willing to cover PGx tests that are associated with significant mortality risks. Others may require multiple drug failures before they will cover testing. And some will only cover tests that have implications for multiple drugs. Because of the variability in insurance coverage, it’s important to consider financial assistance programs and out-of-pocket costs for clinical confirmation testing.</a:t>
            </a:r>
            <a:endParaRPr b="1"/>
          </a:p>
        </p:txBody>
      </p:sp>
      <p:sp>
        <p:nvSpPr>
          <p:cNvPr id="674" name="Google Shape;67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1145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Mylynda: </a:t>
            </a:r>
            <a:r>
              <a:rPr lang="en-US" b="0"/>
              <a:t>When deciding on clinical confirmation testing, first, consider the genes to be tested.</a:t>
            </a:r>
            <a:endParaRPr/>
          </a:p>
          <a:p>
            <a:pPr marL="0" lvl="0" indent="0" algn="l" rtl="0">
              <a:lnSpc>
                <a:spcPct val="100000"/>
              </a:lnSpc>
              <a:spcBef>
                <a:spcPts val="0"/>
              </a:spcBef>
              <a:spcAft>
                <a:spcPts val="0"/>
              </a:spcAft>
              <a:buSzPts val="1400"/>
              <a:buNone/>
            </a:pPr>
            <a:endParaRPr b="0"/>
          </a:p>
          <a:p>
            <a:pPr marL="171450" lvl="0" indent="-171450" algn="l" rtl="0">
              <a:lnSpc>
                <a:spcPct val="100000"/>
              </a:lnSpc>
              <a:spcBef>
                <a:spcPts val="0"/>
              </a:spcBef>
              <a:spcAft>
                <a:spcPts val="0"/>
              </a:spcAft>
              <a:buClr>
                <a:schemeClr val="dk1"/>
              </a:buClr>
              <a:buSzPts val="900"/>
              <a:buFont typeface="Arial"/>
              <a:buChar char="•"/>
            </a:pPr>
            <a:r>
              <a:rPr lang="en-US" b="0"/>
              <a:t>What is applicable to the clinical setting, and the patient’s indication or interest?</a:t>
            </a:r>
            <a:endParaRPr/>
          </a:p>
          <a:p>
            <a:pPr marL="171450" lvl="0" indent="-171450" algn="l" rtl="0">
              <a:lnSpc>
                <a:spcPct val="100000"/>
              </a:lnSpc>
              <a:spcBef>
                <a:spcPts val="0"/>
              </a:spcBef>
              <a:spcAft>
                <a:spcPts val="0"/>
              </a:spcAft>
              <a:buClr>
                <a:schemeClr val="dk1"/>
              </a:buClr>
              <a:buSzPts val="900"/>
              <a:buFont typeface="Arial"/>
              <a:buChar char="•"/>
            </a:pPr>
            <a:r>
              <a:rPr lang="en-US" b="0"/>
              <a:t>Like other genetic tests, you can choose testing of a single gene or variant, a disease-specific panel, or a large and broad panel. At this time, sequencing for PGx is not standard in clinical care.</a:t>
            </a:r>
            <a:endParaRPr/>
          </a:p>
          <a:p>
            <a:pPr marL="171450" lvl="0" indent="-171450" algn="l" rtl="0">
              <a:lnSpc>
                <a:spcPct val="100000"/>
              </a:lnSpc>
              <a:spcBef>
                <a:spcPts val="0"/>
              </a:spcBef>
              <a:spcAft>
                <a:spcPts val="0"/>
              </a:spcAft>
              <a:buClr>
                <a:schemeClr val="dk1"/>
              </a:buClr>
              <a:buSzPts val="900"/>
              <a:buFont typeface="Arial"/>
              <a:buChar char="•"/>
            </a:pPr>
            <a:r>
              <a:rPr lang="en-US" b="0"/>
              <a:t>Also consider the variants interrogated. It’s important to consider whether variants that are common in your patients’ ancestral group are included otherwise there will be limited clinical utility. There is also limited clinical utility if common deletions or duplications are not assessed, and the sole methodology used is array genotyping</a:t>
            </a:r>
            <a:endParaRPr/>
          </a:p>
          <a:p>
            <a:pPr marL="171450" lvl="0" indent="-114300" algn="l" rtl="0">
              <a:lnSpc>
                <a:spcPct val="100000"/>
              </a:lnSpc>
              <a:spcBef>
                <a:spcPts val="0"/>
              </a:spcBef>
              <a:spcAft>
                <a:spcPts val="0"/>
              </a:spcAft>
              <a:buClr>
                <a:schemeClr val="dk1"/>
              </a:buClr>
              <a:buSzPts val="900"/>
              <a:buFont typeface="Arial"/>
              <a:buNone/>
            </a:pPr>
            <a:endParaRPr b="1"/>
          </a:p>
        </p:txBody>
      </p:sp>
      <p:sp>
        <p:nvSpPr>
          <p:cNvPr id="643" name="Google Shape;64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117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Mylynda</a:t>
            </a:r>
            <a:r>
              <a:rPr lang="en-US" b="0"/>
              <a:t>: Most of the logistical considerations are consistent to what we’d be thinking about for any genetic testing </a:t>
            </a:r>
            <a:endParaRPr b="1"/>
          </a:p>
        </p:txBody>
      </p:sp>
      <p:sp>
        <p:nvSpPr>
          <p:cNvPr id="660" name="Google Shape;66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7768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Mylynda: </a:t>
            </a:r>
            <a:r>
              <a:rPr lang="en-US"/>
              <a:t>The format of the return of results is also important to consider. Generally, a comprehensive PGx report will include the genotype, ideally with some nomenclature like c. or rs numbers are included so that you can align the clinical confirmation results with the research or DTC results. Inclusion of phenotype and activity scores is also helpful for you as you’re reviewing the results because it’s less work for you to correspond genotype with phenotype. Pre-emptive PGx testing results are most impactful when they can be built into the EHR so that best practice alerts (BPAs) can pop up when a physician prescribes a medication that is impacted by the PGx results. So it’s a bonus when results can be returned as discrete data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Some laboratories will include recommendations for prescribers, and you’ll want to make sure that the results returned have evidence supporting their use, and that the evidence is consistent with trusted sources like CPIC and the FDA.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67" name="Google Shape;6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343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34295-EA26-0643-BB9C-CAFFEEC36E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306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046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Mylynda: </a:t>
            </a:r>
            <a:r>
              <a:rPr lang="en-US" b="0"/>
              <a:t>There is a wealth of clinical pharmacogenetic tests on the market. So how do you know which one to choose? Similar to other clinical genetic tests, there are four important considerations for you to keep in mind: the genes tested, logistics of testing, the results report and cost.</a:t>
            </a:r>
            <a:endParaRPr b="1"/>
          </a:p>
        </p:txBody>
      </p:sp>
      <p:sp>
        <p:nvSpPr>
          <p:cNvPr id="636" name="Google Shape;63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8632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678E8-05F4-4345-9A3E-0554DC7D97FD}" type="datetimeFigureOut">
              <a:rPr lang="en-US" smtClean="0"/>
              <a:t>3/3/24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229452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678E8-05F4-4345-9A3E-0554DC7D97FD}" type="datetimeFigureOut">
              <a:rPr lang="en-US" smtClean="0"/>
              <a:t>3/3/24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169023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678E8-05F4-4345-9A3E-0554DC7D97FD}" type="datetimeFigureOut">
              <a:rPr lang="en-US" smtClean="0"/>
              <a:t>3/3/24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1999258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 Branded">
  <p:cSld name="Blank - Branded">
    <p:bg>
      <p:bgPr>
        <a:solidFill>
          <a:schemeClr val="lt1"/>
        </a:solidFill>
        <a:effectLst/>
      </p:bgPr>
    </p:bg>
    <p:spTree>
      <p:nvGrpSpPr>
        <p:cNvPr id="1" name="Shape 46"/>
        <p:cNvGrpSpPr/>
        <p:nvPr/>
      </p:nvGrpSpPr>
      <p:grpSpPr>
        <a:xfrm>
          <a:off x="0" y="0"/>
          <a:ext cx="0" cy="0"/>
          <a:chOff x="0" y="0"/>
          <a:chExt cx="0" cy="0"/>
        </a:xfrm>
      </p:grpSpPr>
      <p:sp>
        <p:nvSpPr>
          <p:cNvPr id="47" name="Google Shape;47;g28db4fc24b4_2_169"/>
          <p:cNvSpPr txBox="1">
            <a:spLocks noGrp="1"/>
          </p:cNvSpPr>
          <p:nvPr>
            <p:ph type="sldNum" idx="12"/>
          </p:nvPr>
        </p:nvSpPr>
        <p:spPr>
          <a:xfrm>
            <a:off x="10857933" y="6258533"/>
            <a:ext cx="724400" cy="294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Crimson Pro Medium"/>
                <a:ea typeface="Crimson Pro Medium"/>
                <a:cs typeface="Crimson Pro Medium"/>
                <a:sym typeface="Crimson Pro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087374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type="title">
  <p:cSld name="1_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3"/>
        <p:cNvGrpSpPr/>
        <p:nvPr/>
      </p:nvGrpSpPr>
      <p:grpSpPr>
        <a:xfrm>
          <a:off x="0" y="0"/>
          <a:ext cx="0" cy="0"/>
          <a:chOff x="0" y="0"/>
          <a:chExt cx="0" cy="0"/>
        </a:xfrm>
      </p:grpSpPr>
      <p:sp>
        <p:nvSpPr>
          <p:cNvPr id="34" name="Google Shape;34;g28db4fc24b4_2_135"/>
          <p:cNvSpPr txBox="1">
            <a:spLocks noGrp="1"/>
          </p:cNvSpPr>
          <p:nvPr>
            <p:ph type="ctrTitle"/>
          </p:nvPr>
        </p:nvSpPr>
        <p:spPr>
          <a:xfrm>
            <a:off x="1524000" y="2749676"/>
            <a:ext cx="9144000" cy="13736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500"/>
              <a:buFont typeface="Libre Franklin Medium"/>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28db4fc24b4_2_135"/>
          <p:cNvSpPr txBox="1">
            <a:spLocks noGrp="1"/>
          </p:cNvSpPr>
          <p:nvPr>
            <p:ph type="subTitle" idx="1"/>
          </p:nvPr>
        </p:nvSpPr>
        <p:spPr>
          <a:xfrm>
            <a:off x="1524000" y="4244888"/>
            <a:ext cx="9144000" cy="9424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1800"/>
              <a:buNone/>
              <a:defRPr sz="2400">
                <a:solidFill>
                  <a:schemeClr val="accent1"/>
                </a:solidFill>
              </a:defRPr>
            </a:lvl1pPr>
            <a:lvl2pPr lvl="1" algn="ctr">
              <a:lnSpc>
                <a:spcPct val="90000"/>
              </a:lnSpc>
              <a:spcBef>
                <a:spcPts val="500"/>
              </a:spcBef>
              <a:spcAft>
                <a:spcPts val="0"/>
              </a:spcAft>
              <a:buSzPts val="1500"/>
              <a:buNone/>
              <a:defRPr sz="2000"/>
            </a:lvl2pPr>
            <a:lvl3pPr lvl="2" algn="ctr">
              <a:lnSpc>
                <a:spcPct val="90000"/>
              </a:lnSpc>
              <a:spcBef>
                <a:spcPts val="500"/>
              </a:spcBef>
              <a:spcAft>
                <a:spcPts val="0"/>
              </a:spcAft>
              <a:buSzPts val="1350"/>
              <a:buNone/>
              <a:defRPr sz="1800"/>
            </a:lvl3pPr>
            <a:lvl4pPr lvl="3" algn="ctr">
              <a:lnSpc>
                <a:spcPct val="90000"/>
              </a:lnSpc>
              <a:spcBef>
                <a:spcPts val="500"/>
              </a:spcBef>
              <a:spcAft>
                <a:spcPts val="0"/>
              </a:spcAft>
              <a:buSzPts val="1200"/>
              <a:buNone/>
              <a:defRPr sz="1600"/>
            </a:lvl4pPr>
            <a:lvl5pPr lvl="4" algn="ctr">
              <a:lnSpc>
                <a:spcPct val="90000"/>
              </a:lnSpc>
              <a:spcBef>
                <a:spcPts val="500"/>
              </a:spcBef>
              <a:spcAft>
                <a:spcPts val="0"/>
              </a:spcAft>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Tree>
    <p:extLst>
      <p:ext uri="{BB962C8B-B14F-4D97-AF65-F5344CB8AC3E}">
        <p14:creationId xmlns:p14="http://schemas.microsoft.com/office/powerpoint/2010/main" val="161350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36"/>
        <p:cNvGrpSpPr/>
        <p:nvPr/>
      </p:nvGrpSpPr>
      <p:grpSpPr>
        <a:xfrm>
          <a:off x="0" y="0"/>
          <a:ext cx="0" cy="0"/>
          <a:chOff x="0" y="0"/>
          <a:chExt cx="0" cy="0"/>
        </a:xfrm>
      </p:grpSpPr>
      <p:sp>
        <p:nvSpPr>
          <p:cNvPr id="37" name="Google Shape;37;g28db4fc24b4_2_145"/>
          <p:cNvSpPr txBox="1">
            <a:spLocks noGrp="1"/>
          </p:cNvSpPr>
          <p:nvPr>
            <p:ph type="title"/>
          </p:nvPr>
        </p:nvSpPr>
        <p:spPr>
          <a:xfrm>
            <a:off x="151015" y="177776"/>
            <a:ext cx="104700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28db4fc24b4_2_145"/>
          <p:cNvSpPr txBox="1">
            <a:spLocks noGrp="1"/>
          </p:cNvSpPr>
          <p:nvPr>
            <p:ph type="body" idx="1"/>
          </p:nvPr>
        </p:nvSpPr>
        <p:spPr>
          <a:xfrm>
            <a:off x="151015" y="1638276"/>
            <a:ext cx="11896800" cy="40908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15236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9"/>
        <p:cNvGrpSpPr/>
        <p:nvPr/>
      </p:nvGrpSpPr>
      <p:grpSpPr>
        <a:xfrm>
          <a:off x="0" y="0"/>
          <a:ext cx="0" cy="0"/>
          <a:chOff x="0" y="0"/>
          <a:chExt cx="0" cy="0"/>
        </a:xfrm>
      </p:grpSpPr>
      <p:sp>
        <p:nvSpPr>
          <p:cNvPr id="40" name="Google Shape;40;g28db4fc24b4_2_141"/>
          <p:cNvSpPr txBox="1">
            <a:spLocks noGrp="1"/>
          </p:cNvSpPr>
          <p:nvPr>
            <p:ph type="title"/>
          </p:nvPr>
        </p:nvSpPr>
        <p:spPr>
          <a:xfrm>
            <a:off x="151015" y="177776"/>
            <a:ext cx="118968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28db4fc24b4_2_141"/>
          <p:cNvSpPr txBox="1">
            <a:spLocks noGrp="1"/>
          </p:cNvSpPr>
          <p:nvPr>
            <p:ph type="body" idx="1"/>
          </p:nvPr>
        </p:nvSpPr>
        <p:spPr>
          <a:xfrm>
            <a:off x="151015" y="1638276"/>
            <a:ext cx="5590400" cy="40908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42" name="Google Shape;42;g28db4fc24b4_2_141"/>
          <p:cNvSpPr txBox="1">
            <a:spLocks noGrp="1"/>
          </p:cNvSpPr>
          <p:nvPr>
            <p:ph type="body" idx="2"/>
          </p:nvPr>
        </p:nvSpPr>
        <p:spPr>
          <a:xfrm>
            <a:off x="5985164" y="1638276"/>
            <a:ext cx="6062800" cy="40908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749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3"/>
        <p:cNvGrpSpPr/>
        <p:nvPr/>
      </p:nvGrpSpPr>
      <p:grpSpPr>
        <a:xfrm>
          <a:off x="0" y="0"/>
          <a:ext cx="0" cy="0"/>
          <a:chOff x="0" y="0"/>
          <a:chExt cx="0" cy="0"/>
        </a:xfrm>
      </p:grpSpPr>
      <p:sp>
        <p:nvSpPr>
          <p:cNvPr id="44" name="Google Shape;44;g28db4fc24b4_2_138"/>
          <p:cNvSpPr txBox="1">
            <a:spLocks noGrp="1"/>
          </p:cNvSpPr>
          <p:nvPr>
            <p:ph type="title"/>
          </p:nvPr>
        </p:nvSpPr>
        <p:spPr>
          <a:xfrm>
            <a:off x="151015" y="177776"/>
            <a:ext cx="118968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g28db4fc24b4_2_138"/>
          <p:cNvSpPr txBox="1">
            <a:spLocks noGrp="1"/>
          </p:cNvSpPr>
          <p:nvPr>
            <p:ph type="body" idx="1"/>
          </p:nvPr>
        </p:nvSpPr>
        <p:spPr>
          <a:xfrm>
            <a:off x="151015" y="1638276"/>
            <a:ext cx="11896800" cy="40908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0391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99664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9"/>
        <p:cNvGrpSpPr/>
        <p:nvPr/>
      </p:nvGrpSpPr>
      <p:grpSpPr>
        <a:xfrm>
          <a:off x="0" y="0"/>
          <a:ext cx="0" cy="0"/>
          <a:chOff x="0" y="0"/>
          <a:chExt cx="0" cy="0"/>
        </a:xfrm>
      </p:grpSpPr>
      <p:sp>
        <p:nvSpPr>
          <p:cNvPr id="50" name="Google Shape;50;g28db4fc24b4_2_148"/>
          <p:cNvSpPr txBox="1">
            <a:spLocks noGrp="1"/>
          </p:cNvSpPr>
          <p:nvPr>
            <p:ph type="title"/>
          </p:nvPr>
        </p:nvSpPr>
        <p:spPr>
          <a:xfrm>
            <a:off x="151015" y="177776"/>
            <a:ext cx="10457200" cy="1325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28db4fc24b4_2_148"/>
          <p:cNvSpPr txBox="1">
            <a:spLocks noGrp="1"/>
          </p:cNvSpPr>
          <p:nvPr>
            <p:ph type="body" idx="1"/>
          </p:nvPr>
        </p:nvSpPr>
        <p:spPr>
          <a:xfrm>
            <a:off x="151015" y="1638276"/>
            <a:ext cx="5590400" cy="40908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52" name="Google Shape;52;g28db4fc24b4_2_148"/>
          <p:cNvSpPr txBox="1">
            <a:spLocks noGrp="1"/>
          </p:cNvSpPr>
          <p:nvPr>
            <p:ph type="body" idx="2"/>
          </p:nvPr>
        </p:nvSpPr>
        <p:spPr>
          <a:xfrm>
            <a:off x="5985164" y="1638276"/>
            <a:ext cx="6062800" cy="4090800"/>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34024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Sub Divider - Yellow ">
  <p:cSld name="3_Sub Divider - Yellow ">
    <p:bg>
      <p:bgPr>
        <a:solidFill>
          <a:schemeClr val="dk1"/>
        </a:solidFill>
        <a:effectLst/>
      </p:bgPr>
    </p:bg>
    <p:spTree>
      <p:nvGrpSpPr>
        <p:cNvPr id="1" name="Shape 53"/>
        <p:cNvGrpSpPr/>
        <p:nvPr/>
      </p:nvGrpSpPr>
      <p:grpSpPr>
        <a:xfrm>
          <a:off x="0" y="0"/>
          <a:ext cx="0" cy="0"/>
          <a:chOff x="0" y="0"/>
          <a:chExt cx="0" cy="0"/>
        </a:xfrm>
      </p:grpSpPr>
      <p:sp>
        <p:nvSpPr>
          <p:cNvPr id="54" name="Google Shape;54;g28db4fc24b4_2_152"/>
          <p:cNvSpPr txBox="1">
            <a:spLocks noGrp="1"/>
          </p:cNvSpPr>
          <p:nvPr>
            <p:ph type="ctrTitle"/>
          </p:nvPr>
        </p:nvSpPr>
        <p:spPr>
          <a:xfrm>
            <a:off x="4425696" y="1942848"/>
            <a:ext cx="7156800" cy="14700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chemeClr val="accent4"/>
              </a:buClr>
              <a:buSzPts val="5000"/>
              <a:buFont typeface="Hind Siliguri Medium"/>
              <a:buNone/>
              <a:defRPr sz="6667">
                <a:solidFill>
                  <a:schemeClr val="accent4"/>
                </a:solidFill>
                <a:latin typeface="Hind Siliguri Medium"/>
                <a:ea typeface="Hind Siliguri Medium"/>
                <a:cs typeface="Hind Siliguri Medium"/>
                <a:sym typeface="Hind Siliguri Medium"/>
              </a:defRPr>
            </a:lvl1pPr>
            <a:lvl2pPr lvl="1" algn="l">
              <a:lnSpc>
                <a:spcPct val="85000"/>
              </a:lnSpc>
              <a:spcBef>
                <a:spcPts val="0"/>
              </a:spcBef>
              <a:spcAft>
                <a:spcPts val="0"/>
              </a:spcAft>
              <a:buSzPts val="5000"/>
              <a:buNone/>
              <a:defRPr sz="6667"/>
            </a:lvl2pPr>
            <a:lvl3pPr lvl="2" algn="l">
              <a:lnSpc>
                <a:spcPct val="85000"/>
              </a:lnSpc>
              <a:spcBef>
                <a:spcPts val="0"/>
              </a:spcBef>
              <a:spcAft>
                <a:spcPts val="0"/>
              </a:spcAft>
              <a:buSzPts val="5000"/>
              <a:buNone/>
              <a:defRPr sz="6667"/>
            </a:lvl3pPr>
            <a:lvl4pPr lvl="3" algn="l">
              <a:lnSpc>
                <a:spcPct val="85000"/>
              </a:lnSpc>
              <a:spcBef>
                <a:spcPts val="0"/>
              </a:spcBef>
              <a:spcAft>
                <a:spcPts val="0"/>
              </a:spcAft>
              <a:buSzPts val="5000"/>
              <a:buNone/>
              <a:defRPr sz="6667"/>
            </a:lvl4pPr>
            <a:lvl5pPr lvl="4" algn="l">
              <a:lnSpc>
                <a:spcPct val="85000"/>
              </a:lnSpc>
              <a:spcBef>
                <a:spcPts val="0"/>
              </a:spcBef>
              <a:spcAft>
                <a:spcPts val="0"/>
              </a:spcAft>
              <a:buSzPts val="5000"/>
              <a:buNone/>
              <a:defRPr sz="6667"/>
            </a:lvl5pPr>
            <a:lvl6pPr lvl="5" algn="l">
              <a:lnSpc>
                <a:spcPct val="85000"/>
              </a:lnSpc>
              <a:spcBef>
                <a:spcPts val="0"/>
              </a:spcBef>
              <a:spcAft>
                <a:spcPts val="0"/>
              </a:spcAft>
              <a:buSzPts val="5000"/>
              <a:buNone/>
              <a:defRPr sz="6667"/>
            </a:lvl6pPr>
            <a:lvl7pPr lvl="6" algn="l">
              <a:lnSpc>
                <a:spcPct val="85000"/>
              </a:lnSpc>
              <a:spcBef>
                <a:spcPts val="0"/>
              </a:spcBef>
              <a:spcAft>
                <a:spcPts val="0"/>
              </a:spcAft>
              <a:buSzPts val="5000"/>
              <a:buNone/>
              <a:defRPr sz="6667"/>
            </a:lvl7pPr>
            <a:lvl8pPr lvl="7" algn="l">
              <a:lnSpc>
                <a:spcPct val="85000"/>
              </a:lnSpc>
              <a:spcBef>
                <a:spcPts val="0"/>
              </a:spcBef>
              <a:spcAft>
                <a:spcPts val="0"/>
              </a:spcAft>
              <a:buSzPts val="5000"/>
              <a:buNone/>
              <a:defRPr sz="6667"/>
            </a:lvl8pPr>
            <a:lvl9pPr lvl="8" algn="l">
              <a:lnSpc>
                <a:spcPct val="85000"/>
              </a:lnSpc>
              <a:spcBef>
                <a:spcPts val="0"/>
              </a:spcBef>
              <a:spcAft>
                <a:spcPts val="0"/>
              </a:spcAft>
              <a:buSzPts val="5000"/>
              <a:buNone/>
              <a:defRPr sz="6667"/>
            </a:lvl9pPr>
          </a:lstStyle>
          <a:p>
            <a:endParaRPr/>
          </a:p>
        </p:txBody>
      </p:sp>
      <p:sp>
        <p:nvSpPr>
          <p:cNvPr id="55" name="Google Shape;55;g28db4fc24b4_2_152"/>
          <p:cNvSpPr txBox="1">
            <a:spLocks noGrp="1"/>
          </p:cNvSpPr>
          <p:nvPr>
            <p:ph type="sldNum" idx="12"/>
          </p:nvPr>
        </p:nvSpPr>
        <p:spPr>
          <a:xfrm>
            <a:off x="11243733" y="6299200"/>
            <a:ext cx="338800" cy="2076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56" name="Google Shape;56;g28db4fc24b4_2_152"/>
          <p:cNvSpPr txBox="1">
            <a:spLocks noGrp="1"/>
          </p:cNvSpPr>
          <p:nvPr>
            <p:ph type="title" idx="2"/>
          </p:nvPr>
        </p:nvSpPr>
        <p:spPr>
          <a:xfrm>
            <a:off x="4450333" y="834400"/>
            <a:ext cx="7132000" cy="772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3300"/>
              <a:buNone/>
              <a:defRPr sz="1867">
                <a:solidFill>
                  <a:schemeClr val="lt1"/>
                </a:solidFill>
                <a:latin typeface="Crimson Pro Medium"/>
                <a:ea typeface="Crimson Pro Medium"/>
                <a:cs typeface="Crimson Pro Medium"/>
                <a:sym typeface="Crimson Pro Medium"/>
              </a:defRPr>
            </a:lvl1pPr>
            <a:lvl2pPr lvl="1"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2pPr>
            <a:lvl3pPr lvl="2"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3pPr>
            <a:lvl4pPr lvl="3"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4pPr>
            <a:lvl5pPr lvl="4"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5pPr>
            <a:lvl6pPr lvl="5"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6pPr>
            <a:lvl7pPr lvl="6"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7pPr>
            <a:lvl8pPr lvl="7"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8pPr>
            <a:lvl9pPr lvl="8"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9pPr>
          </a:lstStyle>
          <a:p>
            <a:endParaRPr/>
          </a:p>
        </p:txBody>
      </p:sp>
      <p:cxnSp>
        <p:nvCxnSpPr>
          <p:cNvPr id="57" name="Google Shape;57;g28db4fc24b4_2_152"/>
          <p:cNvCxnSpPr/>
          <p:nvPr/>
        </p:nvCxnSpPr>
        <p:spPr>
          <a:xfrm>
            <a:off x="4425951" y="662517"/>
            <a:ext cx="7156400" cy="0"/>
          </a:xfrm>
          <a:prstGeom prst="straightConnector1">
            <a:avLst/>
          </a:prstGeom>
          <a:noFill/>
          <a:ln w="19050" cap="flat" cmpd="sng">
            <a:solidFill>
              <a:schemeClr val="accent4"/>
            </a:solidFill>
            <a:prstDash val="solid"/>
            <a:round/>
            <a:headEnd type="none" w="sm" len="sm"/>
            <a:tailEnd type="none" w="sm" len="sm"/>
          </a:ln>
        </p:spPr>
      </p:cxnSp>
      <p:sp>
        <p:nvSpPr>
          <p:cNvPr id="58" name="Google Shape;58;g28db4fc24b4_2_152"/>
          <p:cNvSpPr/>
          <p:nvPr/>
        </p:nvSpPr>
        <p:spPr>
          <a:xfrm>
            <a:off x="1382233" y="6295937"/>
            <a:ext cx="4586800" cy="214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933"/>
              </a:spcBef>
              <a:spcAft>
                <a:spcPts val="0"/>
              </a:spcAft>
              <a:buClr>
                <a:srgbClr val="EFEFEF"/>
              </a:buClr>
              <a:buSzPts val="2300"/>
              <a:buFont typeface="Helvetica Neue"/>
              <a:buNone/>
            </a:pPr>
            <a:r>
              <a:rPr lang="en-US" sz="933" b="0" i="0" u="none" strike="noStrike" cap="none">
                <a:solidFill>
                  <a:schemeClr val="lt2"/>
                </a:solidFill>
                <a:latin typeface="Crimson Pro"/>
                <a:ea typeface="Crimson Pro"/>
                <a:cs typeface="Crimson Pro"/>
                <a:sym typeface="Crimson Pro"/>
              </a:rPr>
              <a:t>Proprietary and Confidential — Not for distribution.</a:t>
            </a:r>
            <a:endParaRPr sz="933" b="0" i="0" u="none" strike="noStrike" cap="none">
              <a:solidFill>
                <a:schemeClr val="lt2"/>
              </a:solidFill>
              <a:latin typeface="Crimson Pro"/>
              <a:ea typeface="Crimson Pro"/>
              <a:cs typeface="Crimson Pro"/>
              <a:sym typeface="Crimson Pro"/>
            </a:endParaRPr>
          </a:p>
        </p:txBody>
      </p:sp>
      <p:pic>
        <p:nvPicPr>
          <p:cNvPr id="59" name="Google Shape;59;g28db4fc24b4_2_1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9643" y="6316053"/>
            <a:ext cx="656855" cy="214000"/>
          </a:xfrm>
          <a:prstGeom prst="rect">
            <a:avLst/>
          </a:prstGeom>
          <a:noFill/>
          <a:ln>
            <a:noFill/>
          </a:ln>
        </p:spPr>
      </p:pic>
    </p:spTree>
    <p:extLst>
      <p:ext uri="{BB962C8B-B14F-4D97-AF65-F5344CB8AC3E}">
        <p14:creationId xmlns:p14="http://schemas.microsoft.com/office/powerpoint/2010/main" val="38757150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678E8-05F4-4345-9A3E-0554DC7D97FD}" type="datetimeFigureOut">
              <a:rPr lang="en-US" smtClean="0"/>
              <a:t>3/3/24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722613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3_Section Divider - Bright Green">
  <p:cSld name="3_Section Divider - Bright Green">
    <p:bg>
      <p:bgPr>
        <a:solidFill>
          <a:schemeClr val="dk1"/>
        </a:solidFill>
        <a:effectLst/>
      </p:bgPr>
    </p:bg>
    <p:spTree>
      <p:nvGrpSpPr>
        <p:cNvPr id="1" name="Shape 60"/>
        <p:cNvGrpSpPr/>
        <p:nvPr/>
      </p:nvGrpSpPr>
      <p:grpSpPr>
        <a:xfrm>
          <a:off x="0" y="0"/>
          <a:ext cx="0" cy="0"/>
          <a:chOff x="0" y="0"/>
          <a:chExt cx="0" cy="0"/>
        </a:xfrm>
      </p:grpSpPr>
      <p:sp>
        <p:nvSpPr>
          <p:cNvPr id="61" name="Google Shape;61;g28db4fc24b4_2_159"/>
          <p:cNvSpPr txBox="1">
            <a:spLocks noGrp="1"/>
          </p:cNvSpPr>
          <p:nvPr>
            <p:ph type="ctrTitle"/>
          </p:nvPr>
        </p:nvSpPr>
        <p:spPr>
          <a:xfrm>
            <a:off x="4425696" y="1942848"/>
            <a:ext cx="7156800" cy="14700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chemeClr val="accent3"/>
              </a:buClr>
              <a:buSzPts val="5000"/>
              <a:buFont typeface="Hind Siliguri Medium"/>
              <a:buNone/>
              <a:defRPr sz="6667">
                <a:solidFill>
                  <a:schemeClr val="accent3"/>
                </a:solidFill>
                <a:latin typeface="Hind Siliguri Medium"/>
                <a:ea typeface="Hind Siliguri Medium"/>
                <a:cs typeface="Hind Siliguri Medium"/>
                <a:sym typeface="Hind Siliguri Medium"/>
              </a:defRPr>
            </a:lvl1pPr>
            <a:lvl2pPr lvl="1" algn="l">
              <a:lnSpc>
                <a:spcPct val="85000"/>
              </a:lnSpc>
              <a:spcBef>
                <a:spcPts val="0"/>
              </a:spcBef>
              <a:spcAft>
                <a:spcPts val="0"/>
              </a:spcAft>
              <a:buSzPts val="5000"/>
              <a:buNone/>
              <a:defRPr sz="6667"/>
            </a:lvl2pPr>
            <a:lvl3pPr lvl="2" algn="l">
              <a:lnSpc>
                <a:spcPct val="85000"/>
              </a:lnSpc>
              <a:spcBef>
                <a:spcPts val="0"/>
              </a:spcBef>
              <a:spcAft>
                <a:spcPts val="0"/>
              </a:spcAft>
              <a:buSzPts val="5000"/>
              <a:buNone/>
              <a:defRPr sz="6667"/>
            </a:lvl3pPr>
            <a:lvl4pPr lvl="3" algn="l">
              <a:lnSpc>
                <a:spcPct val="85000"/>
              </a:lnSpc>
              <a:spcBef>
                <a:spcPts val="0"/>
              </a:spcBef>
              <a:spcAft>
                <a:spcPts val="0"/>
              </a:spcAft>
              <a:buSzPts val="5000"/>
              <a:buNone/>
              <a:defRPr sz="6667"/>
            </a:lvl4pPr>
            <a:lvl5pPr lvl="4" algn="l">
              <a:lnSpc>
                <a:spcPct val="85000"/>
              </a:lnSpc>
              <a:spcBef>
                <a:spcPts val="0"/>
              </a:spcBef>
              <a:spcAft>
                <a:spcPts val="0"/>
              </a:spcAft>
              <a:buSzPts val="5000"/>
              <a:buNone/>
              <a:defRPr sz="6667"/>
            </a:lvl5pPr>
            <a:lvl6pPr lvl="5" algn="l">
              <a:lnSpc>
                <a:spcPct val="85000"/>
              </a:lnSpc>
              <a:spcBef>
                <a:spcPts val="0"/>
              </a:spcBef>
              <a:spcAft>
                <a:spcPts val="0"/>
              </a:spcAft>
              <a:buSzPts val="5000"/>
              <a:buNone/>
              <a:defRPr sz="6667"/>
            </a:lvl6pPr>
            <a:lvl7pPr lvl="6" algn="l">
              <a:lnSpc>
                <a:spcPct val="85000"/>
              </a:lnSpc>
              <a:spcBef>
                <a:spcPts val="0"/>
              </a:spcBef>
              <a:spcAft>
                <a:spcPts val="0"/>
              </a:spcAft>
              <a:buSzPts val="5000"/>
              <a:buNone/>
              <a:defRPr sz="6667"/>
            </a:lvl7pPr>
            <a:lvl8pPr lvl="7" algn="l">
              <a:lnSpc>
                <a:spcPct val="85000"/>
              </a:lnSpc>
              <a:spcBef>
                <a:spcPts val="0"/>
              </a:spcBef>
              <a:spcAft>
                <a:spcPts val="0"/>
              </a:spcAft>
              <a:buSzPts val="5000"/>
              <a:buNone/>
              <a:defRPr sz="6667"/>
            </a:lvl8pPr>
            <a:lvl9pPr lvl="8" algn="l">
              <a:lnSpc>
                <a:spcPct val="85000"/>
              </a:lnSpc>
              <a:spcBef>
                <a:spcPts val="0"/>
              </a:spcBef>
              <a:spcAft>
                <a:spcPts val="0"/>
              </a:spcAft>
              <a:buSzPts val="5000"/>
              <a:buNone/>
              <a:defRPr sz="6667"/>
            </a:lvl9pPr>
          </a:lstStyle>
          <a:p>
            <a:endParaRPr/>
          </a:p>
        </p:txBody>
      </p:sp>
      <p:sp>
        <p:nvSpPr>
          <p:cNvPr id="62" name="Google Shape;62;g28db4fc24b4_2_159"/>
          <p:cNvSpPr txBox="1">
            <a:spLocks noGrp="1"/>
          </p:cNvSpPr>
          <p:nvPr>
            <p:ph type="sldNum" idx="12"/>
          </p:nvPr>
        </p:nvSpPr>
        <p:spPr>
          <a:xfrm>
            <a:off x="11243733" y="6299200"/>
            <a:ext cx="338800" cy="2076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
        <p:nvSpPr>
          <p:cNvPr id="63" name="Google Shape;63;g28db4fc24b4_2_159"/>
          <p:cNvSpPr txBox="1">
            <a:spLocks noGrp="1"/>
          </p:cNvSpPr>
          <p:nvPr>
            <p:ph type="title" idx="2"/>
          </p:nvPr>
        </p:nvSpPr>
        <p:spPr>
          <a:xfrm>
            <a:off x="4450333" y="834400"/>
            <a:ext cx="7132000" cy="7724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SzPts val="3300"/>
              <a:buNone/>
              <a:defRPr sz="1867">
                <a:solidFill>
                  <a:schemeClr val="lt1"/>
                </a:solidFill>
                <a:latin typeface="Crimson Pro Medium"/>
                <a:ea typeface="Crimson Pro Medium"/>
                <a:cs typeface="Crimson Pro Medium"/>
                <a:sym typeface="Crimson Pro Medium"/>
              </a:defRPr>
            </a:lvl1pPr>
            <a:lvl2pPr lvl="1"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2pPr>
            <a:lvl3pPr lvl="2"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3pPr>
            <a:lvl4pPr lvl="3"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4pPr>
            <a:lvl5pPr lvl="4"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5pPr>
            <a:lvl6pPr lvl="5"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6pPr>
            <a:lvl7pPr lvl="6"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7pPr>
            <a:lvl8pPr lvl="7"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8pPr>
            <a:lvl9pPr lvl="8" algn="l">
              <a:lnSpc>
                <a:spcPct val="100000"/>
              </a:lnSpc>
              <a:spcBef>
                <a:spcPts val="0"/>
              </a:spcBef>
              <a:spcAft>
                <a:spcPts val="0"/>
              </a:spcAft>
              <a:buSzPts val="1400"/>
              <a:buNone/>
              <a:defRPr>
                <a:solidFill>
                  <a:schemeClr val="lt1"/>
                </a:solidFill>
                <a:latin typeface="Crimson Pro Medium"/>
                <a:ea typeface="Crimson Pro Medium"/>
                <a:cs typeface="Crimson Pro Medium"/>
                <a:sym typeface="Crimson Pro Medium"/>
              </a:defRPr>
            </a:lvl9pPr>
          </a:lstStyle>
          <a:p>
            <a:endParaRPr/>
          </a:p>
        </p:txBody>
      </p:sp>
      <p:cxnSp>
        <p:nvCxnSpPr>
          <p:cNvPr id="64" name="Google Shape;64;g28db4fc24b4_2_159"/>
          <p:cNvCxnSpPr/>
          <p:nvPr/>
        </p:nvCxnSpPr>
        <p:spPr>
          <a:xfrm>
            <a:off x="4425951" y="662517"/>
            <a:ext cx="7156400" cy="0"/>
          </a:xfrm>
          <a:prstGeom prst="straightConnector1">
            <a:avLst/>
          </a:prstGeom>
          <a:noFill/>
          <a:ln w="19050" cap="flat" cmpd="sng">
            <a:solidFill>
              <a:schemeClr val="accent3"/>
            </a:solidFill>
            <a:prstDash val="solid"/>
            <a:round/>
            <a:headEnd type="none" w="sm" len="sm"/>
            <a:tailEnd type="none" w="sm" len="sm"/>
          </a:ln>
        </p:spPr>
      </p:cxnSp>
      <p:sp>
        <p:nvSpPr>
          <p:cNvPr id="65" name="Google Shape;65;g28db4fc24b4_2_159"/>
          <p:cNvSpPr txBox="1">
            <a:spLocks noGrp="1"/>
          </p:cNvSpPr>
          <p:nvPr>
            <p:ph type="body" idx="1"/>
          </p:nvPr>
        </p:nvSpPr>
        <p:spPr>
          <a:xfrm>
            <a:off x="4525800" y="2956567"/>
            <a:ext cx="7043600" cy="1470000"/>
          </a:xfrm>
          <a:prstGeom prst="rect">
            <a:avLst/>
          </a:prstGeom>
          <a:noFill/>
          <a:ln>
            <a:noFill/>
          </a:ln>
        </p:spPr>
        <p:txBody>
          <a:bodyPr spcFirstLastPara="1" wrap="square" lIns="91425" tIns="45700" rIns="91425" bIns="45700" anchor="t" anchorCtr="0">
            <a:normAutofit/>
          </a:bodyPr>
          <a:lstStyle>
            <a:lvl1pPr marL="609585" lvl="0" indent="-406390" algn="l">
              <a:lnSpc>
                <a:spcPct val="100000"/>
              </a:lnSpc>
              <a:spcBef>
                <a:spcPts val="1000"/>
              </a:spcBef>
              <a:spcAft>
                <a:spcPts val="0"/>
              </a:spcAft>
              <a:buClr>
                <a:schemeClr val="lt1"/>
              </a:buClr>
              <a:buSzPts val="1200"/>
              <a:buChar char="•"/>
              <a:defRPr sz="1600">
                <a:solidFill>
                  <a:schemeClr val="lt1"/>
                </a:solidFill>
              </a:defRPr>
            </a:lvl1pPr>
            <a:lvl2pPr marL="1219170" lvl="1" indent="-406390" algn="l">
              <a:lnSpc>
                <a:spcPct val="100000"/>
              </a:lnSpc>
              <a:spcBef>
                <a:spcPts val="500"/>
              </a:spcBef>
              <a:spcAft>
                <a:spcPts val="0"/>
              </a:spcAft>
              <a:buClr>
                <a:schemeClr val="lt1"/>
              </a:buClr>
              <a:buSzPts val="1200"/>
              <a:buChar char="•"/>
              <a:defRPr sz="1600">
                <a:solidFill>
                  <a:schemeClr val="lt1"/>
                </a:solidFill>
              </a:defRPr>
            </a:lvl2pPr>
            <a:lvl3pPr marL="1828754" lvl="2" indent="-406390" algn="l">
              <a:lnSpc>
                <a:spcPct val="100000"/>
              </a:lnSpc>
              <a:spcBef>
                <a:spcPts val="500"/>
              </a:spcBef>
              <a:spcAft>
                <a:spcPts val="0"/>
              </a:spcAft>
              <a:buClr>
                <a:schemeClr val="lt1"/>
              </a:buClr>
              <a:buSzPts val="1200"/>
              <a:buChar char="•"/>
              <a:defRPr sz="1600">
                <a:solidFill>
                  <a:schemeClr val="lt1"/>
                </a:solidFill>
              </a:defRPr>
            </a:lvl3pPr>
            <a:lvl4pPr marL="2438339" lvl="3" indent="-406390" algn="l">
              <a:lnSpc>
                <a:spcPct val="100000"/>
              </a:lnSpc>
              <a:spcBef>
                <a:spcPts val="500"/>
              </a:spcBef>
              <a:spcAft>
                <a:spcPts val="0"/>
              </a:spcAft>
              <a:buClr>
                <a:schemeClr val="lt1"/>
              </a:buClr>
              <a:buSzPts val="1200"/>
              <a:buChar char="•"/>
              <a:defRPr sz="1600">
                <a:solidFill>
                  <a:schemeClr val="lt1"/>
                </a:solidFill>
              </a:defRPr>
            </a:lvl4pPr>
            <a:lvl5pPr marL="3047924" lvl="4" indent="-406390" algn="l">
              <a:lnSpc>
                <a:spcPct val="100000"/>
              </a:lnSpc>
              <a:spcBef>
                <a:spcPts val="500"/>
              </a:spcBef>
              <a:spcAft>
                <a:spcPts val="0"/>
              </a:spcAft>
              <a:buClr>
                <a:schemeClr val="lt1"/>
              </a:buClr>
              <a:buSzPts val="1200"/>
              <a:buChar char="•"/>
              <a:defRPr sz="1600">
                <a:solidFill>
                  <a:schemeClr val="lt1"/>
                </a:solidFill>
              </a:defRPr>
            </a:lvl5pPr>
            <a:lvl6pPr marL="3657509" lvl="5" indent="-406390" algn="l">
              <a:lnSpc>
                <a:spcPct val="100000"/>
              </a:lnSpc>
              <a:spcBef>
                <a:spcPts val="500"/>
              </a:spcBef>
              <a:spcAft>
                <a:spcPts val="0"/>
              </a:spcAft>
              <a:buClr>
                <a:schemeClr val="lt1"/>
              </a:buClr>
              <a:buSzPts val="1200"/>
              <a:buChar char="•"/>
              <a:defRPr sz="1600">
                <a:solidFill>
                  <a:schemeClr val="lt1"/>
                </a:solidFill>
              </a:defRPr>
            </a:lvl6pPr>
            <a:lvl7pPr marL="4267093" lvl="6" indent="-406390" algn="l">
              <a:lnSpc>
                <a:spcPct val="100000"/>
              </a:lnSpc>
              <a:spcBef>
                <a:spcPts val="500"/>
              </a:spcBef>
              <a:spcAft>
                <a:spcPts val="0"/>
              </a:spcAft>
              <a:buClr>
                <a:schemeClr val="lt1"/>
              </a:buClr>
              <a:buSzPts val="1200"/>
              <a:buChar char="•"/>
              <a:defRPr sz="1600">
                <a:solidFill>
                  <a:schemeClr val="lt1"/>
                </a:solidFill>
              </a:defRPr>
            </a:lvl7pPr>
            <a:lvl8pPr marL="4876678" lvl="7" indent="-406390" algn="l">
              <a:lnSpc>
                <a:spcPct val="100000"/>
              </a:lnSpc>
              <a:spcBef>
                <a:spcPts val="500"/>
              </a:spcBef>
              <a:spcAft>
                <a:spcPts val="0"/>
              </a:spcAft>
              <a:buClr>
                <a:schemeClr val="lt1"/>
              </a:buClr>
              <a:buSzPts val="1200"/>
              <a:buChar char="•"/>
              <a:defRPr sz="1600">
                <a:solidFill>
                  <a:schemeClr val="lt1"/>
                </a:solidFill>
              </a:defRPr>
            </a:lvl8pPr>
            <a:lvl9pPr marL="5486263" lvl="8" indent="-406390" algn="l">
              <a:lnSpc>
                <a:spcPct val="100000"/>
              </a:lnSpc>
              <a:spcBef>
                <a:spcPts val="500"/>
              </a:spcBef>
              <a:spcAft>
                <a:spcPts val="0"/>
              </a:spcAft>
              <a:buClr>
                <a:schemeClr val="lt1"/>
              </a:buClr>
              <a:buSzPts val="1200"/>
              <a:buChar char="•"/>
              <a:defRPr sz="1600">
                <a:solidFill>
                  <a:schemeClr val="lt1"/>
                </a:solidFill>
              </a:defRPr>
            </a:lvl9pPr>
          </a:lstStyle>
          <a:p>
            <a:endParaRPr/>
          </a:p>
        </p:txBody>
      </p:sp>
      <p:sp>
        <p:nvSpPr>
          <p:cNvPr id="66" name="Google Shape;66;g28db4fc24b4_2_159"/>
          <p:cNvSpPr/>
          <p:nvPr/>
        </p:nvSpPr>
        <p:spPr>
          <a:xfrm>
            <a:off x="1382233" y="6295937"/>
            <a:ext cx="4586800" cy="2140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933"/>
              </a:spcBef>
              <a:spcAft>
                <a:spcPts val="0"/>
              </a:spcAft>
              <a:buClr>
                <a:srgbClr val="EFEFEF"/>
              </a:buClr>
              <a:buSzPts val="2300"/>
              <a:buFont typeface="Helvetica Neue"/>
              <a:buNone/>
            </a:pPr>
            <a:r>
              <a:rPr lang="en-US" sz="933" b="0" i="0" u="none" strike="noStrike" cap="none">
                <a:solidFill>
                  <a:schemeClr val="lt2"/>
                </a:solidFill>
                <a:latin typeface="Crimson Pro"/>
                <a:ea typeface="Crimson Pro"/>
                <a:cs typeface="Crimson Pro"/>
                <a:sym typeface="Crimson Pro"/>
              </a:rPr>
              <a:t>Proprietary and Confidential — Not for distribution.</a:t>
            </a:r>
            <a:endParaRPr sz="933" b="0" i="0" u="none" strike="noStrike" cap="none">
              <a:solidFill>
                <a:schemeClr val="lt2"/>
              </a:solidFill>
              <a:latin typeface="Crimson Pro"/>
              <a:ea typeface="Crimson Pro"/>
              <a:cs typeface="Crimson Pro"/>
              <a:sym typeface="Crimson Pro"/>
            </a:endParaRPr>
          </a:p>
        </p:txBody>
      </p:sp>
      <p:pic>
        <p:nvPicPr>
          <p:cNvPr id="67" name="Google Shape;67;g28db4fc24b4_2_15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9643" y="6316053"/>
            <a:ext cx="656855" cy="214000"/>
          </a:xfrm>
          <a:prstGeom prst="rect">
            <a:avLst/>
          </a:prstGeom>
          <a:noFill/>
          <a:ln>
            <a:noFill/>
          </a:ln>
        </p:spPr>
      </p:pic>
    </p:spTree>
    <p:extLst>
      <p:ext uri="{BB962C8B-B14F-4D97-AF65-F5344CB8AC3E}">
        <p14:creationId xmlns:p14="http://schemas.microsoft.com/office/powerpoint/2010/main" val="152136447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g28db4fc24b4_2_167"/>
          <p:cNvSpPr txBox="1">
            <a:spLocks noGrp="1"/>
          </p:cNvSpPr>
          <p:nvPr>
            <p:ph type="sldNum" idx="12"/>
          </p:nvPr>
        </p:nvSpPr>
        <p:spPr>
          <a:xfrm>
            <a:off x="11243733" y="6299200"/>
            <a:ext cx="338800" cy="2076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500"/>
              <a:buFont typeface="Arial"/>
              <a:buNone/>
              <a:defRPr sz="667" b="0" i="0" u="none" strike="noStrike" cap="none">
                <a:solidFill>
                  <a:srgbClr val="B8C0B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024901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3 Header">
  <p:cSld name="Section 3 Header">
    <p:spTree>
      <p:nvGrpSpPr>
        <p:cNvPr id="1" name="Shape 70"/>
        <p:cNvGrpSpPr/>
        <p:nvPr/>
      </p:nvGrpSpPr>
      <p:grpSpPr>
        <a:xfrm>
          <a:off x="0" y="0"/>
          <a:ext cx="0" cy="0"/>
          <a:chOff x="0" y="0"/>
          <a:chExt cx="0" cy="0"/>
        </a:xfrm>
      </p:grpSpPr>
      <p:sp>
        <p:nvSpPr>
          <p:cNvPr id="71" name="Google Shape;71;g28db4fc24b4_2_171"/>
          <p:cNvSpPr txBox="1">
            <a:spLocks noGrp="1"/>
          </p:cNvSpPr>
          <p:nvPr>
            <p:ph type="subTitle" idx="1"/>
          </p:nvPr>
        </p:nvSpPr>
        <p:spPr>
          <a:xfrm>
            <a:off x="457140" y="6249988"/>
            <a:ext cx="10247600" cy="365200"/>
          </a:xfrm>
          <a:prstGeom prst="rect">
            <a:avLst/>
          </a:prstGeom>
          <a:noFill/>
          <a:ln>
            <a:noFill/>
          </a:ln>
        </p:spPr>
        <p:txBody>
          <a:bodyPr spcFirstLastPara="1" wrap="square" lIns="0" tIns="0" rIns="0" bIns="0" anchor="ctr" anchorCtr="0">
            <a:noAutofit/>
          </a:bodyPr>
          <a:lstStyle>
            <a:lvl1pPr lvl="0" algn="l">
              <a:lnSpc>
                <a:spcPct val="114000"/>
              </a:lnSpc>
              <a:spcBef>
                <a:spcPts val="0"/>
              </a:spcBef>
              <a:spcAft>
                <a:spcPts val="0"/>
              </a:spcAft>
              <a:buSzPts val="1000"/>
              <a:buNone/>
              <a:defRPr sz="933">
                <a:solidFill>
                  <a:srgbClr val="888888"/>
                </a:solidFill>
              </a:defRPr>
            </a:lvl1pPr>
            <a:lvl2pPr lvl="1" algn="l">
              <a:lnSpc>
                <a:spcPct val="114000"/>
              </a:lnSpc>
              <a:spcBef>
                <a:spcPts val="0"/>
              </a:spcBef>
              <a:spcAft>
                <a:spcPts val="0"/>
              </a:spcAft>
              <a:buSzPts val="1700"/>
              <a:buNone/>
              <a:defRPr sz="1067"/>
            </a:lvl2pPr>
            <a:lvl3pPr lvl="2" algn="l">
              <a:lnSpc>
                <a:spcPct val="114000"/>
              </a:lnSpc>
              <a:spcBef>
                <a:spcPts val="0"/>
              </a:spcBef>
              <a:spcAft>
                <a:spcPts val="0"/>
              </a:spcAft>
              <a:buSzPts val="1500"/>
              <a:buNone/>
              <a:defRPr sz="1067"/>
            </a:lvl3pPr>
            <a:lvl4pPr lvl="3" algn="l">
              <a:lnSpc>
                <a:spcPct val="114000"/>
              </a:lnSpc>
              <a:spcBef>
                <a:spcPts val="0"/>
              </a:spcBef>
              <a:spcAft>
                <a:spcPts val="0"/>
              </a:spcAft>
              <a:buSzPts val="900"/>
              <a:buNone/>
              <a:defRPr sz="1067"/>
            </a:lvl4pPr>
            <a:lvl5pPr lvl="4" algn="l">
              <a:lnSpc>
                <a:spcPct val="114000"/>
              </a:lnSpc>
              <a:spcBef>
                <a:spcPts val="0"/>
              </a:spcBef>
              <a:spcAft>
                <a:spcPts val="0"/>
              </a:spcAft>
              <a:buSzPts val="1700"/>
              <a:buNone/>
              <a:defRPr sz="1067"/>
            </a:lvl5pPr>
            <a:lvl6pPr lvl="5" algn="l">
              <a:lnSpc>
                <a:spcPct val="90000"/>
              </a:lnSpc>
              <a:spcBef>
                <a:spcPts val="0"/>
              </a:spcBef>
              <a:spcAft>
                <a:spcPts val="0"/>
              </a:spcAft>
              <a:buSzPts val="1000"/>
              <a:buNone/>
              <a:defRPr sz="1067"/>
            </a:lvl6pPr>
            <a:lvl7pPr lvl="6" algn="l">
              <a:lnSpc>
                <a:spcPct val="90000"/>
              </a:lnSpc>
              <a:spcBef>
                <a:spcPts val="0"/>
              </a:spcBef>
              <a:spcAft>
                <a:spcPts val="0"/>
              </a:spcAft>
              <a:buSzPts val="1000"/>
              <a:buNone/>
              <a:defRPr sz="1067"/>
            </a:lvl7pPr>
            <a:lvl8pPr lvl="7" algn="l">
              <a:lnSpc>
                <a:spcPct val="90000"/>
              </a:lnSpc>
              <a:spcBef>
                <a:spcPts val="0"/>
              </a:spcBef>
              <a:spcAft>
                <a:spcPts val="0"/>
              </a:spcAft>
              <a:buSzPts val="1000"/>
              <a:buNone/>
              <a:defRPr sz="1067"/>
            </a:lvl8pPr>
            <a:lvl9pPr lvl="8" algn="l">
              <a:lnSpc>
                <a:spcPct val="90000"/>
              </a:lnSpc>
              <a:spcBef>
                <a:spcPts val="0"/>
              </a:spcBef>
              <a:spcAft>
                <a:spcPts val="0"/>
              </a:spcAft>
              <a:buSzPts val="1000"/>
              <a:buNone/>
              <a:defRPr sz="1067"/>
            </a:lvl9pPr>
          </a:lstStyle>
          <a:p>
            <a:endParaRPr/>
          </a:p>
        </p:txBody>
      </p:sp>
      <p:sp>
        <p:nvSpPr>
          <p:cNvPr id="72" name="Google Shape;72;g28db4fc24b4_2_171"/>
          <p:cNvSpPr txBox="1">
            <a:spLocks noGrp="1"/>
          </p:cNvSpPr>
          <p:nvPr>
            <p:ph type="sldNum" idx="12"/>
          </p:nvPr>
        </p:nvSpPr>
        <p:spPr>
          <a:xfrm>
            <a:off x="8984875" y="6249988"/>
            <a:ext cx="2743600" cy="365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933"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73" name="Google Shape;73;g28db4fc24b4_2_171"/>
          <p:cNvSpPr txBox="1">
            <a:spLocks noGrp="1"/>
          </p:cNvSpPr>
          <p:nvPr>
            <p:ph type="title"/>
          </p:nvPr>
        </p:nvSpPr>
        <p:spPr>
          <a:xfrm>
            <a:off x="723805" y="742125"/>
            <a:ext cx="6294400" cy="624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800"/>
              <a:buNone/>
              <a:defRPr sz="2933">
                <a:latin typeface="Libre Franklin"/>
                <a:ea typeface="Libre Franklin"/>
                <a:cs typeface="Libre Franklin"/>
                <a:sym typeface="Libre Franklin"/>
              </a:defRPr>
            </a:lvl1pPr>
            <a:lvl2pPr lvl="1" algn="l">
              <a:lnSpc>
                <a:spcPct val="100000"/>
              </a:lnSpc>
              <a:spcBef>
                <a:spcPts val="0"/>
              </a:spcBef>
              <a:spcAft>
                <a:spcPts val="0"/>
              </a:spcAft>
              <a:buSzPts val="500"/>
              <a:buNone/>
              <a:defRPr sz="2933"/>
            </a:lvl2pPr>
            <a:lvl3pPr lvl="2" algn="l">
              <a:lnSpc>
                <a:spcPct val="100000"/>
              </a:lnSpc>
              <a:spcBef>
                <a:spcPts val="0"/>
              </a:spcBef>
              <a:spcAft>
                <a:spcPts val="0"/>
              </a:spcAft>
              <a:buSzPts val="500"/>
              <a:buNone/>
              <a:defRPr sz="2933"/>
            </a:lvl3pPr>
            <a:lvl4pPr lvl="3" algn="l">
              <a:lnSpc>
                <a:spcPct val="100000"/>
              </a:lnSpc>
              <a:spcBef>
                <a:spcPts val="0"/>
              </a:spcBef>
              <a:spcAft>
                <a:spcPts val="0"/>
              </a:spcAft>
              <a:buSzPts val="500"/>
              <a:buNone/>
              <a:defRPr sz="2933"/>
            </a:lvl4pPr>
            <a:lvl5pPr lvl="4" algn="l">
              <a:lnSpc>
                <a:spcPct val="100000"/>
              </a:lnSpc>
              <a:spcBef>
                <a:spcPts val="0"/>
              </a:spcBef>
              <a:spcAft>
                <a:spcPts val="0"/>
              </a:spcAft>
              <a:buSzPts val="500"/>
              <a:buNone/>
              <a:defRPr sz="2933"/>
            </a:lvl5pPr>
            <a:lvl6pPr lvl="5" algn="l">
              <a:lnSpc>
                <a:spcPct val="100000"/>
              </a:lnSpc>
              <a:spcBef>
                <a:spcPts val="0"/>
              </a:spcBef>
              <a:spcAft>
                <a:spcPts val="0"/>
              </a:spcAft>
              <a:buSzPts val="500"/>
              <a:buNone/>
              <a:defRPr sz="2933"/>
            </a:lvl6pPr>
            <a:lvl7pPr lvl="6" algn="l">
              <a:lnSpc>
                <a:spcPct val="100000"/>
              </a:lnSpc>
              <a:spcBef>
                <a:spcPts val="0"/>
              </a:spcBef>
              <a:spcAft>
                <a:spcPts val="0"/>
              </a:spcAft>
              <a:buSzPts val="500"/>
              <a:buNone/>
              <a:defRPr sz="2933"/>
            </a:lvl7pPr>
            <a:lvl8pPr lvl="7" algn="l">
              <a:lnSpc>
                <a:spcPct val="100000"/>
              </a:lnSpc>
              <a:spcBef>
                <a:spcPts val="0"/>
              </a:spcBef>
              <a:spcAft>
                <a:spcPts val="0"/>
              </a:spcAft>
              <a:buSzPts val="500"/>
              <a:buNone/>
              <a:defRPr sz="2933"/>
            </a:lvl8pPr>
            <a:lvl9pPr lvl="8" algn="l">
              <a:lnSpc>
                <a:spcPct val="100000"/>
              </a:lnSpc>
              <a:spcBef>
                <a:spcPts val="0"/>
              </a:spcBef>
              <a:spcAft>
                <a:spcPts val="0"/>
              </a:spcAft>
              <a:buSzPts val="500"/>
              <a:buNone/>
              <a:defRPr sz="2933"/>
            </a:lvl9pPr>
          </a:lstStyle>
          <a:p>
            <a:endParaRPr/>
          </a:p>
        </p:txBody>
      </p:sp>
      <p:sp>
        <p:nvSpPr>
          <p:cNvPr id="74" name="Google Shape;74;g28db4fc24b4_2_171"/>
          <p:cNvSpPr txBox="1">
            <a:spLocks noGrp="1"/>
          </p:cNvSpPr>
          <p:nvPr>
            <p:ph type="body" idx="2"/>
          </p:nvPr>
        </p:nvSpPr>
        <p:spPr>
          <a:xfrm>
            <a:off x="723805" y="2203451"/>
            <a:ext cx="4556000" cy="3358000"/>
          </a:xfrm>
          <a:prstGeom prst="rect">
            <a:avLst/>
          </a:prstGeom>
          <a:noFill/>
          <a:ln>
            <a:noFill/>
          </a:ln>
        </p:spPr>
        <p:txBody>
          <a:bodyPr spcFirstLastPara="1" wrap="square" lIns="0" tIns="0" rIns="0" bIns="0" anchor="t" anchorCtr="0">
            <a:noAutofit/>
          </a:bodyPr>
          <a:lstStyle>
            <a:lvl1pPr marL="609585" lvl="0" indent="-389457" algn="l">
              <a:lnSpc>
                <a:spcPct val="114000"/>
              </a:lnSpc>
              <a:spcBef>
                <a:spcPts val="0"/>
              </a:spcBef>
              <a:spcAft>
                <a:spcPts val="0"/>
              </a:spcAft>
              <a:buClr>
                <a:srgbClr val="4A4A4A"/>
              </a:buClr>
              <a:buSzPts val="1000"/>
              <a:buFont typeface="Libre Franklin"/>
              <a:buChar char="⦿"/>
              <a:defRPr sz="1333">
                <a:solidFill>
                  <a:srgbClr val="4A4A4A"/>
                </a:solidFill>
              </a:defRPr>
            </a:lvl1pPr>
            <a:lvl2pPr marL="1219170" lvl="1" indent="-448722" algn="l">
              <a:lnSpc>
                <a:spcPct val="114000"/>
              </a:lnSpc>
              <a:spcBef>
                <a:spcPts val="0"/>
              </a:spcBef>
              <a:spcAft>
                <a:spcPts val="0"/>
              </a:spcAft>
              <a:buClr>
                <a:srgbClr val="4A4A4A"/>
              </a:buClr>
              <a:buSzPts val="1700"/>
              <a:buFont typeface="Libre Franklin"/>
              <a:buChar char="•"/>
              <a:defRPr>
                <a:solidFill>
                  <a:srgbClr val="4A4A4A"/>
                </a:solidFill>
              </a:defRPr>
            </a:lvl2pPr>
            <a:lvl3pPr marL="1828754" lvl="2" indent="-431789" algn="l">
              <a:lnSpc>
                <a:spcPct val="114000"/>
              </a:lnSpc>
              <a:spcBef>
                <a:spcPts val="0"/>
              </a:spcBef>
              <a:spcAft>
                <a:spcPts val="0"/>
              </a:spcAft>
              <a:buClr>
                <a:srgbClr val="4A4A4A"/>
              </a:buClr>
              <a:buSzPts val="1500"/>
              <a:buFont typeface="Libre Franklin"/>
              <a:buChar char="o"/>
              <a:defRPr>
                <a:solidFill>
                  <a:srgbClr val="4A4A4A"/>
                </a:solidFill>
              </a:defRPr>
            </a:lvl3pPr>
            <a:lvl4pPr marL="2438339" lvl="3" indent="-380990" algn="l">
              <a:lnSpc>
                <a:spcPct val="114000"/>
              </a:lnSpc>
              <a:spcBef>
                <a:spcPts val="0"/>
              </a:spcBef>
              <a:spcAft>
                <a:spcPts val="0"/>
              </a:spcAft>
              <a:buClr>
                <a:srgbClr val="4A4A4A"/>
              </a:buClr>
              <a:buSzPts val="900"/>
              <a:buFont typeface="Libre Franklin"/>
              <a:buChar char="⦿"/>
              <a:defRPr>
                <a:solidFill>
                  <a:srgbClr val="4A4A4A"/>
                </a:solidFill>
              </a:defRPr>
            </a:lvl4pPr>
            <a:lvl5pPr marL="3047924" lvl="4" indent="-448722" algn="l">
              <a:lnSpc>
                <a:spcPct val="114000"/>
              </a:lnSpc>
              <a:spcBef>
                <a:spcPts val="0"/>
              </a:spcBef>
              <a:spcAft>
                <a:spcPts val="0"/>
              </a:spcAft>
              <a:buClr>
                <a:srgbClr val="4A4A4A"/>
              </a:buClr>
              <a:buSzPts val="1700"/>
              <a:buFont typeface="Libre Franklin"/>
              <a:buChar char="•"/>
              <a:defRPr>
                <a:solidFill>
                  <a:srgbClr val="4A4A4A"/>
                </a:solidFill>
              </a:defRPr>
            </a:lvl5pPr>
            <a:lvl6pPr marL="3657509" lvl="5" indent="-389457" algn="l">
              <a:lnSpc>
                <a:spcPct val="90000"/>
              </a:lnSpc>
              <a:spcBef>
                <a:spcPts val="400"/>
              </a:spcBef>
              <a:spcAft>
                <a:spcPts val="0"/>
              </a:spcAft>
              <a:buClr>
                <a:srgbClr val="4A4A4A"/>
              </a:buClr>
              <a:buSzPts val="1000"/>
              <a:buFont typeface="Libre Franklin"/>
              <a:buChar char="•"/>
              <a:defRPr>
                <a:solidFill>
                  <a:srgbClr val="4A4A4A"/>
                </a:solidFill>
              </a:defRPr>
            </a:lvl6pPr>
            <a:lvl7pPr marL="4267093" lvl="6" indent="-389457" algn="l">
              <a:lnSpc>
                <a:spcPct val="90000"/>
              </a:lnSpc>
              <a:spcBef>
                <a:spcPts val="400"/>
              </a:spcBef>
              <a:spcAft>
                <a:spcPts val="0"/>
              </a:spcAft>
              <a:buClr>
                <a:srgbClr val="4A4A4A"/>
              </a:buClr>
              <a:buSzPts val="1000"/>
              <a:buFont typeface="Libre Franklin"/>
              <a:buChar char="•"/>
              <a:defRPr>
                <a:solidFill>
                  <a:srgbClr val="4A4A4A"/>
                </a:solidFill>
              </a:defRPr>
            </a:lvl7pPr>
            <a:lvl8pPr marL="4876678" lvl="7" indent="-389457" algn="l">
              <a:lnSpc>
                <a:spcPct val="90000"/>
              </a:lnSpc>
              <a:spcBef>
                <a:spcPts val="400"/>
              </a:spcBef>
              <a:spcAft>
                <a:spcPts val="0"/>
              </a:spcAft>
              <a:buClr>
                <a:srgbClr val="4A4A4A"/>
              </a:buClr>
              <a:buSzPts val="1000"/>
              <a:buFont typeface="Libre Franklin"/>
              <a:buChar char="•"/>
              <a:defRPr>
                <a:solidFill>
                  <a:srgbClr val="4A4A4A"/>
                </a:solidFill>
              </a:defRPr>
            </a:lvl8pPr>
            <a:lvl9pPr marL="5486263" lvl="8" indent="-389457" algn="l">
              <a:lnSpc>
                <a:spcPct val="90000"/>
              </a:lnSpc>
              <a:spcBef>
                <a:spcPts val="400"/>
              </a:spcBef>
              <a:spcAft>
                <a:spcPts val="0"/>
              </a:spcAft>
              <a:buClr>
                <a:srgbClr val="4A4A4A"/>
              </a:buClr>
              <a:buSzPts val="1000"/>
              <a:buFont typeface="Libre Franklin"/>
              <a:buChar char="•"/>
              <a:defRPr>
                <a:solidFill>
                  <a:srgbClr val="4A4A4A"/>
                </a:solidFill>
              </a:defRPr>
            </a:lvl9pPr>
          </a:lstStyle>
          <a:p>
            <a:endParaRPr/>
          </a:p>
        </p:txBody>
      </p:sp>
    </p:spTree>
    <p:extLst>
      <p:ext uri="{BB962C8B-B14F-4D97-AF65-F5344CB8AC3E}">
        <p14:creationId xmlns:p14="http://schemas.microsoft.com/office/powerpoint/2010/main" val="38066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678E8-05F4-4345-9A3E-0554DC7D97FD}" type="datetimeFigureOut">
              <a:rPr lang="en-US" smtClean="0"/>
              <a:t>3/3/24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57154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678E8-05F4-4345-9A3E-0554DC7D97FD}" type="datetimeFigureOut">
              <a:rPr lang="en-US" smtClean="0"/>
              <a:t>3/3/24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24136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678E8-05F4-4345-9A3E-0554DC7D97FD}" type="datetimeFigureOut">
              <a:rPr lang="en-US" smtClean="0"/>
              <a:t>3/3/24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155818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678E8-05F4-4345-9A3E-0554DC7D97FD}" type="datetimeFigureOut">
              <a:rPr lang="en-US" smtClean="0"/>
              <a:t>3/3/24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1718240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678E8-05F4-4345-9A3E-0554DC7D97FD}" type="datetimeFigureOut">
              <a:rPr lang="en-US" smtClean="0"/>
              <a:t>3/3/24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1169619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678E8-05F4-4345-9A3E-0554DC7D97FD}" type="datetimeFigureOut">
              <a:rPr lang="en-US" smtClean="0"/>
              <a:t>3/3/24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350150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678E8-05F4-4345-9A3E-0554DC7D97FD}" type="datetimeFigureOut">
              <a:rPr lang="en-US" smtClean="0"/>
              <a:t>3/3/24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50A51-5EF5-184F-A51E-A8B115E16661}" type="slidenum">
              <a:rPr lang="en-US" smtClean="0"/>
              <a:t>‹#›</a:t>
            </a:fld>
            <a:endParaRPr lang="en-US"/>
          </a:p>
        </p:txBody>
      </p:sp>
    </p:spTree>
    <p:extLst>
      <p:ext uri="{BB962C8B-B14F-4D97-AF65-F5344CB8AC3E}">
        <p14:creationId xmlns:p14="http://schemas.microsoft.com/office/powerpoint/2010/main" val="157848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678E8-05F4-4345-9A3E-0554DC7D97FD}" type="datetimeFigureOut">
              <a:rPr lang="en-US" smtClean="0"/>
              <a:t>3/3/24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50A51-5EF5-184F-A51E-A8B115E16661}" type="slidenum">
              <a:rPr lang="en-US" smtClean="0"/>
              <a:t>‹#›</a:t>
            </a:fld>
            <a:endParaRPr lang="en-US"/>
          </a:p>
        </p:txBody>
      </p:sp>
    </p:spTree>
    <p:extLst>
      <p:ext uri="{BB962C8B-B14F-4D97-AF65-F5344CB8AC3E}">
        <p14:creationId xmlns:p14="http://schemas.microsoft.com/office/powerpoint/2010/main" val="302432634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cstate="screen">
            <a:alphaModFix/>
            <a:extLst>
              <a:ext uri="{28A0092B-C50C-407E-A947-70E740481C1C}">
                <a14:useLocalDpi xmlns:a14="http://schemas.microsoft.com/office/drawing/2010/main"/>
              </a:ext>
            </a:extLst>
          </a:blip>
          <a:stretch>
            <a:fillRect/>
          </a:stretch>
        </a:blipFill>
        <a:effectLst/>
      </p:bgPr>
    </p:bg>
    <p:spTree>
      <p:nvGrpSpPr>
        <p:cNvPr id="1" name="Shape 30"/>
        <p:cNvGrpSpPr/>
        <p:nvPr/>
      </p:nvGrpSpPr>
      <p:grpSpPr>
        <a:xfrm>
          <a:off x="0" y="0"/>
          <a:ext cx="0" cy="0"/>
          <a:chOff x="0" y="0"/>
          <a:chExt cx="0" cy="0"/>
        </a:xfrm>
      </p:grpSpPr>
      <p:sp>
        <p:nvSpPr>
          <p:cNvPr id="31" name="Google Shape;31;g28db4fc24b4_2_131"/>
          <p:cNvSpPr txBox="1">
            <a:spLocks noGrp="1"/>
          </p:cNvSpPr>
          <p:nvPr>
            <p:ph type="title"/>
          </p:nvPr>
        </p:nvSpPr>
        <p:spPr>
          <a:xfrm>
            <a:off x="151015" y="177776"/>
            <a:ext cx="11896800" cy="1325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5"/>
              </a:buClr>
              <a:buSzPts val="3300"/>
              <a:buFont typeface="Libre Franklin Medium"/>
              <a:buNone/>
              <a:defRPr sz="3300" b="0" i="0" u="none" strike="noStrike" cap="none">
                <a:solidFill>
                  <a:schemeClr val="accent5"/>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g28db4fc24b4_2_131"/>
          <p:cNvSpPr txBox="1">
            <a:spLocks noGrp="1"/>
          </p:cNvSpPr>
          <p:nvPr>
            <p:ph type="body" idx="1"/>
          </p:nvPr>
        </p:nvSpPr>
        <p:spPr>
          <a:xfrm>
            <a:off x="151015" y="1638276"/>
            <a:ext cx="11896800" cy="40908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accent1"/>
              </a:buClr>
              <a:buSzPts val="2100"/>
              <a:buFont typeface="Arial"/>
              <a:buChar char="•"/>
              <a:defRPr sz="2100" b="0" i="0" u="none" strike="noStrike" cap="none">
                <a:solidFill>
                  <a:schemeClr val="dk1"/>
                </a:solidFill>
                <a:latin typeface="Libre Franklin"/>
                <a:ea typeface="Libre Franklin"/>
                <a:cs typeface="Libre Franklin"/>
                <a:sym typeface="Libre Franklin"/>
              </a:defRPr>
            </a:lvl1pPr>
            <a:lvl2pPr marL="914400" marR="0" lvl="1" indent="-342900" algn="l" rtl="0">
              <a:lnSpc>
                <a:spcPct val="90000"/>
              </a:lnSpc>
              <a:spcBef>
                <a:spcPts val="375"/>
              </a:spcBef>
              <a:spcAft>
                <a:spcPts val="0"/>
              </a:spcAft>
              <a:buClr>
                <a:schemeClr val="accent2"/>
              </a:buClr>
              <a:buSzPts val="1800"/>
              <a:buFont typeface="Arial"/>
              <a:buChar char="•"/>
              <a:defRPr sz="1800" b="0" i="0" u="none" strike="noStrike" cap="none">
                <a:solidFill>
                  <a:schemeClr val="dk1"/>
                </a:solidFill>
                <a:latin typeface="Libre Franklin"/>
                <a:ea typeface="Libre Franklin"/>
                <a:cs typeface="Libre Franklin"/>
                <a:sym typeface="Libre Franklin"/>
              </a:defRPr>
            </a:lvl2pPr>
            <a:lvl3pPr marL="1371600" marR="0" lvl="2" indent="-323850" algn="l" rtl="0">
              <a:lnSpc>
                <a:spcPct val="90000"/>
              </a:lnSpc>
              <a:spcBef>
                <a:spcPts val="375"/>
              </a:spcBef>
              <a:spcAft>
                <a:spcPts val="0"/>
              </a:spcAft>
              <a:buClr>
                <a:schemeClr val="accent3"/>
              </a:buClr>
              <a:buSzPts val="1500"/>
              <a:buFont typeface="Arial"/>
              <a:buChar char="•"/>
              <a:defRPr sz="1500" b="0" i="0" u="none" strike="noStrike" cap="none">
                <a:solidFill>
                  <a:schemeClr val="dk1"/>
                </a:solidFill>
                <a:latin typeface="Libre Franklin"/>
                <a:ea typeface="Libre Franklin"/>
                <a:cs typeface="Libre Franklin"/>
                <a:sym typeface="Libre Franklin"/>
              </a:defRPr>
            </a:lvl3pPr>
            <a:lvl4pPr marL="1828800" marR="0" lvl="3" indent="-314325" algn="l" rtl="0">
              <a:lnSpc>
                <a:spcPct val="90000"/>
              </a:lnSpc>
              <a:spcBef>
                <a:spcPts val="375"/>
              </a:spcBef>
              <a:spcAft>
                <a:spcPts val="0"/>
              </a:spcAft>
              <a:buClr>
                <a:schemeClr val="accent4"/>
              </a:buClr>
              <a:buSzPts val="1350"/>
              <a:buFont typeface="Arial"/>
              <a:buChar char="•"/>
              <a:defRPr sz="1350" b="0" i="0" u="none" strike="noStrike" cap="none">
                <a:solidFill>
                  <a:schemeClr val="dk1"/>
                </a:solidFill>
                <a:latin typeface="Libre Franklin"/>
                <a:ea typeface="Libre Franklin"/>
                <a:cs typeface="Libre Franklin"/>
                <a:sym typeface="Libre Franklin"/>
              </a:defRPr>
            </a:lvl4pPr>
            <a:lvl5pPr marL="2286000" marR="0" lvl="4" indent="-314325" algn="l" rtl="0">
              <a:lnSpc>
                <a:spcPct val="90000"/>
              </a:lnSpc>
              <a:spcBef>
                <a:spcPts val="375"/>
              </a:spcBef>
              <a:spcAft>
                <a:spcPts val="0"/>
              </a:spcAft>
              <a:buClr>
                <a:schemeClr val="accent5"/>
              </a:buClr>
              <a:buSzPts val="1350"/>
              <a:buFont typeface="Arial"/>
              <a:buChar char="•"/>
              <a:defRPr sz="1350" b="0" i="0" u="none" strike="noStrike" cap="none">
                <a:solidFill>
                  <a:schemeClr val="dk1"/>
                </a:solidFill>
                <a:latin typeface="Libre Franklin"/>
                <a:ea typeface="Libre Franklin"/>
                <a:cs typeface="Libre Franklin"/>
                <a:sym typeface="Libre Franklin"/>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481599320"/>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1" r:id="rId5"/>
    <p:sldLayoutId id="2147483752" r:id="rId6"/>
    <p:sldLayoutId id="2147483753" r:id="rId7"/>
    <p:sldLayoutId id="2147483754" r:id="rId8"/>
    <p:sldLayoutId id="2147483755" r:id="rId9"/>
    <p:sldLayoutId id="214748375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686E27DC_3EA7DD5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microsoft.com/office/2018/10/relationships/comments" Target="../comments/modernComment_192_CD535CF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thecardiologyadvisor.com/home/topics/metabolic/dyslipidemia/ldl-c-reduction-examined-with-different-evolocumab-dosing-regimen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3" Type="http://schemas.microsoft.com/office/2007/relationships/hdphoto" Target="../media/hdphoto6.wdp"/><Relationship Id="rId18" Type="http://schemas.microsoft.com/office/2007/relationships/hdphoto" Target="../media/hdphoto11.wdp"/><Relationship Id="rId26" Type="http://schemas.microsoft.com/office/2007/relationships/hdphoto" Target="../media/hdphoto18.wdp"/><Relationship Id="rId39" Type="http://schemas.microsoft.com/office/2007/relationships/hdphoto" Target="../media/hdphoto31.wdp"/><Relationship Id="rId21" Type="http://schemas.openxmlformats.org/officeDocument/2006/relationships/image" Target="../media/image63.png"/><Relationship Id="rId34" Type="http://schemas.microsoft.com/office/2007/relationships/hdphoto" Target="../media/hdphoto26.wdp"/><Relationship Id="rId42" Type="http://schemas.microsoft.com/office/2007/relationships/hdphoto" Target="../media/hdphoto34.wdp"/><Relationship Id="rId47" Type="http://schemas.microsoft.com/office/2007/relationships/hdphoto" Target="../media/hdphoto39.wdp"/><Relationship Id="rId50" Type="http://schemas.microsoft.com/office/2007/relationships/hdphoto" Target="../media/hdphoto42.wdp"/><Relationship Id="rId55" Type="http://schemas.microsoft.com/office/2007/relationships/hdphoto" Target="../media/hdphoto47.wdp"/><Relationship Id="rId7" Type="http://schemas.openxmlformats.org/officeDocument/2006/relationships/image" Target="../media/image59.png"/><Relationship Id="rId2" Type="http://schemas.openxmlformats.org/officeDocument/2006/relationships/notesSlide" Target="../notesSlides/notesSlide11.xml"/><Relationship Id="rId16" Type="http://schemas.microsoft.com/office/2007/relationships/hdphoto" Target="../media/hdphoto9.wdp"/><Relationship Id="rId29" Type="http://schemas.microsoft.com/office/2007/relationships/hdphoto" Target="../media/hdphoto21.wdp"/><Relationship Id="rId11" Type="http://schemas.openxmlformats.org/officeDocument/2006/relationships/image" Target="../media/image62.png"/><Relationship Id="rId24" Type="http://schemas.microsoft.com/office/2007/relationships/hdphoto" Target="../media/hdphoto16.wdp"/><Relationship Id="rId32" Type="http://schemas.microsoft.com/office/2007/relationships/hdphoto" Target="../media/hdphoto24.wdp"/><Relationship Id="rId37" Type="http://schemas.microsoft.com/office/2007/relationships/hdphoto" Target="../media/hdphoto29.wdp"/><Relationship Id="rId40" Type="http://schemas.microsoft.com/office/2007/relationships/hdphoto" Target="../media/hdphoto32.wdp"/><Relationship Id="rId45" Type="http://schemas.microsoft.com/office/2007/relationships/hdphoto" Target="../media/hdphoto37.wdp"/><Relationship Id="rId53" Type="http://schemas.microsoft.com/office/2007/relationships/hdphoto" Target="../media/hdphoto45.wdp"/><Relationship Id="rId58" Type="http://schemas.microsoft.com/office/2007/relationships/hdphoto" Target="../media/hdphoto50.wdp"/><Relationship Id="rId5" Type="http://schemas.openxmlformats.org/officeDocument/2006/relationships/image" Target="../media/image58.png"/><Relationship Id="rId61" Type="http://schemas.openxmlformats.org/officeDocument/2006/relationships/image" Target="../media/image64.png"/><Relationship Id="rId19" Type="http://schemas.microsoft.com/office/2007/relationships/hdphoto" Target="../media/hdphoto12.wdp"/><Relationship Id="rId14" Type="http://schemas.microsoft.com/office/2007/relationships/hdphoto" Target="../media/hdphoto7.wdp"/><Relationship Id="rId22" Type="http://schemas.microsoft.com/office/2007/relationships/hdphoto" Target="../media/hdphoto14.wdp"/><Relationship Id="rId27" Type="http://schemas.microsoft.com/office/2007/relationships/hdphoto" Target="../media/hdphoto19.wdp"/><Relationship Id="rId30" Type="http://schemas.microsoft.com/office/2007/relationships/hdphoto" Target="../media/hdphoto22.wdp"/><Relationship Id="rId35" Type="http://schemas.microsoft.com/office/2007/relationships/hdphoto" Target="../media/hdphoto27.wdp"/><Relationship Id="rId43" Type="http://schemas.microsoft.com/office/2007/relationships/hdphoto" Target="../media/hdphoto35.wdp"/><Relationship Id="rId48" Type="http://schemas.microsoft.com/office/2007/relationships/hdphoto" Target="../media/hdphoto40.wdp"/><Relationship Id="rId56" Type="http://schemas.microsoft.com/office/2007/relationships/hdphoto" Target="../media/hdphoto48.wdp"/><Relationship Id="rId8" Type="http://schemas.openxmlformats.org/officeDocument/2006/relationships/image" Target="../media/image60.png"/><Relationship Id="rId51" Type="http://schemas.microsoft.com/office/2007/relationships/hdphoto" Target="../media/hdphoto43.wdp"/><Relationship Id="rId3" Type="http://schemas.openxmlformats.org/officeDocument/2006/relationships/image" Target="../media/image57.png"/><Relationship Id="rId12" Type="http://schemas.microsoft.com/office/2007/relationships/hdphoto" Target="../media/hdphoto5.wdp"/><Relationship Id="rId17" Type="http://schemas.microsoft.com/office/2007/relationships/hdphoto" Target="../media/hdphoto10.wdp"/><Relationship Id="rId25" Type="http://schemas.microsoft.com/office/2007/relationships/hdphoto" Target="../media/hdphoto17.wdp"/><Relationship Id="rId33" Type="http://schemas.microsoft.com/office/2007/relationships/hdphoto" Target="../media/hdphoto25.wdp"/><Relationship Id="rId38" Type="http://schemas.microsoft.com/office/2007/relationships/hdphoto" Target="../media/hdphoto30.wdp"/><Relationship Id="rId46" Type="http://schemas.microsoft.com/office/2007/relationships/hdphoto" Target="../media/hdphoto38.wdp"/><Relationship Id="rId59" Type="http://schemas.microsoft.com/office/2007/relationships/hdphoto" Target="../media/hdphoto51.wdp"/><Relationship Id="rId20" Type="http://schemas.microsoft.com/office/2007/relationships/hdphoto" Target="../media/hdphoto13.wdp"/><Relationship Id="rId41" Type="http://schemas.microsoft.com/office/2007/relationships/hdphoto" Target="../media/hdphoto33.wdp"/><Relationship Id="rId54" Type="http://schemas.microsoft.com/office/2007/relationships/hdphoto" Target="../media/hdphoto46.wdp"/><Relationship Id="rId1" Type="http://schemas.openxmlformats.org/officeDocument/2006/relationships/slideLayout" Target="../slideLayouts/slideLayout12.xml"/><Relationship Id="rId6"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5.wdp"/><Relationship Id="rId28" Type="http://schemas.microsoft.com/office/2007/relationships/hdphoto" Target="../media/hdphoto20.wdp"/><Relationship Id="rId36" Type="http://schemas.microsoft.com/office/2007/relationships/hdphoto" Target="../media/hdphoto28.wdp"/><Relationship Id="rId49" Type="http://schemas.microsoft.com/office/2007/relationships/hdphoto" Target="../media/hdphoto41.wdp"/><Relationship Id="rId57" Type="http://schemas.microsoft.com/office/2007/relationships/hdphoto" Target="../media/hdphoto49.wdp"/><Relationship Id="rId10" Type="http://schemas.microsoft.com/office/2007/relationships/hdphoto" Target="../media/hdphoto4.wdp"/><Relationship Id="rId31" Type="http://schemas.microsoft.com/office/2007/relationships/hdphoto" Target="../media/hdphoto23.wdp"/><Relationship Id="rId44" Type="http://schemas.microsoft.com/office/2007/relationships/hdphoto" Target="../media/hdphoto36.wdp"/><Relationship Id="rId52" Type="http://schemas.microsoft.com/office/2007/relationships/hdphoto" Target="../media/hdphoto44.wdp"/><Relationship Id="rId60" Type="http://schemas.microsoft.com/office/2007/relationships/hdphoto" Target="../media/hdphoto52.wdp"/><Relationship Id="rId4" Type="http://schemas.microsoft.com/office/2007/relationships/hdphoto" Target="../media/hdphoto2.wdp"/><Relationship Id="rId9"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microsoft.com/office/2018/10/relationships/comments" Target="../comments/modernComment_113_48DB14C5.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microsoft.com/office/2018/10/relationships/comments" Target="../comments/modernComment_686E27F5_810DB6D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microsoft.com/office/2018/10/relationships/comments" Target="../comments/modernComment_686E279A_232641D5.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jpeg"/><Relationship Id="rId10"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25;p1" descr="A green dragon with wings&#10;&#10;Description automatically generated">
            <a:extLst>
              <a:ext uri="{FF2B5EF4-FFF2-40B4-BE49-F238E27FC236}">
                <a16:creationId xmlns:a16="http://schemas.microsoft.com/office/drawing/2014/main" id="{773EBD65-F7B4-C716-7A15-87DCDD7B70EB}"/>
              </a:ext>
            </a:extLst>
          </p:cNvPr>
          <p:cNvPicPr preferRelativeResize="0"/>
          <p:nvPr/>
        </p:nvPicPr>
        <p:blipFill rotWithShape="1">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a:noFill/>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24;p1">
            <a:extLst>
              <a:ext uri="{FF2B5EF4-FFF2-40B4-BE49-F238E27FC236}">
                <a16:creationId xmlns:a16="http://schemas.microsoft.com/office/drawing/2014/main" id="{3152047A-BBE7-B3A3-4CB2-3B31A2E0CA20}"/>
              </a:ext>
            </a:extLst>
          </p:cNvPr>
          <p:cNvSpPr txBox="1">
            <a:spLocks/>
          </p:cNvSpPr>
          <p:nvPr/>
        </p:nvSpPr>
        <p:spPr>
          <a:xfrm>
            <a:off x="481029" y="444159"/>
            <a:ext cx="5403835" cy="3733842"/>
          </a:xfrm>
          <a:prstGeom prst="rect">
            <a:avLst/>
          </a:prstGeom>
        </p:spPr>
        <p:txBody>
          <a:bodyPr spcFirstLastPara="1" vert="horz" lIns="91440" tIns="45720" rIns="91440" bIns="4572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Clr>
                <a:schemeClr val="lt1"/>
              </a:buClr>
              <a:buSzPts val="4500"/>
            </a:pPr>
            <a:r>
              <a:rPr lang="en-US" sz="3700" dirty="0">
                <a:solidFill>
                  <a:schemeClr val="bg1"/>
                </a:solidFill>
              </a:rPr>
              <a:t>Rolling the Dice on Precision Medicine and Genomics in Family Medicine: </a:t>
            </a:r>
            <a:br>
              <a:rPr lang="en-US" sz="3700" dirty="0">
                <a:solidFill>
                  <a:schemeClr val="bg1"/>
                </a:solidFill>
              </a:rPr>
            </a:br>
            <a:r>
              <a:rPr lang="en-US" sz="3700" dirty="0">
                <a:solidFill>
                  <a:schemeClr val="bg1"/>
                </a:solidFill>
              </a:rPr>
              <a:t>A Gamified Workshop</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953DFF-A469-3ACD-FDEB-CEDA6B2C9BEC}"/>
              </a:ext>
            </a:extLst>
          </p:cNvPr>
          <p:cNvSpPr txBox="1"/>
          <p:nvPr/>
        </p:nvSpPr>
        <p:spPr>
          <a:xfrm>
            <a:off x="481029" y="5214551"/>
            <a:ext cx="5264967" cy="369332"/>
          </a:xfrm>
          <a:prstGeom prst="rect">
            <a:avLst/>
          </a:prstGeom>
          <a:noFill/>
        </p:spPr>
        <p:txBody>
          <a:bodyPr wrap="none" rtlCol="0">
            <a:spAutoFit/>
          </a:bodyPr>
          <a:lstStyle/>
          <a:p>
            <a:r>
              <a:rPr lang="en-US" dirty="0">
                <a:solidFill>
                  <a:schemeClr val="bg1"/>
                </a:solidFill>
              </a:rPr>
              <a:t>Robert Ostrander, MD and Mylynda Massart, MD, PhD</a:t>
            </a:r>
          </a:p>
        </p:txBody>
      </p:sp>
    </p:spTree>
    <p:extLst>
      <p:ext uri="{BB962C8B-B14F-4D97-AF65-F5344CB8AC3E}">
        <p14:creationId xmlns:p14="http://schemas.microsoft.com/office/powerpoint/2010/main" val="304268932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7A716-6945-FA14-B49C-510F7F57A07B}"/>
              </a:ext>
            </a:extLst>
          </p:cNvPr>
          <p:cNvPicPr>
            <a:picLocks noChangeAspect="1"/>
          </p:cNvPicPr>
          <p:nvPr/>
        </p:nvPicPr>
        <p:blipFill>
          <a:blip r:embed="rId2"/>
          <a:stretch>
            <a:fillRect/>
          </a:stretch>
        </p:blipFill>
        <p:spPr>
          <a:xfrm>
            <a:off x="1656902" y="519179"/>
            <a:ext cx="8878195" cy="5571067"/>
          </a:xfrm>
          <a:prstGeom prst="rect">
            <a:avLst/>
          </a:prstGeom>
        </p:spPr>
      </p:pic>
    </p:spTree>
    <p:extLst>
      <p:ext uri="{BB962C8B-B14F-4D97-AF65-F5344CB8AC3E}">
        <p14:creationId xmlns:p14="http://schemas.microsoft.com/office/powerpoint/2010/main" val="129788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BF4DF2C-F028-4921-9C23-41303F650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a:extLst>
              <a:ext uri="{FF2B5EF4-FFF2-40B4-BE49-F238E27FC236}">
                <a16:creationId xmlns:a16="http://schemas.microsoft.com/office/drawing/2014/main" id="{83B1716B-10DB-C37F-BFB3-CC3DF22A7871}"/>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3800" kern="1200">
                <a:solidFill>
                  <a:srgbClr val="FFFFFF"/>
                </a:solidFill>
                <a:latin typeface="+mj-lt"/>
                <a:ea typeface="+mj-ea"/>
                <a:cs typeface="+mj-cs"/>
              </a:rPr>
              <a:t>Why and how are delivering Genomic and PM Services important to Family Medicine?</a:t>
            </a:r>
          </a:p>
        </p:txBody>
      </p:sp>
      <p:cxnSp>
        <p:nvCxnSpPr>
          <p:cNvPr id="14" name="Straight Connector 13">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Graphic 4" descr="DNA with solid fill">
            <a:extLst>
              <a:ext uri="{FF2B5EF4-FFF2-40B4-BE49-F238E27FC236}">
                <a16:creationId xmlns:a16="http://schemas.microsoft.com/office/drawing/2014/main" id="{8F7C854A-DEA2-BCAF-65C2-12078B47B4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9114" y="1598246"/>
            <a:ext cx="4719754" cy="4719754"/>
          </a:xfrm>
          <a:prstGeom prst="rect">
            <a:avLst/>
          </a:prstGeom>
        </p:spPr>
      </p:pic>
      <p:grpSp>
        <p:nvGrpSpPr>
          <p:cNvPr id="16" name="Group 15">
            <a:extLst>
              <a:ext uri="{FF2B5EF4-FFF2-40B4-BE49-F238E27FC236}">
                <a16:creationId xmlns:a16="http://schemas.microsoft.com/office/drawing/2014/main" id="{892B7B61-D701-474B-AE8F-EA238B550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17"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8"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spTree>
    <p:extLst>
      <p:ext uri="{BB962C8B-B14F-4D97-AF65-F5344CB8AC3E}">
        <p14:creationId xmlns:p14="http://schemas.microsoft.com/office/powerpoint/2010/main" val="142676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1200B5F-7DC4-6129-DB92-286B92EE104D}"/>
              </a:ext>
            </a:extLst>
          </p:cNvPr>
          <p:cNvSpPr>
            <a:spLocks noGrp="1"/>
          </p:cNvSpPr>
          <p:nvPr>
            <p:ph type="title"/>
          </p:nvPr>
        </p:nvSpPr>
        <p:spPr>
          <a:xfrm>
            <a:off x="638882" y="3577456"/>
            <a:ext cx="10909640" cy="1687814"/>
          </a:xfrm>
        </p:spPr>
        <p:txBody>
          <a:bodyPr vert="horz" lIns="91440" tIns="45720" rIns="91440" bIns="45720" rtlCol="0" anchor="b">
            <a:normAutofit/>
          </a:bodyPr>
          <a:lstStyle/>
          <a:p>
            <a:pPr algn="ctr"/>
            <a:r>
              <a:rPr lang="en-US" sz="4600" kern="1200">
                <a:solidFill>
                  <a:schemeClr val="tx1"/>
                </a:solidFill>
                <a:latin typeface="+mj-lt"/>
                <a:ea typeface="+mj-ea"/>
                <a:cs typeface="+mj-cs"/>
              </a:rPr>
              <a:t>The Need for Genomic Services is increasing faster than we can train Genetic providers.</a:t>
            </a:r>
          </a:p>
        </p:txBody>
      </p:sp>
      <p:pic>
        <p:nvPicPr>
          <p:cNvPr id="7" name="Picture 2" descr="Genetic, models of Dna molecules and anatomical drawings free image download">
            <a:extLst>
              <a:ext uri="{FF2B5EF4-FFF2-40B4-BE49-F238E27FC236}">
                <a16:creationId xmlns:a16="http://schemas.microsoft.com/office/drawing/2014/main" id="{7AD0EE8A-1BF4-180C-5D4C-758FC0D8A69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3601780" y="591670"/>
            <a:ext cx="4983844" cy="27420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95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A0B73-1272-C794-FE23-4FAD8273744C}"/>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2600" kern="1200">
                <a:solidFill>
                  <a:schemeClr val="tx1"/>
                </a:solidFill>
                <a:latin typeface="+mj-lt"/>
                <a:ea typeface="+mj-ea"/>
                <a:cs typeface="+mj-cs"/>
              </a:rPr>
              <a:t>State of Genetics/Genetics Clinicians</a:t>
            </a:r>
            <a:br>
              <a:rPr lang="en-US" sz="2600" kern="1200">
                <a:solidFill>
                  <a:schemeClr val="tx1"/>
                </a:solidFill>
                <a:latin typeface="+mj-lt"/>
                <a:ea typeface="+mj-ea"/>
                <a:cs typeface="+mj-cs"/>
              </a:rPr>
            </a:br>
            <a:endParaRPr lang="en-US" sz="2600" kern="120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C1A22B-8BEA-FBCB-A354-4BC0C7CD93A1}"/>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1500" dirty="0"/>
              <a:t>Typically, either genetic counselors or medical geneticists provide genetic care</a:t>
            </a:r>
          </a:p>
          <a:p>
            <a:r>
              <a:rPr lang="en-US" sz="1500" dirty="0"/>
              <a:t>Estimated 5,000 genetic counselors</a:t>
            </a:r>
          </a:p>
          <a:p>
            <a:r>
              <a:rPr lang="en-US" sz="1500" dirty="0"/>
              <a:t>Estimated 1240 medical geneticists </a:t>
            </a:r>
          </a:p>
          <a:p>
            <a:r>
              <a:rPr lang="en-US" sz="1500" dirty="0"/>
              <a:t>Estimated 331.45 million people in the United States</a:t>
            </a:r>
          </a:p>
          <a:p>
            <a:r>
              <a:rPr lang="en-US" sz="1500" dirty="0"/>
              <a:t>Studies have identified concerns related to the ability of the current genetics workforce to allow for appropriate current and future demand for genetic care</a:t>
            </a:r>
          </a:p>
          <a:p>
            <a:endParaRPr lang="en-US" sz="1500" dirty="0"/>
          </a:p>
        </p:txBody>
      </p:sp>
      <p:pic>
        <p:nvPicPr>
          <p:cNvPr id="5" name="Content Placeholder 4">
            <a:extLst>
              <a:ext uri="{FF2B5EF4-FFF2-40B4-BE49-F238E27FC236}">
                <a16:creationId xmlns:a16="http://schemas.microsoft.com/office/drawing/2014/main" id="{D09B637F-BB1F-546E-B8E2-E55206F076AF}"/>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54296" y="1245699"/>
            <a:ext cx="6903720" cy="4366602"/>
          </a:xfrm>
          <a:prstGeom prst="rect">
            <a:avLst/>
          </a:prstGeom>
          <a:noFill/>
        </p:spPr>
      </p:pic>
    </p:spTree>
    <p:extLst>
      <p:ext uri="{BB962C8B-B14F-4D97-AF65-F5344CB8AC3E}">
        <p14:creationId xmlns:p14="http://schemas.microsoft.com/office/powerpoint/2010/main" val="128290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CBFF1AD9-F9FD-CA6B-F61B-64C7DB489A2D}"/>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6100" kern="1200">
                <a:solidFill>
                  <a:schemeClr val="tx1"/>
                </a:solidFill>
                <a:latin typeface="+mj-lt"/>
                <a:ea typeface="+mj-ea"/>
                <a:cs typeface="+mj-cs"/>
              </a:rPr>
              <a:t>Why Family Medicine Makes Sense:</a:t>
            </a:r>
          </a:p>
        </p:txBody>
      </p:sp>
      <p:sp>
        <p:nvSpPr>
          <p:cNvPr id="14"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4">
            <a:extLst>
              <a:ext uri="{FF2B5EF4-FFF2-40B4-BE49-F238E27FC236}">
                <a16:creationId xmlns:a16="http://schemas.microsoft.com/office/drawing/2014/main" id="{EF2D9DAB-1129-10CA-AC8F-D77D6F2681F4}"/>
              </a:ext>
            </a:extLst>
          </p:cNvPr>
          <p:cNvGraphicFramePr>
            <a:graphicFrameLocks noGrp="1"/>
          </p:cNvGraphicFramePr>
          <p:nvPr>
            <p:extLst>
              <p:ext uri="{D42A27DB-BD31-4B8C-83A1-F6EECF244321}">
                <p14:modId xmlns:p14="http://schemas.microsoft.com/office/powerpoint/2010/main" val="2287961736"/>
              </p:ext>
            </p:extLst>
          </p:nvPr>
        </p:nvGraphicFramePr>
        <p:xfrm>
          <a:off x="1007997" y="3124200"/>
          <a:ext cx="10172959" cy="3102869"/>
        </p:xfrm>
        <a:graphic>
          <a:graphicData uri="http://schemas.openxmlformats.org/drawingml/2006/table">
            <a:tbl>
              <a:tblPr firstRow="1" bandRow="1">
                <a:solidFill>
                  <a:srgbClr val="F2F2F2">
                    <a:alpha val="30196"/>
                  </a:srgbClr>
                </a:solidFill>
                <a:tableStyleId>{5C22544A-7EE6-4342-B048-85BDC9FD1C3A}</a:tableStyleId>
              </a:tblPr>
              <a:tblGrid>
                <a:gridCol w="4653777">
                  <a:extLst>
                    <a:ext uri="{9D8B030D-6E8A-4147-A177-3AD203B41FA5}">
                      <a16:colId xmlns:a16="http://schemas.microsoft.com/office/drawing/2014/main" val="948745163"/>
                    </a:ext>
                  </a:extLst>
                </a:gridCol>
                <a:gridCol w="5519182">
                  <a:extLst>
                    <a:ext uri="{9D8B030D-6E8A-4147-A177-3AD203B41FA5}">
                      <a16:colId xmlns:a16="http://schemas.microsoft.com/office/drawing/2014/main" val="934655520"/>
                    </a:ext>
                  </a:extLst>
                </a:gridCol>
              </a:tblGrid>
              <a:tr h="443267">
                <a:tc>
                  <a:txBody>
                    <a:bodyPr/>
                    <a:lstStyle/>
                    <a:p>
                      <a:r>
                        <a:rPr lang="en-US" sz="1500" b="0" cap="none" spc="0">
                          <a:solidFill>
                            <a:schemeClr val="bg1"/>
                          </a:solidFill>
                        </a:rPr>
                        <a:t>Topic:</a:t>
                      </a:r>
                    </a:p>
                  </a:txBody>
                  <a:tcPr marL="122822" marR="208424" marT="94479" marB="94479"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r>
                        <a:rPr lang="en-US" sz="1500" b="0" cap="none" spc="0">
                          <a:solidFill>
                            <a:schemeClr val="bg1"/>
                          </a:solidFill>
                        </a:rPr>
                        <a:t>Test:</a:t>
                      </a:r>
                    </a:p>
                  </a:txBody>
                  <a:tcPr marL="122822" marR="208424" marT="94479" marB="94479"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2566904213"/>
                  </a:ext>
                </a:extLst>
              </a:tr>
              <a:tr h="443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Preventative Care</a:t>
                      </a:r>
                    </a:p>
                  </a:txBody>
                  <a:tcPr marL="122822" marR="208424" marT="94479" marB="94479">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r>
                        <a:rPr lang="en-US" sz="1500" cap="none" spc="0">
                          <a:solidFill>
                            <a:schemeClr val="tx1"/>
                          </a:solidFill>
                        </a:rPr>
                        <a:t>Risk Panels</a:t>
                      </a:r>
                    </a:p>
                  </a:txBody>
                  <a:tcPr marL="122822" marR="208424" marT="94479" marB="94479">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929825022"/>
                  </a:ext>
                </a:extLst>
              </a:tr>
              <a:tr h="443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Prescribing management</a:t>
                      </a:r>
                    </a:p>
                  </a:txBody>
                  <a:tcPr marL="122822" marR="208424" marT="94479" marB="94479">
                    <a:lnL w="6350" cap="flat" cmpd="sng" algn="ctr">
                      <a:noFill/>
                      <a:prstDash val="solid"/>
                    </a:lnL>
                    <a:lnR w="635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tc>
                  <a:txBody>
                    <a:bodyPr/>
                    <a:lstStyle/>
                    <a:p>
                      <a:r>
                        <a:rPr lang="en-US" sz="1500" cap="none" spc="0">
                          <a:solidFill>
                            <a:schemeClr val="tx1"/>
                          </a:solidFill>
                        </a:rPr>
                        <a:t>Pharmacogenomics</a:t>
                      </a:r>
                    </a:p>
                  </a:txBody>
                  <a:tcPr marL="122822" marR="208424" marT="94479" marB="94479">
                    <a:lnL w="6350" cap="flat" cmpd="sng" algn="ctr">
                      <a:noFill/>
                      <a:prstDash val="solid"/>
                    </a:lnL>
                    <a:lnR w="12700" cmpd="sng">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680838589"/>
                  </a:ext>
                </a:extLst>
              </a:tr>
              <a:tr h="443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Routine cancer screening</a:t>
                      </a:r>
                    </a:p>
                  </a:txBody>
                  <a:tcPr marL="122822" marR="208424" marT="94479" marB="94479">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tc>
                  <a:txBody>
                    <a:bodyPr/>
                    <a:lstStyle/>
                    <a:p>
                      <a:r>
                        <a:rPr lang="en-US" sz="1500" cap="none" spc="0">
                          <a:solidFill>
                            <a:schemeClr val="tx1"/>
                          </a:solidFill>
                        </a:rPr>
                        <a:t>Genetic Cancer Risk Assessment</a:t>
                      </a:r>
                    </a:p>
                  </a:txBody>
                  <a:tcPr marL="122822" marR="208424" marT="94479" marB="94479">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1622311172"/>
                  </a:ext>
                </a:extLst>
              </a:tr>
              <a:tr h="443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Prenatal care</a:t>
                      </a:r>
                    </a:p>
                  </a:txBody>
                  <a:tcPr marL="122822" marR="208424" marT="94479" marB="94479">
                    <a:lnL w="6350" cap="flat" cmpd="sng" algn="ctr">
                      <a:noFill/>
                      <a:prstDash val="solid"/>
                    </a:lnL>
                    <a:lnR w="6350" cap="flat" cmpd="sng" algn="ctr">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Prenatal Carrier Risk/NIPT</a:t>
                      </a:r>
                    </a:p>
                  </a:txBody>
                  <a:tcPr marL="122822" marR="208424" marT="94479" marB="94479">
                    <a:lnL w="6350" cap="flat" cmpd="sng" algn="ctr">
                      <a:noFill/>
                      <a:prstDash val="solid"/>
                    </a:lnL>
                    <a:lnR w="12700" cmpd="sng">
                      <a:noFill/>
                      <a:prstDash val="solid"/>
                    </a:lnR>
                    <a:lnT w="6350" cap="flat" cmpd="sng" algn="ctr">
                      <a:noFill/>
                      <a:prstDash val="solid"/>
                    </a:lnT>
                    <a:lnB w="6350" cap="flat" cmpd="sng" algn="ctr">
                      <a:solidFill>
                        <a:schemeClr val="tx1">
                          <a:lumMod val="75000"/>
                          <a:lumOff val="25000"/>
                        </a:schemeClr>
                      </a:solidFill>
                      <a:prstDash val="solid"/>
                    </a:lnB>
                    <a:solidFill>
                      <a:schemeClr val="bg1">
                        <a:lumMod val="95000"/>
                      </a:schemeClr>
                    </a:solidFill>
                  </a:tcPr>
                </a:tc>
                <a:extLst>
                  <a:ext uri="{0D108BD9-81ED-4DB2-BD59-A6C34878D82A}">
                    <a16:rowId xmlns:a16="http://schemas.microsoft.com/office/drawing/2014/main" val="2956435272"/>
                  </a:ext>
                </a:extLst>
              </a:tr>
              <a:tr h="443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Newborn care</a:t>
                      </a:r>
                    </a:p>
                  </a:txBody>
                  <a:tcPr marL="122822" marR="208424" marT="94479" marB="94479">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tc>
                  <a:txBody>
                    <a:bodyPr/>
                    <a:lstStyle/>
                    <a:p>
                      <a:r>
                        <a:rPr lang="en-US" sz="1500" cap="none" spc="0">
                          <a:solidFill>
                            <a:schemeClr val="tx1"/>
                          </a:solidFill>
                        </a:rPr>
                        <a:t>Newborn Screening</a:t>
                      </a:r>
                    </a:p>
                  </a:txBody>
                  <a:tcPr marL="122822" marR="208424" marT="94479" marB="94479">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3830760217"/>
                  </a:ext>
                </a:extLst>
              </a:tr>
              <a:tr h="4432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cap="none" spc="0">
                          <a:solidFill>
                            <a:schemeClr val="tx1"/>
                          </a:solidFill>
                        </a:rPr>
                        <a:t>Chronic Disease Management</a:t>
                      </a:r>
                    </a:p>
                  </a:txBody>
                  <a:tcPr marL="122822" marR="208424" marT="94479" marB="94479">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r>
                        <a:rPr lang="en-US" sz="1500" cap="none" spc="0">
                          <a:solidFill>
                            <a:schemeClr val="tx1"/>
                          </a:solidFill>
                        </a:rPr>
                        <a:t>Polygenic Risk Scores/Environmental Influences</a:t>
                      </a:r>
                    </a:p>
                  </a:txBody>
                  <a:tcPr marL="122822" marR="208424" marT="94479" marB="94479">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735673530"/>
                  </a:ext>
                </a:extLst>
              </a:tr>
            </a:tbl>
          </a:graphicData>
        </a:graphic>
      </p:graphicFrame>
    </p:spTree>
    <p:extLst>
      <p:ext uri="{BB962C8B-B14F-4D97-AF65-F5344CB8AC3E}">
        <p14:creationId xmlns:p14="http://schemas.microsoft.com/office/powerpoint/2010/main" val="154875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DNA test tubes">
            <a:extLst>
              <a:ext uri="{FF2B5EF4-FFF2-40B4-BE49-F238E27FC236}">
                <a16:creationId xmlns:a16="http://schemas.microsoft.com/office/drawing/2014/main" id="{C1A145E1-60DD-95C4-6BE1-FC12CD4E0F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1" y="10"/>
            <a:ext cx="9669642" cy="6857990"/>
          </a:xfrm>
          <a:prstGeom prst="rect">
            <a:avLst/>
          </a:prstGeom>
        </p:spPr>
      </p:pic>
      <p:graphicFrame>
        <p:nvGraphicFramePr>
          <p:cNvPr id="5" name="Content Placeholder 2">
            <a:extLst>
              <a:ext uri="{FF2B5EF4-FFF2-40B4-BE49-F238E27FC236}">
                <a16:creationId xmlns:a16="http://schemas.microsoft.com/office/drawing/2014/main" id="{19358C44-228F-124D-EEAB-1489678DB1DC}"/>
              </a:ext>
            </a:extLst>
          </p:cNvPr>
          <p:cNvGraphicFramePr>
            <a:graphicFrameLocks/>
          </p:cNvGraphicFramePr>
          <p:nvPr/>
        </p:nvGraphicFramePr>
        <p:xfrm>
          <a:off x="4691591" y="234047"/>
          <a:ext cx="5892452" cy="6389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0448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7B583-BEA6-D91C-0DE3-00B540BEE906}"/>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6800" kern="1200">
                <a:solidFill>
                  <a:schemeClr val="tx1"/>
                </a:solidFill>
                <a:latin typeface="+mj-lt"/>
                <a:ea typeface="+mj-ea"/>
                <a:cs typeface="+mj-cs"/>
              </a:rPr>
              <a:t>How do we get genomics as another tool in the FM clinician toolbox?</a:t>
            </a:r>
          </a:p>
        </p:txBody>
      </p:sp>
      <p:sp>
        <p:nvSpPr>
          <p:cNvPr id="17" name="Rectangle 16">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15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DBAD56-77ED-9527-A8F4-F7B1D9D58515}"/>
              </a:ext>
            </a:extLst>
          </p:cNvPr>
          <p:cNvPicPr>
            <a:picLocks noChangeAspect="1"/>
          </p:cNvPicPr>
          <p:nvPr/>
        </p:nvPicPr>
        <p:blipFill>
          <a:blip r:embed="rId2"/>
          <a:stretch>
            <a:fillRect/>
          </a:stretch>
        </p:blipFill>
        <p:spPr>
          <a:xfrm>
            <a:off x="1548190" y="643466"/>
            <a:ext cx="9095620" cy="5571067"/>
          </a:xfrm>
          <a:prstGeom prst="rect">
            <a:avLst/>
          </a:prstGeom>
          <a:noFill/>
        </p:spPr>
      </p:pic>
    </p:spTree>
    <p:extLst>
      <p:ext uri="{BB962C8B-B14F-4D97-AF65-F5344CB8AC3E}">
        <p14:creationId xmlns:p14="http://schemas.microsoft.com/office/powerpoint/2010/main" val="347767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EB38B-C696-3C50-A75B-8D678C66CDF2}"/>
              </a:ext>
            </a:extLst>
          </p:cNvPr>
          <p:cNvSpPr>
            <a:spLocks noGrp="1"/>
          </p:cNvSpPr>
          <p:nvPr>
            <p:ph type="title"/>
          </p:nvPr>
        </p:nvSpPr>
        <p:spPr>
          <a:xfrm>
            <a:off x="1008184" y="174032"/>
            <a:ext cx="10175631" cy="1111843"/>
          </a:xfrm>
        </p:spPr>
        <p:txBody>
          <a:bodyPr anchor="ctr">
            <a:normAutofit/>
          </a:bodyPr>
          <a:lstStyle/>
          <a:p>
            <a:pPr algn="ctr"/>
            <a:r>
              <a:rPr lang="en-US" sz="4000" dirty="0"/>
              <a:t>CDC Tier 1 Conditions:</a:t>
            </a:r>
          </a:p>
        </p:txBody>
      </p:sp>
      <p:sp>
        <p:nvSpPr>
          <p:cNvPr id="3" name="Content Placeholder 2">
            <a:extLst>
              <a:ext uri="{FF2B5EF4-FFF2-40B4-BE49-F238E27FC236}">
                <a16:creationId xmlns:a16="http://schemas.microsoft.com/office/drawing/2014/main" id="{2F1066B5-9BD5-110D-561B-90FF0E772A00}"/>
              </a:ext>
            </a:extLst>
          </p:cNvPr>
          <p:cNvSpPr>
            <a:spLocks noGrp="1"/>
          </p:cNvSpPr>
          <p:nvPr>
            <p:ph idx="1"/>
          </p:nvPr>
        </p:nvSpPr>
        <p:spPr>
          <a:xfrm>
            <a:off x="1008184" y="1459907"/>
            <a:ext cx="10175630" cy="767904"/>
          </a:xfrm>
        </p:spPr>
        <p:txBody>
          <a:bodyPr anchor="ctr">
            <a:normAutofit/>
          </a:bodyPr>
          <a:lstStyle/>
          <a:p>
            <a:pPr algn="ctr"/>
            <a:r>
              <a:rPr lang="en-US" sz="1600" b="1" i="0">
                <a:effectLst/>
                <a:latin typeface="Open Sans" panose="020B0606030504020204" pitchFamily="34" charset="0"/>
              </a:rPr>
              <a:t>Identify when genomic tests and family health history can help guide medical care to prevent disease</a:t>
            </a:r>
            <a:br>
              <a:rPr lang="en-US" sz="1600" b="1" i="0">
                <a:effectLst/>
                <a:latin typeface="Open Sans" panose="020B0606030504020204" pitchFamily="34" charset="0"/>
              </a:rPr>
            </a:br>
            <a:r>
              <a:rPr lang="en-US" sz="1600" b="0" i="0">
                <a:effectLst/>
                <a:latin typeface="Open Sans" panose="020B0606030504020204" pitchFamily="34" charset="0"/>
              </a:rPr>
              <a:t>The CDC Office of Genomics and Precision Public Health (OGPPH)</a:t>
            </a:r>
            <a:endParaRPr lang="en-US" sz="1600"/>
          </a:p>
        </p:txBody>
      </p:sp>
      <p:pic>
        <p:nvPicPr>
          <p:cNvPr id="4" name="Picture 3">
            <a:extLst>
              <a:ext uri="{FF2B5EF4-FFF2-40B4-BE49-F238E27FC236}">
                <a16:creationId xmlns:a16="http://schemas.microsoft.com/office/drawing/2014/main" id="{4AE421F2-5C43-C05C-BD35-B8902FA63F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598" y="2462039"/>
            <a:ext cx="7096680" cy="2554804"/>
          </a:xfrm>
          <a:prstGeom prst="rect">
            <a:avLst/>
          </a:prstGeom>
        </p:spPr>
      </p:pic>
      <p:pic>
        <p:nvPicPr>
          <p:cNvPr id="6" name="Picture 5">
            <a:extLst>
              <a:ext uri="{FF2B5EF4-FFF2-40B4-BE49-F238E27FC236}">
                <a16:creationId xmlns:a16="http://schemas.microsoft.com/office/drawing/2014/main" id="{66B643AE-691D-5DF8-48E5-1E01D78A05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0370" y="5316117"/>
            <a:ext cx="7772400" cy="1242609"/>
          </a:xfrm>
          <a:prstGeom prst="rect">
            <a:avLst/>
          </a:prstGeom>
        </p:spPr>
      </p:pic>
      <p:pic>
        <p:nvPicPr>
          <p:cNvPr id="7" name="Picture 6">
            <a:extLst>
              <a:ext uri="{FF2B5EF4-FFF2-40B4-BE49-F238E27FC236}">
                <a16:creationId xmlns:a16="http://schemas.microsoft.com/office/drawing/2014/main" id="{69082140-BC46-F91E-DCC1-9E90ED33B6F1}"/>
              </a:ext>
            </a:extLst>
          </p:cNvPr>
          <p:cNvPicPr>
            <a:picLocks noChangeAspect="1"/>
          </p:cNvPicPr>
          <p:nvPr/>
        </p:nvPicPr>
        <p:blipFill>
          <a:blip r:embed="rId4"/>
          <a:stretch>
            <a:fillRect/>
          </a:stretch>
        </p:blipFill>
        <p:spPr>
          <a:xfrm>
            <a:off x="7568899" y="2462039"/>
            <a:ext cx="4447742" cy="2554804"/>
          </a:xfrm>
          <a:prstGeom prst="rect">
            <a:avLst/>
          </a:prstGeom>
        </p:spPr>
      </p:pic>
    </p:spTree>
    <p:extLst>
      <p:ext uri="{BB962C8B-B14F-4D97-AF65-F5344CB8AC3E}">
        <p14:creationId xmlns:p14="http://schemas.microsoft.com/office/powerpoint/2010/main" val="3429898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49A4CF-2AAE-09A5-7480-6B55FC577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7288" y="2216150"/>
            <a:ext cx="5856288" cy="1965325"/>
          </a:xfrm>
          <a:prstGeom prst="rect">
            <a:avLst/>
          </a:prstGeom>
        </p:spPr>
      </p:pic>
      <p:pic>
        <p:nvPicPr>
          <p:cNvPr id="4" name="Picture 3">
            <a:extLst>
              <a:ext uri="{FF2B5EF4-FFF2-40B4-BE49-F238E27FC236}">
                <a16:creationId xmlns:a16="http://schemas.microsoft.com/office/drawing/2014/main" id="{9F12CA0E-2BBC-0C1E-EB1E-B56D3A9DFC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1838" y="2216150"/>
            <a:ext cx="3951288" cy="1965325"/>
          </a:xfrm>
          <a:prstGeom prst="rect">
            <a:avLst/>
          </a:prstGeom>
        </p:spPr>
      </p:pic>
      <p:pic>
        <p:nvPicPr>
          <p:cNvPr id="6" name="Picture 5">
            <a:extLst>
              <a:ext uri="{FF2B5EF4-FFF2-40B4-BE49-F238E27FC236}">
                <a16:creationId xmlns:a16="http://schemas.microsoft.com/office/drawing/2014/main" id="{DB74CBF2-5E23-6B1A-DDF6-FC66A953FA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7288" y="4248150"/>
            <a:ext cx="9874250" cy="1550988"/>
          </a:xfrm>
          <a:prstGeom prst="rect">
            <a:avLst/>
          </a:prstGeom>
        </p:spPr>
      </p:pic>
      <p:sp>
        <p:nvSpPr>
          <p:cNvPr id="2" name="Title 1">
            <a:extLst>
              <a:ext uri="{FF2B5EF4-FFF2-40B4-BE49-F238E27FC236}">
                <a16:creationId xmlns:a16="http://schemas.microsoft.com/office/drawing/2014/main" id="{19A66621-8AD9-8801-E3E3-49E5384EC40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USPSTF:</a:t>
            </a:r>
          </a:p>
        </p:txBody>
      </p:sp>
    </p:spTree>
    <p:extLst>
      <p:ext uri="{BB962C8B-B14F-4D97-AF65-F5344CB8AC3E}">
        <p14:creationId xmlns:p14="http://schemas.microsoft.com/office/powerpoint/2010/main" val="3016771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E9CED-3AEC-1D72-02A1-929A6F8068ED}"/>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id="{EF43FE83-A448-DB76-C10D-4560CD881705}"/>
              </a:ext>
            </a:extLst>
          </p:cNvPr>
          <p:cNvSpPr>
            <a:spLocks noGrp="1"/>
          </p:cNvSpPr>
          <p:nvPr>
            <p:ph idx="1"/>
          </p:nvPr>
        </p:nvSpPr>
        <p:spPr/>
        <p:txBody>
          <a:bodyPr/>
          <a:lstStyle/>
          <a:p>
            <a:r>
              <a:rPr lang="en-US" dirty="0"/>
              <a:t>Massart</a:t>
            </a:r>
          </a:p>
          <a:p>
            <a:pPr lvl="1"/>
            <a:r>
              <a:rPr lang="en-US" dirty="0"/>
              <a:t>Speakers Bureau –Grail (cancer) –not discussed in todays presentation</a:t>
            </a:r>
          </a:p>
        </p:txBody>
      </p:sp>
    </p:spTree>
    <p:extLst>
      <p:ext uri="{BB962C8B-B14F-4D97-AF65-F5344CB8AC3E}">
        <p14:creationId xmlns:p14="http://schemas.microsoft.com/office/powerpoint/2010/main" val="2661763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7943F-EA64-A15B-9DFD-0A92A4697C0D}"/>
              </a:ext>
            </a:extLst>
          </p:cNvPr>
          <p:cNvSpPr>
            <a:spLocks noGrp="1"/>
          </p:cNvSpPr>
          <p:nvPr>
            <p:ph type="title"/>
          </p:nvPr>
        </p:nvSpPr>
        <p:spPr/>
        <p:txBody>
          <a:bodyPr/>
          <a:lstStyle/>
          <a:p>
            <a:r>
              <a:rPr lang="en-US"/>
              <a:t>Prevalence</a:t>
            </a:r>
            <a:endParaRPr lang="en-US" dirty="0"/>
          </a:p>
        </p:txBody>
      </p:sp>
      <p:graphicFrame>
        <p:nvGraphicFramePr>
          <p:cNvPr id="6" name="Content Placeholder 2">
            <a:extLst>
              <a:ext uri="{FF2B5EF4-FFF2-40B4-BE49-F238E27FC236}">
                <a16:creationId xmlns:a16="http://schemas.microsoft.com/office/drawing/2014/main" id="{72E3252F-E34A-8A20-D21F-87920AA391A4}"/>
              </a:ext>
            </a:extLst>
          </p:cNvPr>
          <p:cNvGraphicFramePr>
            <a:graphicFrameLocks noGrp="1"/>
          </p:cNvGraphicFramePr>
          <p:nvPr>
            <p:ph idx="1"/>
            <p:extLst>
              <p:ext uri="{D42A27DB-BD31-4B8C-83A1-F6EECF244321}">
                <p14:modId xmlns:p14="http://schemas.microsoft.com/office/powerpoint/2010/main" val="8971760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9DAFF3B-975F-62AC-F1B1-EFB25C876C17}"/>
              </a:ext>
            </a:extLst>
          </p:cNvPr>
          <p:cNvSpPr txBox="1"/>
          <p:nvPr/>
        </p:nvSpPr>
        <p:spPr>
          <a:xfrm>
            <a:off x="7352270" y="5338889"/>
            <a:ext cx="3663182" cy="707886"/>
          </a:xfrm>
          <a:prstGeom prst="rect">
            <a:avLst/>
          </a:prstGeom>
          <a:noFill/>
        </p:spPr>
        <p:txBody>
          <a:bodyPr wrap="none" rtlCol="0">
            <a:spAutoFit/>
          </a:bodyPr>
          <a:lstStyle/>
          <a:p>
            <a:r>
              <a:rPr lang="en-US" sz="4000"/>
              <a:t>WHO ARE THEY?</a:t>
            </a:r>
            <a:endParaRPr lang="en-US" sz="4000" dirty="0"/>
          </a:p>
        </p:txBody>
      </p:sp>
    </p:spTree>
    <p:extLst>
      <p:ext uri="{BB962C8B-B14F-4D97-AF65-F5344CB8AC3E}">
        <p14:creationId xmlns:p14="http://schemas.microsoft.com/office/powerpoint/2010/main" val="1051188561"/>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60949-2E40-B974-A4EB-012F63A0240F}"/>
              </a:ext>
            </a:extLst>
          </p:cNvPr>
          <p:cNvPicPr>
            <a:picLocks noChangeAspect="1"/>
          </p:cNvPicPr>
          <p:nvPr/>
        </p:nvPicPr>
        <p:blipFill>
          <a:blip r:embed="rId2"/>
          <a:stretch>
            <a:fillRect/>
          </a:stretch>
        </p:blipFill>
        <p:spPr>
          <a:xfrm>
            <a:off x="1251593" y="643466"/>
            <a:ext cx="9688814" cy="5571067"/>
          </a:xfrm>
          <a:prstGeom prst="rect">
            <a:avLst/>
          </a:prstGeom>
          <a:noFill/>
        </p:spPr>
      </p:pic>
    </p:spTree>
    <p:extLst>
      <p:ext uri="{BB962C8B-B14F-4D97-AF65-F5344CB8AC3E}">
        <p14:creationId xmlns:p14="http://schemas.microsoft.com/office/powerpoint/2010/main" val="3071970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5"/>
        <p:cNvGrpSpPr/>
        <p:nvPr/>
      </p:nvGrpSpPr>
      <p:grpSpPr>
        <a:xfrm>
          <a:off x="0" y="0"/>
          <a:ext cx="0" cy="0"/>
          <a:chOff x="0" y="0"/>
          <a:chExt cx="0" cy="0"/>
        </a:xfrm>
      </p:grpSpPr>
      <p:sp>
        <p:nvSpPr>
          <p:cNvPr id="526" name="Google Shape;526;p7"/>
          <p:cNvSpPr/>
          <p:nvPr/>
        </p:nvSpPr>
        <p:spPr>
          <a:xfrm>
            <a:off x="1" y="0"/>
            <a:ext cx="12188951" cy="6858000"/>
          </a:xfrm>
          <a:prstGeom prst="rect">
            <a:avLst/>
          </a:prstGeom>
          <a:solidFill>
            <a:schemeClr val="lt1"/>
          </a:solidFill>
          <a:ln>
            <a:noFill/>
          </a:ln>
        </p:spPr>
        <p:txBody>
          <a:bodyPr spcFirstLastPara="1" wrap="square" lIns="121900" tIns="60933" rIns="121900" bIns="60933" anchor="ctr" anchorCtr="0">
            <a:noAutofit/>
          </a:bodyPr>
          <a:lstStyle/>
          <a:p>
            <a:pPr algn="ctr" defTabSz="1219170">
              <a:buClr>
                <a:srgbClr val="000000"/>
              </a:buClr>
              <a:buSzPts val="1350"/>
            </a:pPr>
            <a:endParaRPr kern="0">
              <a:solidFill>
                <a:srgbClr val="FFFFFF"/>
              </a:solidFill>
              <a:latin typeface="Libre Franklin"/>
              <a:ea typeface="Libre Franklin"/>
              <a:cs typeface="Libre Franklin"/>
              <a:sym typeface="Libre Franklin"/>
            </a:endParaRPr>
          </a:p>
        </p:txBody>
      </p:sp>
      <p:pic>
        <p:nvPicPr>
          <p:cNvPr id="527" name="Google Shape;527;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 y="13"/>
            <a:ext cx="12191973" cy="6857987"/>
          </a:xfrm>
          <a:prstGeom prst="rect">
            <a:avLst/>
          </a:prstGeom>
          <a:noFill/>
          <a:ln>
            <a:noFill/>
          </a:ln>
        </p:spPr>
      </p:pic>
      <p:sp>
        <p:nvSpPr>
          <p:cNvPr id="528" name="Google Shape;528;p7"/>
          <p:cNvSpPr/>
          <p:nvPr/>
        </p:nvSpPr>
        <p:spPr>
          <a:xfrm>
            <a:off x="1" y="2207601"/>
            <a:ext cx="12191999" cy="3162147"/>
          </a:xfrm>
          <a:prstGeom prst="rect">
            <a:avLst/>
          </a:prstGeom>
          <a:gradFill>
            <a:gsLst>
              <a:gs pos="0">
                <a:srgbClr val="000000">
                  <a:alpha val="0"/>
                </a:srgbClr>
              </a:gs>
              <a:gs pos="25000">
                <a:srgbClr val="000000">
                  <a:alpha val="14509"/>
                </a:srgbClr>
              </a:gs>
              <a:gs pos="50000">
                <a:srgbClr val="000000">
                  <a:alpha val="29411"/>
                </a:srgbClr>
              </a:gs>
              <a:gs pos="75000">
                <a:srgbClr val="000000">
                  <a:alpha val="14509"/>
                </a:srgbClr>
              </a:gs>
              <a:gs pos="100000">
                <a:srgbClr val="000000">
                  <a:alpha val="0"/>
                </a:srgbClr>
              </a:gs>
            </a:gsLst>
            <a:lin ang="16200000" scaled="0"/>
          </a:gradFill>
          <a:ln>
            <a:noFill/>
          </a:ln>
        </p:spPr>
        <p:txBody>
          <a:bodyPr spcFirstLastPara="1" wrap="square" lIns="121900" tIns="60933" rIns="121900" bIns="60933" anchor="ctr" anchorCtr="0">
            <a:noAutofit/>
          </a:bodyPr>
          <a:lstStyle/>
          <a:p>
            <a:pPr algn="ctr" defTabSz="1219170">
              <a:buClr>
                <a:srgbClr val="000000"/>
              </a:buClr>
              <a:buSzPts val="1350"/>
            </a:pPr>
            <a:endParaRPr kern="0">
              <a:solidFill>
                <a:srgbClr val="FFFFFF"/>
              </a:solidFill>
              <a:latin typeface="Libre Franklin"/>
              <a:ea typeface="Libre Franklin"/>
              <a:cs typeface="Libre Franklin"/>
              <a:sym typeface="Libre Franklin"/>
            </a:endParaRPr>
          </a:p>
        </p:txBody>
      </p:sp>
      <p:sp>
        <p:nvSpPr>
          <p:cNvPr id="529" name="Google Shape;529;p7"/>
          <p:cNvSpPr txBox="1">
            <a:spLocks noGrp="1"/>
          </p:cNvSpPr>
          <p:nvPr>
            <p:ph type="ctrTitle"/>
          </p:nvPr>
        </p:nvSpPr>
        <p:spPr>
          <a:xfrm>
            <a:off x="1097280" y="3016469"/>
            <a:ext cx="10058400" cy="883859"/>
          </a:xfrm>
          <a:prstGeom prst="rect">
            <a:avLst/>
          </a:prstGeom>
          <a:noFill/>
          <a:ln>
            <a:noFill/>
          </a:ln>
          <a:effectLst>
            <a:outerShdw blurRad="50800" dist="38100" dir="2700000" algn="tl" rotWithShape="0">
              <a:srgbClr val="000000">
                <a:alpha val="40000"/>
              </a:srgbClr>
            </a:outerShdw>
          </a:effectLst>
        </p:spPr>
        <p:txBody>
          <a:bodyPr spcFirstLastPara="1" wrap="square" lIns="121900" tIns="60933" rIns="121900" bIns="60933" anchor="t" anchorCtr="0">
            <a:normAutofit/>
          </a:bodyPr>
          <a:lstStyle/>
          <a:p>
            <a:pPr>
              <a:buClr>
                <a:srgbClr val="FFFFFF"/>
              </a:buClr>
              <a:buSzPts val="3900"/>
            </a:pPr>
            <a:r>
              <a:rPr lang="en-US" sz="5200" b="1">
                <a:solidFill>
                  <a:srgbClr val="FFFFFF"/>
                </a:solidFill>
                <a:latin typeface="Algerian"/>
                <a:ea typeface="Algerian"/>
                <a:cs typeface="Algerian"/>
                <a:sym typeface="Algerian"/>
              </a:rPr>
              <a:t>Welcome to the Dungeon!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
          <p:cNvSpPr/>
          <p:nvPr/>
        </p:nvSpPr>
        <p:spPr>
          <a:xfrm>
            <a:off x="0" y="1"/>
            <a:ext cx="12192000" cy="6857999"/>
          </a:xfrm>
          <a:prstGeom prst="rect">
            <a:avLst/>
          </a:prstGeom>
          <a:solidFill>
            <a:srgbClr val="A1C9D1"/>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536" name="Google Shape;536;p8"/>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pPr>
              <a:buSzPts val="3300"/>
            </a:pPr>
            <a:r>
              <a:rPr lang="en-US"/>
              <a:t>Rules of the Game</a:t>
            </a:r>
            <a:endParaRPr/>
          </a:p>
        </p:txBody>
      </p:sp>
      <p:pic>
        <p:nvPicPr>
          <p:cNvPr id="3" name="Picture 2">
            <a:extLst>
              <a:ext uri="{FF2B5EF4-FFF2-40B4-BE49-F238E27FC236}">
                <a16:creationId xmlns:a16="http://schemas.microsoft.com/office/drawing/2014/main" id="{4CD719C4-794D-920D-8B3B-B2935275336E}"/>
              </a:ext>
            </a:extLst>
          </p:cNvPr>
          <p:cNvPicPr>
            <a:picLocks noChangeAspect="1"/>
          </p:cNvPicPr>
          <p:nvPr/>
        </p:nvPicPr>
        <p:blipFill>
          <a:blip r:embed="rId3"/>
          <a:stretch>
            <a:fillRect/>
          </a:stretch>
        </p:blipFill>
        <p:spPr>
          <a:xfrm>
            <a:off x="3323796" y="1329963"/>
            <a:ext cx="5544408" cy="516291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13AC-783D-6967-1294-D3A4A1FD2BD9}"/>
              </a:ext>
            </a:extLst>
          </p:cNvPr>
          <p:cNvSpPr>
            <a:spLocks noGrp="1"/>
          </p:cNvSpPr>
          <p:nvPr>
            <p:ph type="title"/>
          </p:nvPr>
        </p:nvSpPr>
        <p:spPr/>
        <p:txBody>
          <a:bodyPr/>
          <a:lstStyle/>
          <a:p>
            <a:r>
              <a:rPr lang="en-US" dirty="0"/>
              <a:t>Case 1: </a:t>
            </a:r>
          </a:p>
        </p:txBody>
      </p:sp>
      <p:sp>
        <p:nvSpPr>
          <p:cNvPr id="3" name="Content Placeholder 2">
            <a:extLst>
              <a:ext uri="{FF2B5EF4-FFF2-40B4-BE49-F238E27FC236}">
                <a16:creationId xmlns:a16="http://schemas.microsoft.com/office/drawing/2014/main" id="{1634D7A6-4727-A045-73CD-A691F621890E}"/>
              </a:ext>
            </a:extLst>
          </p:cNvPr>
          <p:cNvSpPr>
            <a:spLocks noGrp="1"/>
          </p:cNvSpPr>
          <p:nvPr>
            <p:ph idx="1"/>
          </p:nvPr>
        </p:nvSpPr>
        <p:spPr/>
        <p:txBody>
          <a:bodyPr/>
          <a:lstStyle/>
          <a:p>
            <a:r>
              <a:rPr lang="en-US" dirty="0"/>
              <a:t>37-year-old female established patient comes to see you in your clinic</a:t>
            </a:r>
          </a:p>
        </p:txBody>
      </p:sp>
    </p:spTree>
    <p:extLst>
      <p:ext uri="{BB962C8B-B14F-4D97-AF65-F5344CB8AC3E}">
        <p14:creationId xmlns:p14="http://schemas.microsoft.com/office/powerpoint/2010/main" val="3122352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4BCE-DC68-FDA7-EB74-699B413D0BD0}"/>
              </a:ext>
            </a:extLst>
          </p:cNvPr>
          <p:cNvSpPr>
            <a:spLocks noGrp="1"/>
          </p:cNvSpPr>
          <p:nvPr>
            <p:ph type="title"/>
          </p:nvPr>
        </p:nvSpPr>
        <p:spPr/>
        <p:txBody>
          <a:bodyPr/>
          <a:lstStyle/>
          <a:p>
            <a:r>
              <a:rPr lang="en-US" dirty="0"/>
              <a:t>Cc: </a:t>
            </a:r>
          </a:p>
        </p:txBody>
      </p:sp>
      <p:sp>
        <p:nvSpPr>
          <p:cNvPr id="3" name="Content Placeholder 2">
            <a:extLst>
              <a:ext uri="{FF2B5EF4-FFF2-40B4-BE49-F238E27FC236}">
                <a16:creationId xmlns:a16="http://schemas.microsoft.com/office/drawing/2014/main" id="{6E835DC0-8381-A987-430B-959F0ECD9481}"/>
              </a:ext>
            </a:extLst>
          </p:cNvPr>
          <p:cNvSpPr>
            <a:spLocks noGrp="1"/>
          </p:cNvSpPr>
          <p:nvPr>
            <p:ph idx="1"/>
          </p:nvPr>
        </p:nvSpPr>
        <p:spPr/>
        <p:txBody>
          <a:bodyPr/>
          <a:lstStyle/>
          <a:p>
            <a:r>
              <a:rPr lang="en-US" dirty="0"/>
              <a:t>Reports she just lost another aunt to colon cancer, and she is getting nervous with all the cancer “running” in the family.</a:t>
            </a:r>
          </a:p>
        </p:txBody>
      </p:sp>
    </p:spTree>
    <p:extLst>
      <p:ext uri="{BB962C8B-B14F-4D97-AF65-F5344CB8AC3E}">
        <p14:creationId xmlns:p14="http://schemas.microsoft.com/office/powerpoint/2010/main" val="993942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AA4B35-DEB8-4E72-AD6A-A83D79FAD048}"/>
              </a:ext>
            </a:extLst>
          </p:cNvPr>
          <p:cNvSpPr>
            <a:spLocks noGrp="1"/>
          </p:cNvSpPr>
          <p:nvPr>
            <p:ph idx="1"/>
          </p:nvPr>
        </p:nvSpPr>
        <p:spPr/>
        <p:txBody>
          <a:bodyPr/>
          <a:lstStyle/>
          <a:p>
            <a:r>
              <a:rPr lang="en-US" dirty="0"/>
              <a:t>What do you do next?</a:t>
            </a:r>
          </a:p>
        </p:txBody>
      </p:sp>
    </p:spTree>
    <p:extLst>
      <p:ext uri="{BB962C8B-B14F-4D97-AF65-F5344CB8AC3E}">
        <p14:creationId xmlns:p14="http://schemas.microsoft.com/office/powerpoint/2010/main" val="1183448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E2F0A-2DB4-3047-2367-97418D07FA4F}"/>
              </a:ext>
            </a:extLst>
          </p:cNvPr>
          <p:cNvSpPr>
            <a:spLocks noGrp="1"/>
          </p:cNvSpPr>
          <p:nvPr>
            <p:ph type="title"/>
          </p:nvPr>
        </p:nvSpPr>
        <p:spPr/>
        <p:txBody>
          <a:bodyPr/>
          <a:lstStyle/>
          <a:p>
            <a:r>
              <a:rPr lang="en-US" dirty="0"/>
              <a:t>Draw a quick pedigree:</a:t>
            </a:r>
          </a:p>
        </p:txBody>
      </p:sp>
      <p:sp>
        <p:nvSpPr>
          <p:cNvPr id="3" name="Content Placeholder 2">
            <a:extLst>
              <a:ext uri="{FF2B5EF4-FFF2-40B4-BE49-F238E27FC236}">
                <a16:creationId xmlns:a16="http://schemas.microsoft.com/office/drawing/2014/main" id="{441D5964-2DE0-915C-6584-B57E49547398}"/>
              </a:ext>
            </a:extLst>
          </p:cNvPr>
          <p:cNvSpPr>
            <a:spLocks noGrp="1"/>
          </p:cNvSpPr>
          <p:nvPr>
            <p:ph idx="1"/>
          </p:nvPr>
        </p:nvSpPr>
        <p:spPr/>
        <p:txBody>
          <a:bodyPr/>
          <a:lstStyle/>
          <a:p>
            <a:r>
              <a:rPr lang="en-US" dirty="0"/>
              <a:t>Patients mother died of uterine cancer at age 58</a:t>
            </a:r>
          </a:p>
          <a:p>
            <a:r>
              <a:rPr lang="en-US" dirty="0"/>
              <a:t>Maternal aunt died of colon cancer (just recently) at age 63, survived uterine cancer at age 48 after getting checked due to her sister’s death.</a:t>
            </a:r>
          </a:p>
          <a:p>
            <a:r>
              <a:rPr lang="en-US" dirty="0"/>
              <a:t>Maternal Grandfather died of colon cancer at age 67</a:t>
            </a:r>
          </a:p>
          <a:p>
            <a:r>
              <a:rPr lang="en-US" dirty="0"/>
              <a:t>And Maternal Great Uncle died of Pancreatic cancer at age 70</a:t>
            </a:r>
          </a:p>
          <a:p>
            <a:endParaRPr lang="en-US" dirty="0"/>
          </a:p>
        </p:txBody>
      </p:sp>
    </p:spTree>
    <p:extLst>
      <p:ext uri="{BB962C8B-B14F-4D97-AF65-F5344CB8AC3E}">
        <p14:creationId xmlns:p14="http://schemas.microsoft.com/office/powerpoint/2010/main" val="1828278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C7138-CE10-1874-5A95-C408633A7352}"/>
              </a:ext>
            </a:extLst>
          </p:cNvPr>
          <p:cNvSpPr>
            <a:spLocks noGrp="1"/>
          </p:cNvSpPr>
          <p:nvPr>
            <p:ph type="title"/>
          </p:nvPr>
        </p:nvSpPr>
        <p:spPr>
          <a:xfrm>
            <a:off x="252273" y="37439"/>
            <a:ext cx="10515600" cy="1325563"/>
          </a:xfrm>
        </p:spPr>
        <p:txBody>
          <a:bodyPr/>
          <a:lstStyle/>
          <a:p>
            <a:r>
              <a:rPr lang="en-US" dirty="0"/>
              <a:t>Pedigree</a:t>
            </a:r>
          </a:p>
        </p:txBody>
      </p:sp>
      <p:grpSp>
        <p:nvGrpSpPr>
          <p:cNvPr id="46" name="Group 45">
            <a:extLst>
              <a:ext uri="{FF2B5EF4-FFF2-40B4-BE49-F238E27FC236}">
                <a16:creationId xmlns:a16="http://schemas.microsoft.com/office/drawing/2014/main" id="{7BE54A4D-0FAC-F3C2-0B86-C9A910B4B183}"/>
              </a:ext>
            </a:extLst>
          </p:cNvPr>
          <p:cNvGrpSpPr/>
          <p:nvPr/>
        </p:nvGrpSpPr>
        <p:grpSpPr>
          <a:xfrm>
            <a:off x="2229568" y="1425313"/>
            <a:ext cx="4894761" cy="3604775"/>
            <a:chOff x="3268256" y="502035"/>
            <a:chExt cx="4894761" cy="3604775"/>
          </a:xfrm>
        </p:grpSpPr>
        <p:sp>
          <p:nvSpPr>
            <p:cNvPr id="4" name="Oval 3">
              <a:extLst>
                <a:ext uri="{FF2B5EF4-FFF2-40B4-BE49-F238E27FC236}">
                  <a16:creationId xmlns:a16="http://schemas.microsoft.com/office/drawing/2014/main" id="{CF5A1DB2-81EE-67DB-0693-DADA41BD9968}"/>
                </a:ext>
              </a:extLst>
            </p:cNvPr>
            <p:cNvSpPr/>
            <p:nvPr/>
          </p:nvSpPr>
          <p:spPr>
            <a:xfrm>
              <a:off x="5406501" y="3429000"/>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66797573-0794-A21D-E729-C1C195362C77}"/>
                </a:ext>
              </a:extLst>
            </p:cNvPr>
            <p:cNvCxnSpPr/>
            <p:nvPr/>
          </p:nvCxnSpPr>
          <p:spPr>
            <a:xfrm flipV="1">
              <a:off x="5132181" y="3923930"/>
              <a:ext cx="274320" cy="1828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0495517-B71F-7156-0C4B-81BC94427A3B}"/>
                </a:ext>
              </a:extLst>
            </p:cNvPr>
            <p:cNvSpPr/>
            <p:nvPr/>
          </p:nvSpPr>
          <p:spPr>
            <a:xfrm>
              <a:off x="6198093" y="2640367"/>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0CE0939E-B2C1-D2D5-DF1F-41C6AA51BB81}"/>
                </a:ext>
              </a:extLst>
            </p:cNvPr>
            <p:cNvSpPr/>
            <p:nvPr/>
          </p:nvSpPr>
          <p:spPr>
            <a:xfrm>
              <a:off x="3268256" y="2640367"/>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61D81C2-B45D-B750-8F22-D24DF293F7B8}"/>
                </a:ext>
              </a:extLst>
            </p:cNvPr>
            <p:cNvCxnSpPr>
              <a:cxnSpLocks/>
              <a:stCxn id="8" idx="3"/>
              <a:endCxn id="7" idx="2"/>
            </p:cNvCxnSpPr>
            <p:nvPr/>
          </p:nvCxnSpPr>
          <p:spPr>
            <a:xfrm>
              <a:off x="3792038" y="2887832"/>
              <a:ext cx="240605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59F04-0B46-8645-D8BA-86BD38218C53}"/>
                </a:ext>
              </a:extLst>
            </p:cNvPr>
            <p:cNvCxnSpPr>
              <a:stCxn id="4" idx="0"/>
            </p:cNvCxnSpPr>
            <p:nvPr/>
          </p:nvCxnSpPr>
          <p:spPr>
            <a:xfrm flipV="1">
              <a:off x="5668392" y="2887832"/>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1BBEB3-D572-F721-D919-14F0C2627F70}"/>
                </a:ext>
              </a:extLst>
            </p:cNvPr>
            <p:cNvCxnSpPr>
              <a:cxnSpLocks/>
            </p:cNvCxnSpPr>
            <p:nvPr/>
          </p:nvCxnSpPr>
          <p:spPr>
            <a:xfrm flipV="1">
              <a:off x="6096000" y="2640367"/>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Chord 16">
              <a:extLst>
                <a:ext uri="{FF2B5EF4-FFF2-40B4-BE49-F238E27FC236}">
                  <a16:creationId xmlns:a16="http://schemas.microsoft.com/office/drawing/2014/main" id="{71F34C6F-60C2-F108-1DE2-BE76DAC92694}"/>
                </a:ext>
              </a:extLst>
            </p:cNvPr>
            <p:cNvSpPr/>
            <p:nvPr/>
          </p:nvSpPr>
          <p:spPr>
            <a:xfrm rot="10800000">
              <a:off x="6195134" y="2640367"/>
              <a:ext cx="523782" cy="494930"/>
            </a:xfrm>
            <a:prstGeom prst="chord">
              <a:avLst>
                <a:gd name="adj1" fmla="val 5367117"/>
                <a:gd name="adj2" fmla="val 16200000"/>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A3D911B6-C4FA-1A05-A84A-964E134B2870}"/>
                </a:ext>
              </a:extLst>
            </p:cNvPr>
            <p:cNvSpPr/>
            <p:nvPr/>
          </p:nvSpPr>
          <p:spPr>
            <a:xfrm>
              <a:off x="7540101" y="2640367"/>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Chord 18">
              <a:extLst>
                <a:ext uri="{FF2B5EF4-FFF2-40B4-BE49-F238E27FC236}">
                  <a16:creationId xmlns:a16="http://schemas.microsoft.com/office/drawing/2014/main" id="{AC953092-9918-EC7B-0873-4308D3A97076}"/>
                </a:ext>
              </a:extLst>
            </p:cNvPr>
            <p:cNvSpPr/>
            <p:nvPr/>
          </p:nvSpPr>
          <p:spPr>
            <a:xfrm rot="10800000">
              <a:off x="7537142" y="2640367"/>
              <a:ext cx="523782" cy="494930"/>
            </a:xfrm>
            <a:prstGeom prst="chord">
              <a:avLst>
                <a:gd name="adj1" fmla="val 5367117"/>
                <a:gd name="adj2" fmla="val 16200000"/>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8FBD0C3B-0F7B-FA01-950F-6D429DA682E8}"/>
                </a:ext>
              </a:extLst>
            </p:cNvPr>
            <p:cNvSpPr/>
            <p:nvPr/>
          </p:nvSpPr>
          <p:spPr>
            <a:xfrm>
              <a:off x="7639235" y="1432250"/>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Pie 21">
              <a:extLst>
                <a:ext uri="{FF2B5EF4-FFF2-40B4-BE49-F238E27FC236}">
                  <a16:creationId xmlns:a16="http://schemas.microsoft.com/office/drawing/2014/main" id="{BCC556AA-FCCB-0CAA-B449-98E030BC911D}"/>
                </a:ext>
              </a:extLst>
            </p:cNvPr>
            <p:cNvSpPr/>
            <p:nvPr/>
          </p:nvSpPr>
          <p:spPr>
            <a:xfrm rot="16200000">
              <a:off x="7550552" y="2625941"/>
              <a:ext cx="496965" cy="523780"/>
            </a:xfrm>
            <a:prstGeom prst="pi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a:extLst>
                <a:ext uri="{FF2B5EF4-FFF2-40B4-BE49-F238E27FC236}">
                  <a16:creationId xmlns:a16="http://schemas.microsoft.com/office/drawing/2014/main" id="{23B3B3FF-ABF9-D158-8F93-50D1ACA4E43D}"/>
                </a:ext>
              </a:extLst>
            </p:cNvPr>
            <p:cNvCxnSpPr>
              <a:cxnSpLocks/>
            </p:cNvCxnSpPr>
            <p:nvPr/>
          </p:nvCxnSpPr>
          <p:spPr>
            <a:xfrm>
              <a:off x="6454658" y="2285631"/>
              <a:ext cx="13443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7821C0-E714-755C-EDA1-1C4495D03CBB}"/>
                </a:ext>
              </a:extLst>
            </p:cNvPr>
            <p:cNvCxnSpPr/>
            <p:nvPr/>
          </p:nvCxnSpPr>
          <p:spPr>
            <a:xfrm flipV="1">
              <a:off x="7156879" y="1744463"/>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071AF8-406D-EC0E-185B-72AE670B9FD1}"/>
                </a:ext>
              </a:extLst>
            </p:cNvPr>
            <p:cNvCxnSpPr>
              <a:cxnSpLocks/>
              <a:stCxn id="17" idx="0"/>
            </p:cNvCxnSpPr>
            <p:nvPr/>
          </p:nvCxnSpPr>
          <p:spPr>
            <a:xfrm flipV="1">
              <a:off x="6454658" y="2285627"/>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8A40F1F-4E1A-286B-BEFB-F603309FFCA2}"/>
                </a:ext>
              </a:extLst>
            </p:cNvPr>
            <p:cNvCxnSpPr>
              <a:cxnSpLocks/>
            </p:cNvCxnSpPr>
            <p:nvPr/>
          </p:nvCxnSpPr>
          <p:spPr>
            <a:xfrm flipV="1">
              <a:off x="7783350" y="2284598"/>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A24DEC1-5140-513B-3DC9-E1E186B1C403}"/>
                </a:ext>
              </a:extLst>
            </p:cNvPr>
            <p:cNvCxnSpPr>
              <a:cxnSpLocks/>
            </p:cNvCxnSpPr>
            <p:nvPr/>
          </p:nvCxnSpPr>
          <p:spPr>
            <a:xfrm flipV="1">
              <a:off x="7438008" y="2632970"/>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9F79BBD-CEF5-A527-AE73-0162EC06C7F1}"/>
                </a:ext>
              </a:extLst>
            </p:cNvPr>
            <p:cNvSpPr/>
            <p:nvPr/>
          </p:nvSpPr>
          <p:spPr>
            <a:xfrm>
              <a:off x="5953959" y="1419628"/>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EBA2D43C-7683-D19B-3F9B-21BF6FE5E8BE}"/>
                </a:ext>
              </a:extLst>
            </p:cNvPr>
            <p:cNvCxnSpPr>
              <a:cxnSpLocks/>
            </p:cNvCxnSpPr>
            <p:nvPr/>
          </p:nvCxnSpPr>
          <p:spPr>
            <a:xfrm>
              <a:off x="6480700" y="1725907"/>
              <a:ext cx="115557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0E77050-C7FC-4ACB-7723-EEE95DFC3EF5}"/>
                </a:ext>
              </a:extLst>
            </p:cNvPr>
            <p:cNvCxnSpPr>
              <a:cxnSpLocks/>
            </p:cNvCxnSpPr>
            <p:nvPr/>
          </p:nvCxnSpPr>
          <p:spPr>
            <a:xfrm flipV="1">
              <a:off x="5837064" y="1411335"/>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36E7C22-A4A6-0A4A-36E5-E8CA57C7BAA2}"/>
                </a:ext>
              </a:extLst>
            </p:cNvPr>
            <p:cNvCxnSpPr>
              <a:cxnSpLocks/>
            </p:cNvCxnSpPr>
            <p:nvPr/>
          </p:nvCxnSpPr>
          <p:spPr>
            <a:xfrm>
              <a:off x="4921783" y="1044236"/>
              <a:ext cx="13443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E726D7-AE30-8E96-43A2-9052D19C5265}"/>
                </a:ext>
              </a:extLst>
            </p:cNvPr>
            <p:cNvCxnSpPr>
              <a:cxnSpLocks/>
            </p:cNvCxnSpPr>
            <p:nvPr/>
          </p:nvCxnSpPr>
          <p:spPr>
            <a:xfrm flipV="1">
              <a:off x="4921783" y="1044232"/>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D2EE8A-B5FC-1B06-7837-7E9DC1067106}"/>
                </a:ext>
              </a:extLst>
            </p:cNvPr>
            <p:cNvCxnSpPr>
              <a:cxnSpLocks/>
            </p:cNvCxnSpPr>
            <p:nvPr/>
          </p:nvCxnSpPr>
          <p:spPr>
            <a:xfrm flipV="1">
              <a:off x="6250475" y="1043203"/>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7E28F7B-7CA6-9215-62A7-7777FA3CB550}"/>
                </a:ext>
              </a:extLst>
            </p:cNvPr>
            <p:cNvSpPr/>
            <p:nvPr/>
          </p:nvSpPr>
          <p:spPr>
            <a:xfrm>
              <a:off x="4654854" y="1410536"/>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8994FB3-1C20-4F7A-3FBD-A91049A651BD}"/>
                </a:ext>
              </a:extLst>
            </p:cNvPr>
            <p:cNvSpPr/>
            <p:nvPr/>
          </p:nvSpPr>
          <p:spPr>
            <a:xfrm>
              <a:off x="4907871" y="1416375"/>
              <a:ext cx="261891" cy="49493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465B50BC-BFA5-269D-735E-63E40528015D}"/>
                </a:ext>
              </a:extLst>
            </p:cNvPr>
            <p:cNvCxnSpPr/>
            <p:nvPr/>
          </p:nvCxnSpPr>
          <p:spPr>
            <a:xfrm flipV="1">
              <a:off x="5517471" y="502035"/>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BC831BA-E373-F559-D9FB-5D1346154AD0}"/>
                </a:ext>
              </a:extLst>
            </p:cNvPr>
            <p:cNvCxnSpPr>
              <a:cxnSpLocks/>
            </p:cNvCxnSpPr>
            <p:nvPr/>
          </p:nvCxnSpPr>
          <p:spPr>
            <a:xfrm flipV="1">
              <a:off x="4589455" y="1390407"/>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DABF0AB9-B0FB-8B0D-498C-47D1A193420F}"/>
              </a:ext>
            </a:extLst>
          </p:cNvPr>
          <p:cNvSpPr txBox="1"/>
          <p:nvPr/>
        </p:nvSpPr>
        <p:spPr>
          <a:xfrm>
            <a:off x="5121985" y="4123378"/>
            <a:ext cx="776175" cy="430887"/>
          </a:xfrm>
          <a:prstGeom prst="rect">
            <a:avLst/>
          </a:prstGeom>
          <a:noFill/>
        </p:spPr>
        <p:txBody>
          <a:bodyPr wrap="none" rtlCol="0">
            <a:spAutoFit/>
          </a:bodyPr>
          <a:lstStyle/>
          <a:p>
            <a:r>
              <a:rPr lang="en-US" sz="1100" dirty="0"/>
              <a:t>d. 58</a:t>
            </a:r>
          </a:p>
          <a:p>
            <a:r>
              <a:rPr lang="en-US" sz="1100" dirty="0"/>
              <a:t>Uterine ca</a:t>
            </a:r>
          </a:p>
        </p:txBody>
      </p:sp>
      <p:sp>
        <p:nvSpPr>
          <p:cNvPr id="48" name="TextBox 47">
            <a:extLst>
              <a:ext uri="{FF2B5EF4-FFF2-40B4-BE49-F238E27FC236}">
                <a16:creationId xmlns:a16="http://schemas.microsoft.com/office/drawing/2014/main" id="{2FF94AF5-4614-138B-AEAB-B32C4647D355}"/>
              </a:ext>
            </a:extLst>
          </p:cNvPr>
          <p:cNvSpPr txBox="1"/>
          <p:nvPr/>
        </p:nvSpPr>
        <p:spPr>
          <a:xfrm>
            <a:off x="6356574" y="4103794"/>
            <a:ext cx="1111202" cy="600164"/>
          </a:xfrm>
          <a:prstGeom prst="rect">
            <a:avLst/>
          </a:prstGeom>
          <a:noFill/>
        </p:spPr>
        <p:txBody>
          <a:bodyPr wrap="none" rtlCol="0">
            <a:spAutoFit/>
          </a:bodyPr>
          <a:lstStyle/>
          <a:p>
            <a:r>
              <a:rPr lang="en-US" sz="1100" dirty="0"/>
              <a:t>d. 63</a:t>
            </a:r>
          </a:p>
          <a:p>
            <a:r>
              <a:rPr lang="en-US" sz="1100" dirty="0"/>
              <a:t>Colon ca</a:t>
            </a:r>
          </a:p>
          <a:p>
            <a:r>
              <a:rPr lang="en-US" sz="1100" dirty="0"/>
              <a:t>Uterine ca @ 48</a:t>
            </a:r>
          </a:p>
        </p:txBody>
      </p:sp>
      <p:sp>
        <p:nvSpPr>
          <p:cNvPr id="49" name="TextBox 48">
            <a:extLst>
              <a:ext uri="{FF2B5EF4-FFF2-40B4-BE49-F238E27FC236}">
                <a16:creationId xmlns:a16="http://schemas.microsoft.com/office/drawing/2014/main" id="{10F7D3D9-3022-D0E3-D6FC-AD054BA36B4E}"/>
              </a:ext>
            </a:extLst>
          </p:cNvPr>
          <p:cNvSpPr txBox="1"/>
          <p:nvPr/>
        </p:nvSpPr>
        <p:spPr>
          <a:xfrm>
            <a:off x="4585803" y="2863468"/>
            <a:ext cx="671979" cy="430887"/>
          </a:xfrm>
          <a:prstGeom prst="rect">
            <a:avLst/>
          </a:prstGeom>
          <a:noFill/>
        </p:spPr>
        <p:txBody>
          <a:bodyPr wrap="none" rtlCol="0">
            <a:spAutoFit/>
          </a:bodyPr>
          <a:lstStyle/>
          <a:p>
            <a:r>
              <a:rPr lang="en-US" sz="1100" dirty="0"/>
              <a:t>d. 67</a:t>
            </a:r>
          </a:p>
          <a:p>
            <a:r>
              <a:rPr lang="en-US" sz="1100" dirty="0"/>
              <a:t>Colon ca</a:t>
            </a:r>
          </a:p>
        </p:txBody>
      </p:sp>
      <p:sp>
        <p:nvSpPr>
          <p:cNvPr id="50" name="Rectangle 49">
            <a:extLst>
              <a:ext uri="{FF2B5EF4-FFF2-40B4-BE49-F238E27FC236}">
                <a16:creationId xmlns:a16="http://schemas.microsoft.com/office/drawing/2014/main" id="{4B45C283-B8D2-64EA-0093-55B99958DA78}"/>
              </a:ext>
            </a:extLst>
          </p:cNvPr>
          <p:cNvSpPr/>
          <p:nvPr/>
        </p:nvSpPr>
        <p:spPr>
          <a:xfrm>
            <a:off x="5173317" y="2348745"/>
            <a:ext cx="261891" cy="49493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ACE139B4-AA4B-A9DE-5334-80854C770ACA}"/>
              </a:ext>
            </a:extLst>
          </p:cNvPr>
          <p:cNvSpPr txBox="1"/>
          <p:nvPr/>
        </p:nvSpPr>
        <p:spPr>
          <a:xfrm>
            <a:off x="3558673" y="2892787"/>
            <a:ext cx="941283" cy="430887"/>
          </a:xfrm>
          <a:prstGeom prst="rect">
            <a:avLst/>
          </a:prstGeom>
          <a:noFill/>
        </p:spPr>
        <p:txBody>
          <a:bodyPr wrap="none" rtlCol="0">
            <a:spAutoFit/>
          </a:bodyPr>
          <a:lstStyle/>
          <a:p>
            <a:r>
              <a:rPr lang="en-US" sz="1100" dirty="0"/>
              <a:t>d. 70</a:t>
            </a:r>
          </a:p>
          <a:p>
            <a:r>
              <a:rPr lang="en-US" sz="1100" dirty="0"/>
              <a:t>Pancreatic ca</a:t>
            </a:r>
          </a:p>
        </p:txBody>
      </p:sp>
      <p:sp>
        <p:nvSpPr>
          <p:cNvPr id="56" name="TextBox 55">
            <a:extLst>
              <a:ext uri="{FF2B5EF4-FFF2-40B4-BE49-F238E27FC236}">
                <a16:creationId xmlns:a16="http://schemas.microsoft.com/office/drawing/2014/main" id="{553613DD-9303-B095-A9EA-31E8BC39C613}"/>
              </a:ext>
            </a:extLst>
          </p:cNvPr>
          <p:cNvSpPr txBox="1"/>
          <p:nvPr/>
        </p:nvSpPr>
        <p:spPr>
          <a:xfrm>
            <a:off x="938252" y="5597898"/>
            <a:ext cx="9697911" cy="369332"/>
          </a:xfrm>
          <a:prstGeom prst="rect">
            <a:avLst/>
          </a:prstGeom>
          <a:noFill/>
        </p:spPr>
        <p:txBody>
          <a:bodyPr wrap="none" rtlCol="0">
            <a:spAutoFit/>
          </a:bodyPr>
          <a:lstStyle/>
          <a:p>
            <a:r>
              <a:rPr lang="en-US" dirty="0">
                <a:solidFill>
                  <a:srgbClr val="FF0000"/>
                </a:solidFill>
              </a:rPr>
              <a:t>Conclusion: cancer appearing in every generation and looks related: GI and uterine = Lynch Syndrome</a:t>
            </a:r>
          </a:p>
        </p:txBody>
      </p:sp>
      <p:sp>
        <p:nvSpPr>
          <p:cNvPr id="57" name="TextBox 56">
            <a:extLst>
              <a:ext uri="{FF2B5EF4-FFF2-40B4-BE49-F238E27FC236}">
                <a16:creationId xmlns:a16="http://schemas.microsoft.com/office/drawing/2014/main" id="{6AA66C7F-9FAE-F3D0-F50A-E8C65FC32110}"/>
              </a:ext>
            </a:extLst>
          </p:cNvPr>
          <p:cNvSpPr txBox="1"/>
          <p:nvPr/>
        </p:nvSpPr>
        <p:spPr>
          <a:xfrm>
            <a:off x="938251" y="5259910"/>
            <a:ext cx="2124941" cy="369332"/>
          </a:xfrm>
          <a:prstGeom prst="rect">
            <a:avLst/>
          </a:prstGeom>
          <a:noFill/>
        </p:spPr>
        <p:txBody>
          <a:bodyPr wrap="none" rtlCol="0">
            <a:spAutoFit/>
          </a:bodyPr>
          <a:lstStyle/>
          <a:p>
            <a:r>
              <a:rPr lang="en-US" dirty="0">
                <a:solidFill>
                  <a:srgbClr val="FFC000"/>
                </a:solidFill>
              </a:rPr>
              <a:t>What do we notice? </a:t>
            </a:r>
          </a:p>
        </p:txBody>
      </p:sp>
    </p:spTree>
    <p:extLst>
      <p:ext uri="{BB962C8B-B14F-4D97-AF65-F5344CB8AC3E}">
        <p14:creationId xmlns:p14="http://schemas.microsoft.com/office/powerpoint/2010/main" val="19219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5240-DDD6-4D02-9ABC-AC75AA945B26}"/>
              </a:ext>
            </a:extLst>
          </p:cNvPr>
          <p:cNvSpPr>
            <a:spLocks noGrp="1"/>
          </p:cNvSpPr>
          <p:nvPr>
            <p:ph type="title"/>
          </p:nvPr>
        </p:nvSpPr>
        <p:spPr/>
        <p:txBody>
          <a:bodyPr/>
          <a:lstStyle/>
          <a:p>
            <a:r>
              <a:rPr lang="en-US" dirty="0"/>
              <a:t>Hereditary Cancer TESTING</a:t>
            </a:r>
          </a:p>
        </p:txBody>
      </p:sp>
      <p:sp>
        <p:nvSpPr>
          <p:cNvPr id="3" name="Text Placeholder 2">
            <a:extLst>
              <a:ext uri="{FF2B5EF4-FFF2-40B4-BE49-F238E27FC236}">
                <a16:creationId xmlns:a16="http://schemas.microsoft.com/office/drawing/2014/main" id="{2C242779-741C-8138-A426-03D97CB830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679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E1FC9-13A4-3BA3-A221-EDD51345A2A3}"/>
              </a:ext>
            </a:extLst>
          </p:cNvPr>
          <p:cNvSpPr>
            <a:spLocks noGrp="1"/>
          </p:cNvSpPr>
          <p:nvPr>
            <p:ph type="title"/>
          </p:nvPr>
        </p:nvSpPr>
        <p:spPr>
          <a:xfrm>
            <a:off x="841248" y="256032"/>
            <a:ext cx="10506456" cy="1014984"/>
          </a:xfrm>
        </p:spPr>
        <p:txBody>
          <a:bodyPr anchor="b">
            <a:normAutofit/>
          </a:bodyPr>
          <a:lstStyle/>
          <a:p>
            <a:r>
              <a:rPr lang="en-US" dirty="0"/>
              <a:t>Learning Objectives: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DA19BA4-2B62-A899-ADF3-74533EB877E6}"/>
              </a:ext>
            </a:extLst>
          </p:cNvPr>
          <p:cNvGraphicFramePr>
            <a:graphicFrameLocks noGrp="1"/>
          </p:cNvGraphicFramePr>
          <p:nvPr>
            <p:ph idx="1"/>
            <p:extLst>
              <p:ext uri="{D42A27DB-BD31-4B8C-83A1-F6EECF244321}">
                <p14:modId xmlns:p14="http://schemas.microsoft.com/office/powerpoint/2010/main" val="3733905930"/>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706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ED0555-58EC-D943-3C54-DEBE23B14138}"/>
              </a:ext>
            </a:extLst>
          </p:cNvPr>
          <p:cNvSpPr>
            <a:spLocks noGrp="1"/>
          </p:cNvSpPr>
          <p:nvPr>
            <p:ph type="title"/>
          </p:nvPr>
        </p:nvSpPr>
        <p:spPr>
          <a:xfrm>
            <a:off x="841248" y="334644"/>
            <a:ext cx="10509504" cy="1076914"/>
          </a:xfrm>
        </p:spPr>
        <p:txBody>
          <a:bodyPr anchor="ctr">
            <a:normAutofit/>
          </a:bodyPr>
          <a:lstStyle/>
          <a:p>
            <a:r>
              <a:rPr lang="en-US" sz="4000"/>
              <a:t>Red Flags for Genetic Cancer Risk Assessment</a:t>
            </a:r>
          </a:p>
        </p:txBody>
      </p:sp>
      <p:graphicFrame>
        <p:nvGraphicFramePr>
          <p:cNvPr id="7" name="Table 147">
            <a:extLst>
              <a:ext uri="{FF2B5EF4-FFF2-40B4-BE49-F238E27FC236}">
                <a16:creationId xmlns:a16="http://schemas.microsoft.com/office/drawing/2014/main" id="{0C4DB927-1F32-AB15-0C59-CA00F346652D}"/>
              </a:ext>
            </a:extLst>
          </p:cNvPr>
          <p:cNvGraphicFramePr/>
          <p:nvPr/>
        </p:nvGraphicFramePr>
        <p:xfrm>
          <a:off x="2147516" y="1559895"/>
          <a:ext cx="7893920" cy="5120640"/>
        </p:xfrm>
        <a:graphic>
          <a:graphicData uri="http://schemas.openxmlformats.org/drawingml/2006/table">
            <a:tbl>
              <a:tblPr firstRow="1" bandRow="1"/>
              <a:tblGrid>
                <a:gridCol w="7893920">
                  <a:extLst>
                    <a:ext uri="{9D8B030D-6E8A-4147-A177-3AD203B41FA5}">
                      <a16:colId xmlns:a16="http://schemas.microsoft.com/office/drawing/2014/main" val="20000"/>
                    </a:ext>
                  </a:extLst>
                </a:gridCol>
              </a:tblGrid>
              <a:tr h="428811">
                <a:tc>
                  <a:txBody>
                    <a:bodyPr/>
                    <a:lstStyle/>
                    <a:p>
                      <a:pPr lvl="0" algn="l" defTabSz="914400">
                        <a:defRPr>
                          <a:solidFill>
                            <a:srgbClr val="000000"/>
                          </a:solidFill>
                        </a:defRPr>
                      </a:pPr>
                      <a:r>
                        <a:rPr sz="1600">
                          <a:sym typeface="Helvetica Light"/>
                        </a:rPr>
                        <a:t>Younger age of onset then is typical (breast cancer less then 50 years old)</a:t>
                      </a:r>
                    </a:p>
                  </a:txBody>
                  <a:tcPr marL="44222" marR="44222" marT="44222" marB="44222"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0"/>
                  </a:ext>
                </a:extLst>
              </a:tr>
              <a:tr h="706321">
                <a:tc>
                  <a:txBody>
                    <a:bodyPr/>
                    <a:lstStyle/>
                    <a:p>
                      <a:pPr lvl="0" algn="l" defTabSz="914400">
                        <a:defRPr>
                          <a:solidFill>
                            <a:srgbClr val="000000"/>
                          </a:solidFill>
                        </a:defRPr>
                      </a:pPr>
                      <a:r>
                        <a:rPr sz="1600">
                          <a:sym typeface="Helvetica Light"/>
                        </a:rPr>
                        <a:t>Multiple primary cancers in a single individual (colorectal and endometrial cancer)</a:t>
                      </a:r>
                    </a:p>
                  </a:txBody>
                  <a:tcPr marL="44222" marR="44222" marT="44222" marB="44222"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1"/>
                  </a:ext>
                </a:extLst>
              </a:tr>
              <a:tr h="428811">
                <a:tc>
                  <a:txBody>
                    <a:bodyPr/>
                    <a:lstStyle/>
                    <a:p>
                      <a:pPr lvl="0" algn="l" defTabSz="914400">
                        <a:defRPr>
                          <a:solidFill>
                            <a:srgbClr val="000000"/>
                          </a:solidFill>
                        </a:defRPr>
                      </a:pPr>
                      <a:r>
                        <a:rPr sz="1600">
                          <a:sym typeface="Helvetica Light"/>
                        </a:rPr>
                        <a:t>Multifocal tumors or bilateral cancers in paired organs (multifocal renal cancer)</a:t>
                      </a:r>
                    </a:p>
                  </a:txBody>
                  <a:tcPr marL="44222" marR="44222" marT="44222" marB="44222"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706321">
                <a:tc>
                  <a:txBody>
                    <a:bodyPr/>
                    <a:lstStyle/>
                    <a:p>
                      <a:pPr lvl="0" algn="l" defTabSz="914400">
                        <a:defRPr>
                          <a:solidFill>
                            <a:srgbClr val="000000"/>
                          </a:solidFill>
                        </a:defRPr>
                      </a:pPr>
                      <a:r>
                        <a:rPr sz="1600">
                          <a:sym typeface="Helvetica Light"/>
                        </a:rPr>
                        <a:t>Several relatives with the same or related cancers (breast and ovarian, colon, and endometrial)</a:t>
                      </a:r>
                    </a:p>
                  </a:txBody>
                  <a:tcPr marL="44222" marR="44222" marT="44222" marB="44222"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3"/>
                  </a:ext>
                </a:extLst>
              </a:tr>
              <a:tr h="706321">
                <a:tc>
                  <a:txBody>
                    <a:bodyPr/>
                    <a:lstStyle/>
                    <a:p>
                      <a:pPr lvl="0" algn="l" defTabSz="914400">
                        <a:defRPr>
                          <a:solidFill>
                            <a:srgbClr val="000000"/>
                          </a:solidFill>
                        </a:defRPr>
                      </a:pPr>
                      <a:r>
                        <a:rPr sz="1600">
                          <a:sym typeface="Helvetica Light"/>
                        </a:rPr>
                        <a:t>Autosomal dominant pattern of cancer (cancers occurring in multiple generations of a family)</a:t>
                      </a:r>
                    </a:p>
                  </a:txBody>
                  <a:tcPr marL="44222" marR="44222" marT="44222" marB="44222"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428811">
                <a:tc>
                  <a:txBody>
                    <a:bodyPr/>
                    <a:lstStyle/>
                    <a:p>
                      <a:pPr lvl="0" algn="l" defTabSz="914400">
                        <a:defRPr>
                          <a:solidFill>
                            <a:srgbClr val="000000"/>
                          </a:solidFill>
                        </a:defRPr>
                      </a:pPr>
                      <a:r>
                        <a:rPr sz="1600" dirty="0">
                          <a:sym typeface="Helvetica Light"/>
                        </a:rPr>
                        <a:t>Presence of rare cancers (adrenocortical carcinoma and retinoblastoma)</a:t>
                      </a:r>
                    </a:p>
                  </a:txBody>
                  <a:tcPr marL="44222" marR="44222" marT="44222" marB="44222"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5"/>
                  </a:ext>
                </a:extLst>
              </a:tr>
              <a:tr h="428811">
                <a:tc>
                  <a:txBody>
                    <a:bodyPr/>
                    <a:lstStyle/>
                    <a:p>
                      <a:pPr lvl="0" algn="l" defTabSz="914400">
                        <a:defRPr>
                          <a:solidFill>
                            <a:srgbClr val="000000"/>
                          </a:solidFill>
                        </a:defRPr>
                      </a:pPr>
                      <a:r>
                        <a:rPr sz="1600">
                          <a:sym typeface="Helvetica Light"/>
                        </a:rPr>
                        <a:t>Unusual presentation of cancer (male breast cancer)</a:t>
                      </a:r>
                    </a:p>
                  </a:txBody>
                  <a:tcPr marL="44222" marR="44222" marT="44222" marB="44222"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428811">
                <a:tc>
                  <a:txBody>
                    <a:bodyPr/>
                    <a:lstStyle/>
                    <a:p>
                      <a:pPr lvl="0" algn="l" defTabSz="914400">
                        <a:defRPr>
                          <a:solidFill>
                            <a:srgbClr val="000000"/>
                          </a:solidFill>
                        </a:defRPr>
                      </a:pPr>
                      <a:r>
                        <a:rPr sz="1600">
                          <a:sym typeface="Helvetica Light"/>
                        </a:rPr>
                        <a:t>Presence of other nonmalignant features (colon polyps)</a:t>
                      </a:r>
                    </a:p>
                  </a:txBody>
                  <a:tcPr marL="44222" marR="44222" marT="44222" marB="44222"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7"/>
                  </a:ext>
                </a:extLst>
              </a:tr>
              <a:tr h="428811">
                <a:tc>
                  <a:txBody>
                    <a:bodyPr/>
                    <a:lstStyle/>
                    <a:p>
                      <a:pPr lvl="0" algn="l" defTabSz="914400">
                        <a:defRPr>
                          <a:solidFill>
                            <a:srgbClr val="000000"/>
                          </a:solidFill>
                        </a:defRPr>
                      </a:pPr>
                      <a:r>
                        <a:rPr sz="1600">
                          <a:sym typeface="Helvetica Light"/>
                        </a:rPr>
                        <a:t>Uncommon tumor histology (medullary thyroid carcinoma)</a:t>
                      </a:r>
                    </a:p>
                  </a:txBody>
                  <a:tcPr marL="44222" marR="44222" marT="44222" marB="44222"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8"/>
                  </a:ext>
                </a:extLst>
              </a:tr>
              <a:tr h="428811">
                <a:tc>
                  <a:txBody>
                    <a:bodyPr/>
                    <a:lstStyle/>
                    <a:p>
                      <a:pPr lvl="0" algn="l" defTabSz="914400">
                        <a:defRPr>
                          <a:solidFill>
                            <a:srgbClr val="000000"/>
                          </a:solidFill>
                        </a:defRPr>
                      </a:pPr>
                      <a:r>
                        <a:rPr sz="1600" dirty="0">
                          <a:sym typeface="Helvetica Light"/>
                        </a:rPr>
                        <a:t>Certain ethnicities (Ashkenazi Jewish)</a:t>
                      </a:r>
                    </a:p>
                  </a:txBody>
                  <a:tcPr marL="44222" marR="44222" marT="44222" marB="44222" anchor="ctr" horzOverflow="overflow">
                    <a:lnL w="12700">
                      <a:miter lim="400000"/>
                    </a:lnL>
                    <a:lnR w="12700">
                      <a:miter lim="400000"/>
                    </a:lnR>
                    <a:lnT w="12700">
                      <a:miter lim="400000"/>
                    </a:lnT>
                    <a:lnB w="12700">
                      <a:miter lim="400000"/>
                    </a:lnB>
                    <a:solidFill>
                      <a:srgbClr val="E3E5E8"/>
                    </a:solidFill>
                  </a:tcPr>
                </a:tc>
                <a:extLst>
                  <a:ext uri="{0D108BD9-81ED-4DB2-BD59-A6C34878D82A}">
                    <a16:rowId xmlns:a16="http://schemas.microsoft.com/office/drawing/2014/main" val="10009"/>
                  </a:ext>
                </a:extLst>
              </a:tr>
            </a:tbl>
          </a:graphicData>
        </a:graphic>
      </p:graphicFrame>
      <p:pic>
        <p:nvPicPr>
          <p:cNvPr id="8" name="ncEK4ALcA.png">
            <a:extLst>
              <a:ext uri="{FF2B5EF4-FFF2-40B4-BE49-F238E27FC236}">
                <a16:creationId xmlns:a16="http://schemas.microsoft.com/office/drawing/2014/main" id="{53ED914F-B466-78B2-A612-9FA2E19D1790}"/>
              </a:ext>
            </a:extLst>
          </p:cNvPr>
          <p:cNvPicPr/>
          <p:nvPr/>
        </p:nvPicPr>
        <p:blipFill>
          <a:blip r:embed="rId2" cstate="screen">
            <a:extLst>
              <a:ext uri="{28A0092B-C50C-407E-A947-70E740481C1C}">
                <a14:useLocalDpi xmlns:a14="http://schemas.microsoft.com/office/drawing/2010/main"/>
              </a:ext>
            </a:extLst>
          </a:blip>
          <a:stretch>
            <a:fillRect/>
          </a:stretch>
        </p:blipFill>
        <p:spPr>
          <a:xfrm>
            <a:off x="8400425" y="4334346"/>
            <a:ext cx="2367141" cy="2519206"/>
          </a:xfrm>
          <a:prstGeom prst="rect">
            <a:avLst/>
          </a:prstGeom>
          <a:ln w="12700">
            <a:miter lim="400000"/>
          </a:ln>
        </p:spPr>
      </p:pic>
    </p:spTree>
    <p:extLst>
      <p:ext uri="{BB962C8B-B14F-4D97-AF65-F5344CB8AC3E}">
        <p14:creationId xmlns:p14="http://schemas.microsoft.com/office/powerpoint/2010/main" val="1605799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hord 72">
            <a:extLst>
              <a:ext uri="{FF2B5EF4-FFF2-40B4-BE49-F238E27FC236}">
                <a16:creationId xmlns:a16="http://schemas.microsoft.com/office/drawing/2014/main" id="{BB8639AC-EC4C-44C8-FD42-FEA348C49A0B}"/>
              </a:ext>
            </a:extLst>
          </p:cNvPr>
          <p:cNvSpPr/>
          <p:nvPr/>
        </p:nvSpPr>
        <p:spPr>
          <a:xfrm rot="16200000">
            <a:off x="10527145" y="4135450"/>
            <a:ext cx="523782" cy="494930"/>
          </a:xfrm>
          <a:prstGeom prst="chord">
            <a:avLst>
              <a:gd name="adj1" fmla="val 5367117"/>
              <a:gd name="adj2" fmla="val 16200000"/>
            </a:avLst>
          </a:prstGeom>
          <a:solidFill>
            <a:schemeClr val="tx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85EA8090-FE2A-DFAF-6380-BD1F69C8043C}"/>
              </a:ext>
            </a:extLst>
          </p:cNvPr>
          <p:cNvGrpSpPr/>
          <p:nvPr/>
        </p:nvGrpSpPr>
        <p:grpSpPr>
          <a:xfrm>
            <a:off x="613419" y="2031369"/>
            <a:ext cx="4894761" cy="3604775"/>
            <a:chOff x="3268256" y="502035"/>
            <a:chExt cx="4894761" cy="3604775"/>
          </a:xfrm>
        </p:grpSpPr>
        <p:sp>
          <p:nvSpPr>
            <p:cNvPr id="5" name="Oval 4">
              <a:extLst>
                <a:ext uri="{FF2B5EF4-FFF2-40B4-BE49-F238E27FC236}">
                  <a16:creationId xmlns:a16="http://schemas.microsoft.com/office/drawing/2014/main" id="{302BF210-2898-F70A-206A-69F3344E7A31}"/>
                </a:ext>
              </a:extLst>
            </p:cNvPr>
            <p:cNvSpPr/>
            <p:nvPr/>
          </p:nvSpPr>
          <p:spPr>
            <a:xfrm>
              <a:off x="5406501" y="3429000"/>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22E35466-8741-3988-101D-47C6694B6E10}"/>
                </a:ext>
              </a:extLst>
            </p:cNvPr>
            <p:cNvCxnSpPr/>
            <p:nvPr/>
          </p:nvCxnSpPr>
          <p:spPr>
            <a:xfrm flipV="1">
              <a:off x="5132181" y="3923930"/>
              <a:ext cx="274320" cy="1828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6DD8C1C-D976-E002-A90F-44A5DD47DE86}"/>
                </a:ext>
              </a:extLst>
            </p:cNvPr>
            <p:cNvSpPr/>
            <p:nvPr/>
          </p:nvSpPr>
          <p:spPr>
            <a:xfrm>
              <a:off x="6198093" y="2640367"/>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C1BA24C-A289-B289-DE75-12C9660550BA}"/>
                </a:ext>
              </a:extLst>
            </p:cNvPr>
            <p:cNvSpPr/>
            <p:nvPr/>
          </p:nvSpPr>
          <p:spPr>
            <a:xfrm>
              <a:off x="3268256" y="2640367"/>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036A48D-84DF-002B-2A9D-71F38022B026}"/>
                </a:ext>
              </a:extLst>
            </p:cNvPr>
            <p:cNvCxnSpPr>
              <a:cxnSpLocks/>
              <a:stCxn id="8" idx="3"/>
              <a:endCxn id="7" idx="2"/>
            </p:cNvCxnSpPr>
            <p:nvPr/>
          </p:nvCxnSpPr>
          <p:spPr>
            <a:xfrm>
              <a:off x="3792038" y="2887832"/>
              <a:ext cx="240605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3F7495-6C12-82DB-F4C4-7F1E7141B246}"/>
                </a:ext>
              </a:extLst>
            </p:cNvPr>
            <p:cNvCxnSpPr>
              <a:stCxn id="5" idx="0"/>
            </p:cNvCxnSpPr>
            <p:nvPr/>
          </p:nvCxnSpPr>
          <p:spPr>
            <a:xfrm flipV="1">
              <a:off x="5668392" y="2887832"/>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51B68D-5543-BBDE-A2CC-21375B727EBE}"/>
                </a:ext>
              </a:extLst>
            </p:cNvPr>
            <p:cNvCxnSpPr>
              <a:cxnSpLocks/>
            </p:cNvCxnSpPr>
            <p:nvPr/>
          </p:nvCxnSpPr>
          <p:spPr>
            <a:xfrm flipV="1">
              <a:off x="6096000" y="2640367"/>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Chord 11">
              <a:extLst>
                <a:ext uri="{FF2B5EF4-FFF2-40B4-BE49-F238E27FC236}">
                  <a16:creationId xmlns:a16="http://schemas.microsoft.com/office/drawing/2014/main" id="{B1AEB060-B7A2-0395-F6E8-545122ED1487}"/>
                </a:ext>
              </a:extLst>
            </p:cNvPr>
            <p:cNvSpPr/>
            <p:nvPr/>
          </p:nvSpPr>
          <p:spPr>
            <a:xfrm rot="10800000">
              <a:off x="6195134" y="2640367"/>
              <a:ext cx="523782" cy="494930"/>
            </a:xfrm>
            <a:prstGeom prst="chord">
              <a:avLst>
                <a:gd name="adj1" fmla="val 5367117"/>
                <a:gd name="adj2" fmla="val 16200000"/>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5BF42719-F0FA-0F24-9E24-202335516F1A}"/>
                </a:ext>
              </a:extLst>
            </p:cNvPr>
            <p:cNvSpPr/>
            <p:nvPr/>
          </p:nvSpPr>
          <p:spPr>
            <a:xfrm>
              <a:off x="7540101" y="2640367"/>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Chord 13">
              <a:extLst>
                <a:ext uri="{FF2B5EF4-FFF2-40B4-BE49-F238E27FC236}">
                  <a16:creationId xmlns:a16="http://schemas.microsoft.com/office/drawing/2014/main" id="{7B0CAB4D-3658-264A-5627-6CAD1F17E787}"/>
                </a:ext>
              </a:extLst>
            </p:cNvPr>
            <p:cNvSpPr/>
            <p:nvPr/>
          </p:nvSpPr>
          <p:spPr>
            <a:xfrm rot="10800000">
              <a:off x="7537142" y="2640367"/>
              <a:ext cx="523782" cy="494930"/>
            </a:xfrm>
            <a:prstGeom prst="chord">
              <a:avLst>
                <a:gd name="adj1" fmla="val 5367117"/>
                <a:gd name="adj2" fmla="val 16200000"/>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a:extLst>
                <a:ext uri="{FF2B5EF4-FFF2-40B4-BE49-F238E27FC236}">
                  <a16:creationId xmlns:a16="http://schemas.microsoft.com/office/drawing/2014/main" id="{0F616A69-59FD-142B-1D31-1D5BEDC3BA6B}"/>
                </a:ext>
              </a:extLst>
            </p:cNvPr>
            <p:cNvSpPr/>
            <p:nvPr/>
          </p:nvSpPr>
          <p:spPr>
            <a:xfrm>
              <a:off x="7639235" y="1432250"/>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Pie 15">
              <a:extLst>
                <a:ext uri="{FF2B5EF4-FFF2-40B4-BE49-F238E27FC236}">
                  <a16:creationId xmlns:a16="http://schemas.microsoft.com/office/drawing/2014/main" id="{8CD1CB01-112B-C410-E74E-B62A16E83634}"/>
                </a:ext>
              </a:extLst>
            </p:cNvPr>
            <p:cNvSpPr/>
            <p:nvPr/>
          </p:nvSpPr>
          <p:spPr>
            <a:xfrm rot="16200000">
              <a:off x="7550552" y="2625941"/>
              <a:ext cx="496965" cy="523780"/>
            </a:xfrm>
            <a:prstGeom prst="pi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a:extLst>
                <a:ext uri="{FF2B5EF4-FFF2-40B4-BE49-F238E27FC236}">
                  <a16:creationId xmlns:a16="http://schemas.microsoft.com/office/drawing/2014/main" id="{A14B6D28-4481-EAD4-819A-97D7609306A0}"/>
                </a:ext>
              </a:extLst>
            </p:cNvPr>
            <p:cNvCxnSpPr>
              <a:cxnSpLocks/>
            </p:cNvCxnSpPr>
            <p:nvPr/>
          </p:nvCxnSpPr>
          <p:spPr>
            <a:xfrm>
              <a:off x="6454658" y="2285631"/>
              <a:ext cx="13443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0793970-EE04-2E8D-9E0F-468429466C6B}"/>
                </a:ext>
              </a:extLst>
            </p:cNvPr>
            <p:cNvCxnSpPr/>
            <p:nvPr/>
          </p:nvCxnSpPr>
          <p:spPr>
            <a:xfrm flipV="1">
              <a:off x="7156879" y="1744463"/>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1AC37E-15F5-3250-DE4B-59710DF39D16}"/>
                </a:ext>
              </a:extLst>
            </p:cNvPr>
            <p:cNvCxnSpPr>
              <a:cxnSpLocks/>
              <a:stCxn id="12" idx="0"/>
            </p:cNvCxnSpPr>
            <p:nvPr/>
          </p:nvCxnSpPr>
          <p:spPr>
            <a:xfrm flipV="1">
              <a:off x="6454658" y="2285627"/>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D3EBDB-A264-F609-54DC-61119DBDADA3}"/>
                </a:ext>
              </a:extLst>
            </p:cNvPr>
            <p:cNvCxnSpPr>
              <a:cxnSpLocks/>
            </p:cNvCxnSpPr>
            <p:nvPr/>
          </p:nvCxnSpPr>
          <p:spPr>
            <a:xfrm flipV="1">
              <a:off x="7783350" y="2284598"/>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02599E-EC71-463E-D924-B4397642BD21}"/>
                </a:ext>
              </a:extLst>
            </p:cNvPr>
            <p:cNvCxnSpPr>
              <a:cxnSpLocks/>
            </p:cNvCxnSpPr>
            <p:nvPr/>
          </p:nvCxnSpPr>
          <p:spPr>
            <a:xfrm flipV="1">
              <a:off x="7438008" y="2632970"/>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ACE3B12-4D5E-86EF-2352-8C3DCB177183}"/>
                </a:ext>
              </a:extLst>
            </p:cNvPr>
            <p:cNvSpPr/>
            <p:nvPr/>
          </p:nvSpPr>
          <p:spPr>
            <a:xfrm>
              <a:off x="5953959" y="1419628"/>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7682A1B-BDCF-B876-FD56-3A516FA20803}"/>
                </a:ext>
              </a:extLst>
            </p:cNvPr>
            <p:cNvCxnSpPr>
              <a:cxnSpLocks/>
            </p:cNvCxnSpPr>
            <p:nvPr/>
          </p:nvCxnSpPr>
          <p:spPr>
            <a:xfrm>
              <a:off x="6480700" y="1725907"/>
              <a:ext cx="115557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172D3FF-FD1D-8818-7B3E-01E55E1A0E5B}"/>
                </a:ext>
              </a:extLst>
            </p:cNvPr>
            <p:cNvCxnSpPr>
              <a:cxnSpLocks/>
            </p:cNvCxnSpPr>
            <p:nvPr/>
          </p:nvCxnSpPr>
          <p:spPr>
            <a:xfrm flipV="1">
              <a:off x="5837064" y="1411335"/>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842B10-182D-52FA-7809-D0F9D3E5C015}"/>
                </a:ext>
              </a:extLst>
            </p:cNvPr>
            <p:cNvCxnSpPr>
              <a:cxnSpLocks/>
            </p:cNvCxnSpPr>
            <p:nvPr/>
          </p:nvCxnSpPr>
          <p:spPr>
            <a:xfrm>
              <a:off x="4921783" y="1044236"/>
              <a:ext cx="13443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F8A2EF-4A77-4702-7DCD-6324E697221E}"/>
                </a:ext>
              </a:extLst>
            </p:cNvPr>
            <p:cNvCxnSpPr>
              <a:cxnSpLocks/>
            </p:cNvCxnSpPr>
            <p:nvPr/>
          </p:nvCxnSpPr>
          <p:spPr>
            <a:xfrm flipV="1">
              <a:off x="4921783" y="1044232"/>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E211EE-D608-AE83-A584-D6ECF96092F8}"/>
                </a:ext>
              </a:extLst>
            </p:cNvPr>
            <p:cNvCxnSpPr>
              <a:cxnSpLocks/>
            </p:cNvCxnSpPr>
            <p:nvPr/>
          </p:nvCxnSpPr>
          <p:spPr>
            <a:xfrm flipV="1">
              <a:off x="6250475" y="1043203"/>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E93755A-2D01-CE4A-DECD-89C2894D55F5}"/>
                </a:ext>
              </a:extLst>
            </p:cNvPr>
            <p:cNvSpPr/>
            <p:nvPr/>
          </p:nvSpPr>
          <p:spPr>
            <a:xfrm>
              <a:off x="4654854" y="1410536"/>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5C2D04-D522-A952-1F92-C1BE87246429}"/>
                </a:ext>
              </a:extLst>
            </p:cNvPr>
            <p:cNvSpPr/>
            <p:nvPr/>
          </p:nvSpPr>
          <p:spPr>
            <a:xfrm>
              <a:off x="4907871" y="1416375"/>
              <a:ext cx="261891" cy="49493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06E1E2D8-95EA-DFEE-E11B-5EF4AB36D791}"/>
                </a:ext>
              </a:extLst>
            </p:cNvPr>
            <p:cNvCxnSpPr/>
            <p:nvPr/>
          </p:nvCxnSpPr>
          <p:spPr>
            <a:xfrm flipV="1">
              <a:off x="5517471" y="502035"/>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F1B3985-11E6-07A3-03E1-3BCED8EBF7CA}"/>
                </a:ext>
              </a:extLst>
            </p:cNvPr>
            <p:cNvCxnSpPr>
              <a:cxnSpLocks/>
            </p:cNvCxnSpPr>
            <p:nvPr/>
          </p:nvCxnSpPr>
          <p:spPr>
            <a:xfrm flipV="1">
              <a:off x="4589455" y="1390407"/>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A19B48EF-7F5F-4F31-6AF3-C097217C1FFF}"/>
              </a:ext>
            </a:extLst>
          </p:cNvPr>
          <p:cNvSpPr txBox="1"/>
          <p:nvPr/>
        </p:nvSpPr>
        <p:spPr>
          <a:xfrm>
            <a:off x="3505836" y="4729434"/>
            <a:ext cx="776175" cy="430887"/>
          </a:xfrm>
          <a:prstGeom prst="rect">
            <a:avLst/>
          </a:prstGeom>
          <a:noFill/>
        </p:spPr>
        <p:txBody>
          <a:bodyPr wrap="none" rtlCol="0">
            <a:spAutoFit/>
          </a:bodyPr>
          <a:lstStyle/>
          <a:p>
            <a:r>
              <a:rPr lang="en-US" sz="1100" dirty="0"/>
              <a:t>d. 58</a:t>
            </a:r>
          </a:p>
          <a:p>
            <a:r>
              <a:rPr lang="en-US" sz="1100" dirty="0"/>
              <a:t>Uterine ca</a:t>
            </a:r>
          </a:p>
        </p:txBody>
      </p:sp>
      <p:sp>
        <p:nvSpPr>
          <p:cNvPr id="33" name="TextBox 32">
            <a:extLst>
              <a:ext uri="{FF2B5EF4-FFF2-40B4-BE49-F238E27FC236}">
                <a16:creationId xmlns:a16="http://schemas.microsoft.com/office/drawing/2014/main" id="{D6CAD584-47FE-A453-6798-4FA513D5AD90}"/>
              </a:ext>
            </a:extLst>
          </p:cNvPr>
          <p:cNvSpPr txBox="1"/>
          <p:nvPr/>
        </p:nvSpPr>
        <p:spPr>
          <a:xfrm>
            <a:off x="4740425" y="4709850"/>
            <a:ext cx="1111202" cy="600164"/>
          </a:xfrm>
          <a:prstGeom prst="rect">
            <a:avLst/>
          </a:prstGeom>
          <a:noFill/>
        </p:spPr>
        <p:txBody>
          <a:bodyPr wrap="none" rtlCol="0">
            <a:spAutoFit/>
          </a:bodyPr>
          <a:lstStyle/>
          <a:p>
            <a:r>
              <a:rPr lang="en-US" sz="1100" dirty="0"/>
              <a:t>d. 63</a:t>
            </a:r>
          </a:p>
          <a:p>
            <a:r>
              <a:rPr lang="en-US" sz="1100" dirty="0"/>
              <a:t>Colon ca</a:t>
            </a:r>
          </a:p>
          <a:p>
            <a:r>
              <a:rPr lang="en-US" sz="1100" dirty="0"/>
              <a:t>Uterine ca @ 48</a:t>
            </a:r>
          </a:p>
        </p:txBody>
      </p:sp>
      <p:sp>
        <p:nvSpPr>
          <p:cNvPr id="34" name="TextBox 33">
            <a:extLst>
              <a:ext uri="{FF2B5EF4-FFF2-40B4-BE49-F238E27FC236}">
                <a16:creationId xmlns:a16="http://schemas.microsoft.com/office/drawing/2014/main" id="{88AB1032-C2D2-E620-AD66-9F77FB13B384}"/>
              </a:ext>
            </a:extLst>
          </p:cNvPr>
          <p:cNvSpPr txBox="1"/>
          <p:nvPr/>
        </p:nvSpPr>
        <p:spPr>
          <a:xfrm>
            <a:off x="2969654" y="3469524"/>
            <a:ext cx="671979" cy="430887"/>
          </a:xfrm>
          <a:prstGeom prst="rect">
            <a:avLst/>
          </a:prstGeom>
          <a:noFill/>
        </p:spPr>
        <p:txBody>
          <a:bodyPr wrap="none" rtlCol="0">
            <a:spAutoFit/>
          </a:bodyPr>
          <a:lstStyle/>
          <a:p>
            <a:r>
              <a:rPr lang="en-US" sz="1100" dirty="0"/>
              <a:t>d. 67</a:t>
            </a:r>
          </a:p>
          <a:p>
            <a:r>
              <a:rPr lang="en-US" sz="1100" dirty="0"/>
              <a:t>Colon ca</a:t>
            </a:r>
          </a:p>
        </p:txBody>
      </p:sp>
      <p:sp>
        <p:nvSpPr>
          <p:cNvPr id="35" name="Rectangle 34">
            <a:extLst>
              <a:ext uri="{FF2B5EF4-FFF2-40B4-BE49-F238E27FC236}">
                <a16:creationId xmlns:a16="http://schemas.microsoft.com/office/drawing/2014/main" id="{C77ADD5B-F081-9A6D-EFB7-14B555FC9780}"/>
              </a:ext>
            </a:extLst>
          </p:cNvPr>
          <p:cNvSpPr/>
          <p:nvPr/>
        </p:nvSpPr>
        <p:spPr>
          <a:xfrm>
            <a:off x="3557168" y="2954801"/>
            <a:ext cx="261891" cy="49493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0F39A235-01E3-4D91-77EF-3C703B977479}"/>
              </a:ext>
            </a:extLst>
          </p:cNvPr>
          <p:cNvSpPr txBox="1"/>
          <p:nvPr/>
        </p:nvSpPr>
        <p:spPr>
          <a:xfrm>
            <a:off x="1942524" y="3498843"/>
            <a:ext cx="941283" cy="430887"/>
          </a:xfrm>
          <a:prstGeom prst="rect">
            <a:avLst/>
          </a:prstGeom>
          <a:noFill/>
        </p:spPr>
        <p:txBody>
          <a:bodyPr wrap="none" rtlCol="0">
            <a:spAutoFit/>
          </a:bodyPr>
          <a:lstStyle/>
          <a:p>
            <a:r>
              <a:rPr lang="en-US" sz="1100" dirty="0"/>
              <a:t>d. 70</a:t>
            </a:r>
          </a:p>
          <a:p>
            <a:r>
              <a:rPr lang="en-US" sz="1100" dirty="0"/>
              <a:t>Pancreatic ca</a:t>
            </a:r>
          </a:p>
        </p:txBody>
      </p:sp>
      <p:grpSp>
        <p:nvGrpSpPr>
          <p:cNvPr id="37" name="Group 36">
            <a:extLst>
              <a:ext uri="{FF2B5EF4-FFF2-40B4-BE49-F238E27FC236}">
                <a16:creationId xmlns:a16="http://schemas.microsoft.com/office/drawing/2014/main" id="{2FDD7B7C-AEA4-4399-ADB6-6F9D2BDABD31}"/>
              </a:ext>
            </a:extLst>
          </p:cNvPr>
          <p:cNvGrpSpPr/>
          <p:nvPr/>
        </p:nvGrpSpPr>
        <p:grpSpPr>
          <a:xfrm>
            <a:off x="6258259" y="2011544"/>
            <a:ext cx="4894761" cy="3604775"/>
            <a:chOff x="3268256" y="502035"/>
            <a:chExt cx="4894761" cy="3604775"/>
          </a:xfrm>
        </p:grpSpPr>
        <p:sp>
          <p:nvSpPr>
            <p:cNvPr id="38" name="Oval 37">
              <a:extLst>
                <a:ext uri="{FF2B5EF4-FFF2-40B4-BE49-F238E27FC236}">
                  <a16:creationId xmlns:a16="http://schemas.microsoft.com/office/drawing/2014/main" id="{FCB2B222-1972-7222-5355-946120A68D20}"/>
                </a:ext>
              </a:extLst>
            </p:cNvPr>
            <p:cNvSpPr/>
            <p:nvPr/>
          </p:nvSpPr>
          <p:spPr>
            <a:xfrm>
              <a:off x="5406501" y="3429000"/>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6120EB33-ACE7-554C-DDC7-5E069857B0EE}"/>
                </a:ext>
              </a:extLst>
            </p:cNvPr>
            <p:cNvCxnSpPr/>
            <p:nvPr/>
          </p:nvCxnSpPr>
          <p:spPr>
            <a:xfrm flipV="1">
              <a:off x="5132181" y="3923930"/>
              <a:ext cx="274320" cy="1828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0C5075F6-2E4E-E59B-3469-2D7B4967CAD2}"/>
                </a:ext>
              </a:extLst>
            </p:cNvPr>
            <p:cNvSpPr/>
            <p:nvPr/>
          </p:nvSpPr>
          <p:spPr>
            <a:xfrm>
              <a:off x="6198093" y="2640367"/>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E126FC4D-10C3-89C3-369E-4A0EC0CF8987}"/>
                </a:ext>
              </a:extLst>
            </p:cNvPr>
            <p:cNvSpPr/>
            <p:nvPr/>
          </p:nvSpPr>
          <p:spPr>
            <a:xfrm>
              <a:off x="3268256" y="2640367"/>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7D9F4060-D1E3-5DB0-0B87-AE21775EC4E7}"/>
                </a:ext>
              </a:extLst>
            </p:cNvPr>
            <p:cNvCxnSpPr>
              <a:cxnSpLocks/>
              <a:stCxn id="41" idx="3"/>
              <a:endCxn id="40" idx="2"/>
            </p:cNvCxnSpPr>
            <p:nvPr/>
          </p:nvCxnSpPr>
          <p:spPr>
            <a:xfrm>
              <a:off x="3792038" y="2887832"/>
              <a:ext cx="240605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C93E2F-641C-7EF7-25D3-64665F25E19B}"/>
                </a:ext>
              </a:extLst>
            </p:cNvPr>
            <p:cNvCxnSpPr>
              <a:stCxn id="38" idx="0"/>
            </p:cNvCxnSpPr>
            <p:nvPr/>
          </p:nvCxnSpPr>
          <p:spPr>
            <a:xfrm flipV="1">
              <a:off x="5668392" y="2887832"/>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BB8F03-6519-E3B5-E15C-426C21341D7D}"/>
                </a:ext>
              </a:extLst>
            </p:cNvPr>
            <p:cNvCxnSpPr>
              <a:cxnSpLocks/>
            </p:cNvCxnSpPr>
            <p:nvPr/>
          </p:nvCxnSpPr>
          <p:spPr>
            <a:xfrm flipV="1">
              <a:off x="6096000" y="2640367"/>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Chord 44">
              <a:extLst>
                <a:ext uri="{FF2B5EF4-FFF2-40B4-BE49-F238E27FC236}">
                  <a16:creationId xmlns:a16="http://schemas.microsoft.com/office/drawing/2014/main" id="{5DB36A8C-CB4E-7CB1-8737-D90E650016F9}"/>
                </a:ext>
              </a:extLst>
            </p:cNvPr>
            <p:cNvSpPr/>
            <p:nvPr/>
          </p:nvSpPr>
          <p:spPr>
            <a:xfrm rot="10800000">
              <a:off x="6195134" y="2640367"/>
              <a:ext cx="523782" cy="494930"/>
            </a:xfrm>
            <a:prstGeom prst="chord">
              <a:avLst>
                <a:gd name="adj1" fmla="val 5367117"/>
                <a:gd name="adj2" fmla="val 16200000"/>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Oval 45">
              <a:extLst>
                <a:ext uri="{FF2B5EF4-FFF2-40B4-BE49-F238E27FC236}">
                  <a16:creationId xmlns:a16="http://schemas.microsoft.com/office/drawing/2014/main" id="{A8850FEC-4872-9990-5A71-B3C42F0D6979}"/>
                </a:ext>
              </a:extLst>
            </p:cNvPr>
            <p:cNvSpPr/>
            <p:nvPr/>
          </p:nvSpPr>
          <p:spPr>
            <a:xfrm>
              <a:off x="7540101" y="2640367"/>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Oval 47">
              <a:extLst>
                <a:ext uri="{FF2B5EF4-FFF2-40B4-BE49-F238E27FC236}">
                  <a16:creationId xmlns:a16="http://schemas.microsoft.com/office/drawing/2014/main" id="{E98B7F76-0826-E376-2FE8-3B54A9C96F6F}"/>
                </a:ext>
              </a:extLst>
            </p:cNvPr>
            <p:cNvSpPr/>
            <p:nvPr/>
          </p:nvSpPr>
          <p:spPr>
            <a:xfrm>
              <a:off x="7639235" y="1432250"/>
              <a:ext cx="523782" cy="494930"/>
            </a:xfrm>
            <a:prstGeom prst="ellipse">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8B50E5F1-B2D4-3CB5-7B49-6AE7A4D4DE6C}"/>
                </a:ext>
              </a:extLst>
            </p:cNvPr>
            <p:cNvCxnSpPr>
              <a:cxnSpLocks/>
            </p:cNvCxnSpPr>
            <p:nvPr/>
          </p:nvCxnSpPr>
          <p:spPr>
            <a:xfrm>
              <a:off x="6454658" y="2285631"/>
              <a:ext cx="134437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DBC0E32-4162-0E74-2B1C-F41D462BF274}"/>
                </a:ext>
              </a:extLst>
            </p:cNvPr>
            <p:cNvCxnSpPr/>
            <p:nvPr/>
          </p:nvCxnSpPr>
          <p:spPr>
            <a:xfrm flipV="1">
              <a:off x="7156879" y="1744463"/>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020CF0-D06E-1E1D-D4AE-5D4896DB6210}"/>
                </a:ext>
              </a:extLst>
            </p:cNvPr>
            <p:cNvCxnSpPr>
              <a:cxnSpLocks/>
              <a:stCxn id="45" idx="0"/>
            </p:cNvCxnSpPr>
            <p:nvPr/>
          </p:nvCxnSpPr>
          <p:spPr>
            <a:xfrm flipV="1">
              <a:off x="6454658" y="2285627"/>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D8A20F1-D255-D33D-62B7-75C69582087C}"/>
                </a:ext>
              </a:extLst>
            </p:cNvPr>
            <p:cNvCxnSpPr>
              <a:cxnSpLocks/>
            </p:cNvCxnSpPr>
            <p:nvPr/>
          </p:nvCxnSpPr>
          <p:spPr>
            <a:xfrm flipV="1">
              <a:off x="7783350" y="2284598"/>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AAB4852-9D8A-43AD-CE17-027359E88D35}"/>
                </a:ext>
              </a:extLst>
            </p:cNvPr>
            <p:cNvCxnSpPr>
              <a:cxnSpLocks/>
            </p:cNvCxnSpPr>
            <p:nvPr/>
          </p:nvCxnSpPr>
          <p:spPr>
            <a:xfrm flipV="1">
              <a:off x="7422325" y="2677332"/>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0D664FD-A79E-00E6-DD66-DFB31F27E89B}"/>
                </a:ext>
              </a:extLst>
            </p:cNvPr>
            <p:cNvSpPr/>
            <p:nvPr/>
          </p:nvSpPr>
          <p:spPr>
            <a:xfrm>
              <a:off x="5953959" y="1419628"/>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F641E5C5-1BFD-F55F-43CB-CAC9BB8A3304}"/>
                </a:ext>
              </a:extLst>
            </p:cNvPr>
            <p:cNvCxnSpPr>
              <a:cxnSpLocks/>
            </p:cNvCxnSpPr>
            <p:nvPr/>
          </p:nvCxnSpPr>
          <p:spPr>
            <a:xfrm>
              <a:off x="6480700" y="1725907"/>
              <a:ext cx="115557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0326094-6E21-536D-E1D8-E4A9F5AD0341}"/>
                </a:ext>
              </a:extLst>
            </p:cNvPr>
            <p:cNvCxnSpPr>
              <a:cxnSpLocks/>
            </p:cNvCxnSpPr>
            <p:nvPr/>
          </p:nvCxnSpPr>
          <p:spPr>
            <a:xfrm flipV="1">
              <a:off x="5837064" y="1411335"/>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68C77F1-D8ED-FDDA-47A3-399BD3B64FD6}"/>
                </a:ext>
              </a:extLst>
            </p:cNvPr>
            <p:cNvCxnSpPr>
              <a:cxnSpLocks/>
            </p:cNvCxnSpPr>
            <p:nvPr/>
          </p:nvCxnSpPr>
          <p:spPr>
            <a:xfrm flipV="1">
              <a:off x="3714427" y="1044236"/>
              <a:ext cx="2551731" cy="187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92431A-EA0E-07A9-5E92-11C4E9809ECD}"/>
                </a:ext>
              </a:extLst>
            </p:cNvPr>
            <p:cNvCxnSpPr>
              <a:cxnSpLocks/>
            </p:cNvCxnSpPr>
            <p:nvPr/>
          </p:nvCxnSpPr>
          <p:spPr>
            <a:xfrm flipV="1">
              <a:off x="4921783" y="1044232"/>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3714342-C74D-619E-1D4F-63B205BA7E4C}"/>
                </a:ext>
              </a:extLst>
            </p:cNvPr>
            <p:cNvCxnSpPr>
              <a:cxnSpLocks/>
            </p:cNvCxnSpPr>
            <p:nvPr/>
          </p:nvCxnSpPr>
          <p:spPr>
            <a:xfrm flipV="1">
              <a:off x="6250475" y="1043203"/>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83AABC63-8822-C4B5-6C00-18DC4512EF71}"/>
                </a:ext>
              </a:extLst>
            </p:cNvPr>
            <p:cNvSpPr/>
            <p:nvPr/>
          </p:nvSpPr>
          <p:spPr>
            <a:xfrm>
              <a:off x="4654854" y="1410536"/>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88D97C-8759-0B0A-5DBF-DCD055AB9AC9}"/>
                </a:ext>
              </a:extLst>
            </p:cNvPr>
            <p:cNvSpPr/>
            <p:nvPr/>
          </p:nvSpPr>
          <p:spPr>
            <a:xfrm>
              <a:off x="4907871" y="1416375"/>
              <a:ext cx="261891" cy="494930"/>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F841DE7C-D953-28BE-3B6C-14D94F8AB7F4}"/>
                </a:ext>
              </a:extLst>
            </p:cNvPr>
            <p:cNvCxnSpPr/>
            <p:nvPr/>
          </p:nvCxnSpPr>
          <p:spPr>
            <a:xfrm flipV="1">
              <a:off x="5517471" y="502035"/>
              <a:ext cx="0" cy="54116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A86BB9E-FC78-5384-0099-37C91F3798E2}"/>
                </a:ext>
              </a:extLst>
            </p:cNvPr>
            <p:cNvCxnSpPr>
              <a:cxnSpLocks/>
            </p:cNvCxnSpPr>
            <p:nvPr/>
          </p:nvCxnSpPr>
          <p:spPr>
            <a:xfrm flipV="1">
              <a:off x="4589455" y="1390407"/>
              <a:ext cx="722050" cy="49493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7" name="Chord 46">
              <a:extLst>
                <a:ext uri="{FF2B5EF4-FFF2-40B4-BE49-F238E27FC236}">
                  <a16:creationId xmlns:a16="http://schemas.microsoft.com/office/drawing/2014/main" id="{F1B810F6-B2E8-B7BD-99E3-B3A459533E18}"/>
                </a:ext>
              </a:extLst>
            </p:cNvPr>
            <p:cNvSpPr/>
            <p:nvPr/>
          </p:nvSpPr>
          <p:spPr>
            <a:xfrm rot="10800000">
              <a:off x="7537142" y="2640367"/>
              <a:ext cx="523782" cy="494930"/>
            </a:xfrm>
            <a:prstGeom prst="chord">
              <a:avLst>
                <a:gd name="adj1" fmla="val 5367117"/>
                <a:gd name="adj2" fmla="val 16200000"/>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5" name="TextBox 64">
            <a:extLst>
              <a:ext uri="{FF2B5EF4-FFF2-40B4-BE49-F238E27FC236}">
                <a16:creationId xmlns:a16="http://schemas.microsoft.com/office/drawing/2014/main" id="{321FA20B-11AA-DBA5-1039-C08ECF418FAC}"/>
              </a:ext>
            </a:extLst>
          </p:cNvPr>
          <p:cNvSpPr txBox="1"/>
          <p:nvPr/>
        </p:nvSpPr>
        <p:spPr>
          <a:xfrm>
            <a:off x="9150676" y="4709609"/>
            <a:ext cx="776175" cy="430887"/>
          </a:xfrm>
          <a:prstGeom prst="rect">
            <a:avLst/>
          </a:prstGeom>
          <a:noFill/>
        </p:spPr>
        <p:txBody>
          <a:bodyPr wrap="none" rtlCol="0">
            <a:spAutoFit/>
          </a:bodyPr>
          <a:lstStyle/>
          <a:p>
            <a:r>
              <a:rPr lang="en-US" sz="1100" dirty="0"/>
              <a:t>d. 58</a:t>
            </a:r>
          </a:p>
          <a:p>
            <a:r>
              <a:rPr lang="en-US" sz="1100" dirty="0"/>
              <a:t>Uterine ca</a:t>
            </a:r>
          </a:p>
        </p:txBody>
      </p:sp>
      <p:sp>
        <p:nvSpPr>
          <p:cNvPr id="66" name="TextBox 65">
            <a:extLst>
              <a:ext uri="{FF2B5EF4-FFF2-40B4-BE49-F238E27FC236}">
                <a16:creationId xmlns:a16="http://schemas.microsoft.com/office/drawing/2014/main" id="{DA4D6AD4-DFCD-976C-4E52-4DE620D2F291}"/>
              </a:ext>
            </a:extLst>
          </p:cNvPr>
          <p:cNvSpPr txBox="1"/>
          <p:nvPr/>
        </p:nvSpPr>
        <p:spPr>
          <a:xfrm>
            <a:off x="10385265" y="4690025"/>
            <a:ext cx="1111202" cy="600164"/>
          </a:xfrm>
          <a:prstGeom prst="rect">
            <a:avLst/>
          </a:prstGeom>
          <a:noFill/>
        </p:spPr>
        <p:txBody>
          <a:bodyPr wrap="none" rtlCol="0">
            <a:spAutoFit/>
          </a:bodyPr>
          <a:lstStyle/>
          <a:p>
            <a:r>
              <a:rPr lang="en-US" sz="1100" dirty="0"/>
              <a:t>d. 63</a:t>
            </a:r>
          </a:p>
          <a:p>
            <a:r>
              <a:rPr lang="en-US" sz="1100" dirty="0"/>
              <a:t>Colon ca</a:t>
            </a:r>
          </a:p>
          <a:p>
            <a:r>
              <a:rPr lang="en-US" sz="1100" dirty="0"/>
              <a:t>Uterine ca @ 48</a:t>
            </a:r>
          </a:p>
        </p:txBody>
      </p:sp>
      <p:sp>
        <p:nvSpPr>
          <p:cNvPr id="67" name="TextBox 66">
            <a:extLst>
              <a:ext uri="{FF2B5EF4-FFF2-40B4-BE49-F238E27FC236}">
                <a16:creationId xmlns:a16="http://schemas.microsoft.com/office/drawing/2014/main" id="{7675EC1F-8A47-EAE0-A983-E92F50008A9B}"/>
              </a:ext>
            </a:extLst>
          </p:cNvPr>
          <p:cNvSpPr txBox="1"/>
          <p:nvPr/>
        </p:nvSpPr>
        <p:spPr>
          <a:xfrm>
            <a:off x="8614494" y="3449699"/>
            <a:ext cx="671979" cy="430887"/>
          </a:xfrm>
          <a:prstGeom prst="rect">
            <a:avLst/>
          </a:prstGeom>
          <a:noFill/>
        </p:spPr>
        <p:txBody>
          <a:bodyPr wrap="none" rtlCol="0">
            <a:spAutoFit/>
          </a:bodyPr>
          <a:lstStyle/>
          <a:p>
            <a:r>
              <a:rPr lang="en-US" sz="1100" dirty="0"/>
              <a:t>d. 67</a:t>
            </a:r>
          </a:p>
          <a:p>
            <a:r>
              <a:rPr lang="en-US" sz="1100" dirty="0"/>
              <a:t>Colon ca</a:t>
            </a:r>
          </a:p>
        </p:txBody>
      </p:sp>
      <p:sp>
        <p:nvSpPr>
          <p:cNvPr id="68" name="Rectangle 67">
            <a:extLst>
              <a:ext uri="{FF2B5EF4-FFF2-40B4-BE49-F238E27FC236}">
                <a16:creationId xmlns:a16="http://schemas.microsoft.com/office/drawing/2014/main" id="{C44B8A30-BD4A-555C-E08E-9DFEF2934EA0}"/>
              </a:ext>
            </a:extLst>
          </p:cNvPr>
          <p:cNvSpPr/>
          <p:nvPr/>
        </p:nvSpPr>
        <p:spPr>
          <a:xfrm>
            <a:off x="9202008" y="2934976"/>
            <a:ext cx="261891" cy="49493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4AB19496-6FC8-2F2E-E76B-489FABFC43FE}"/>
              </a:ext>
            </a:extLst>
          </p:cNvPr>
          <p:cNvSpPr txBox="1"/>
          <p:nvPr/>
        </p:nvSpPr>
        <p:spPr>
          <a:xfrm>
            <a:off x="7587364" y="3479018"/>
            <a:ext cx="941283" cy="430887"/>
          </a:xfrm>
          <a:prstGeom prst="rect">
            <a:avLst/>
          </a:prstGeom>
          <a:noFill/>
        </p:spPr>
        <p:txBody>
          <a:bodyPr wrap="none" rtlCol="0">
            <a:spAutoFit/>
          </a:bodyPr>
          <a:lstStyle/>
          <a:p>
            <a:r>
              <a:rPr lang="en-US" sz="1100" dirty="0"/>
              <a:t>d. 70</a:t>
            </a:r>
          </a:p>
          <a:p>
            <a:r>
              <a:rPr lang="en-US" sz="1100" dirty="0"/>
              <a:t>Pancreatic ca</a:t>
            </a:r>
          </a:p>
        </p:txBody>
      </p:sp>
      <p:sp>
        <p:nvSpPr>
          <p:cNvPr id="70" name="Rectangle 69">
            <a:extLst>
              <a:ext uri="{FF2B5EF4-FFF2-40B4-BE49-F238E27FC236}">
                <a16:creationId xmlns:a16="http://schemas.microsoft.com/office/drawing/2014/main" id="{1152470F-81B2-8FB2-CFCA-73D9E03A28EF}"/>
              </a:ext>
            </a:extLst>
          </p:cNvPr>
          <p:cNvSpPr/>
          <p:nvPr/>
        </p:nvSpPr>
        <p:spPr>
          <a:xfrm>
            <a:off x="6442539" y="2961584"/>
            <a:ext cx="523782" cy="49493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24725AC2-EF6C-206E-E615-4B9E4B90AD21}"/>
              </a:ext>
            </a:extLst>
          </p:cNvPr>
          <p:cNvCxnSpPr>
            <a:cxnSpLocks/>
          </p:cNvCxnSpPr>
          <p:nvPr/>
        </p:nvCxnSpPr>
        <p:spPr>
          <a:xfrm flipV="1">
            <a:off x="6709137" y="2594212"/>
            <a:ext cx="0" cy="3547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4" name="Pie 73">
            <a:extLst>
              <a:ext uri="{FF2B5EF4-FFF2-40B4-BE49-F238E27FC236}">
                <a16:creationId xmlns:a16="http://schemas.microsoft.com/office/drawing/2014/main" id="{9BE2A7AD-705F-67A4-4F2C-FDC0672F820A}"/>
              </a:ext>
            </a:extLst>
          </p:cNvPr>
          <p:cNvSpPr/>
          <p:nvPr/>
        </p:nvSpPr>
        <p:spPr>
          <a:xfrm rot="16200000">
            <a:off x="10540554" y="4133070"/>
            <a:ext cx="496965" cy="523780"/>
          </a:xfrm>
          <a:prstGeom prst="pi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TextBox 77">
            <a:extLst>
              <a:ext uri="{FF2B5EF4-FFF2-40B4-BE49-F238E27FC236}">
                <a16:creationId xmlns:a16="http://schemas.microsoft.com/office/drawing/2014/main" id="{685C0767-35B3-D6C4-0434-DC07710F28BE}"/>
              </a:ext>
            </a:extLst>
          </p:cNvPr>
          <p:cNvSpPr txBox="1"/>
          <p:nvPr/>
        </p:nvSpPr>
        <p:spPr>
          <a:xfrm>
            <a:off x="1297180" y="311910"/>
            <a:ext cx="9930783" cy="1200329"/>
          </a:xfrm>
          <a:prstGeom prst="rect">
            <a:avLst/>
          </a:prstGeom>
          <a:noFill/>
        </p:spPr>
        <p:txBody>
          <a:bodyPr wrap="square">
            <a:spAutoFit/>
          </a:bodyPr>
          <a:lstStyle/>
          <a:p>
            <a:pPr marL="285750" indent="-285750">
              <a:buFont typeface="Arial" panose="020B0604020202020204" pitchFamily="34" charset="0"/>
              <a:buChar char="•"/>
            </a:pPr>
            <a:r>
              <a:rPr lang="en-US" dirty="0"/>
              <a:t>You review the pedigree with the patient and explain that it is consistent or concerning for a hereditary cancer syndrome and offer genetic testing.</a:t>
            </a:r>
          </a:p>
          <a:p>
            <a:pPr marL="285750" indent="-285750">
              <a:buFont typeface="Arial" panose="020B0604020202020204" pitchFamily="34" charset="0"/>
              <a:buChar char="•"/>
            </a:pPr>
            <a:r>
              <a:rPr lang="en-US" dirty="0"/>
              <a:t>Who is the best person to test (patient has no living relatives, vs patient has one living maternal uncle)</a:t>
            </a:r>
          </a:p>
        </p:txBody>
      </p:sp>
      <p:cxnSp>
        <p:nvCxnSpPr>
          <p:cNvPr id="80" name="Straight Connector 79">
            <a:extLst>
              <a:ext uri="{FF2B5EF4-FFF2-40B4-BE49-F238E27FC236}">
                <a16:creationId xmlns:a16="http://schemas.microsoft.com/office/drawing/2014/main" id="{A50AECB4-C3C5-DF47-E0BA-53561AA0BCE2}"/>
              </a:ext>
            </a:extLst>
          </p:cNvPr>
          <p:cNvCxnSpPr/>
          <p:nvPr/>
        </p:nvCxnSpPr>
        <p:spPr>
          <a:xfrm>
            <a:off x="5979042" y="1457044"/>
            <a:ext cx="0" cy="490160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890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B4B3-FCC9-0705-CDF6-3F4B8294B2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0EEA7F-AE85-71D0-212A-573DC655DBD5}"/>
              </a:ext>
            </a:extLst>
          </p:cNvPr>
          <p:cNvSpPr>
            <a:spLocks noGrp="1"/>
          </p:cNvSpPr>
          <p:nvPr>
            <p:ph idx="1"/>
          </p:nvPr>
        </p:nvSpPr>
        <p:spPr/>
        <p:txBody>
          <a:bodyPr/>
          <a:lstStyle/>
          <a:p>
            <a:r>
              <a:rPr lang="en-US" dirty="0"/>
              <a:t>How do you pick a test?</a:t>
            </a:r>
          </a:p>
        </p:txBody>
      </p:sp>
    </p:spTree>
    <p:extLst>
      <p:ext uri="{BB962C8B-B14F-4D97-AF65-F5344CB8AC3E}">
        <p14:creationId xmlns:p14="http://schemas.microsoft.com/office/powerpoint/2010/main" val="271372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23"/>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a:t>Test Cost and Reimbursement</a:t>
            </a:r>
            <a:endParaRPr/>
          </a:p>
        </p:txBody>
      </p:sp>
      <p:sp>
        <p:nvSpPr>
          <p:cNvPr id="677" name="Google Shape;677;p23"/>
          <p:cNvSpPr txBox="1">
            <a:spLocks noGrp="1"/>
          </p:cNvSpPr>
          <p:nvPr>
            <p:ph idx="1"/>
          </p:nvPr>
        </p:nvSpPr>
        <p:spPr>
          <a:prstGeom prst="rect">
            <a:avLst/>
          </a:prstGeom>
          <a:noFill/>
          <a:ln>
            <a:noFill/>
          </a:ln>
        </p:spPr>
        <p:txBody>
          <a:bodyPr spcFirstLastPara="1" wrap="square" lIns="121900" tIns="60933" rIns="121900" bIns="60933" anchor="t" anchorCtr="0">
            <a:normAutofit/>
          </a:bodyPr>
          <a:lstStyle/>
          <a:p>
            <a:r>
              <a:rPr lang="en-US"/>
              <a:t>Does the laboratory bill patient insurance directly?</a:t>
            </a:r>
            <a:endParaRPr/>
          </a:p>
          <a:p>
            <a:r>
              <a:rPr lang="en-US"/>
              <a:t>What patient financial assistance programs does the laboratory provide?</a:t>
            </a:r>
            <a:endParaRPr/>
          </a:p>
          <a:p>
            <a:r>
              <a:rPr lang="en-US"/>
              <a:t>Does the laboratory provide a maximum cost for the patient?</a:t>
            </a:r>
            <a:endParaRPr/>
          </a:p>
          <a:p>
            <a:pPr indent="-304792">
              <a:buNone/>
            </a:pPr>
            <a:endParaRPr/>
          </a:p>
        </p:txBody>
      </p:sp>
    </p:spTree>
    <p:extLst>
      <p:ext uri="{BB962C8B-B14F-4D97-AF65-F5344CB8AC3E}">
        <p14:creationId xmlns:p14="http://schemas.microsoft.com/office/powerpoint/2010/main" val="1960226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20"/>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dirty="0"/>
              <a:t>Genes tested</a:t>
            </a:r>
            <a:endParaRPr dirty="0"/>
          </a:p>
        </p:txBody>
      </p:sp>
      <p:sp>
        <p:nvSpPr>
          <p:cNvPr id="646" name="Google Shape;646;p20"/>
          <p:cNvSpPr txBox="1">
            <a:spLocks noGrp="1"/>
          </p:cNvSpPr>
          <p:nvPr>
            <p:ph idx="1"/>
          </p:nvPr>
        </p:nvSpPr>
        <p:spPr>
          <a:prstGeom prst="rect">
            <a:avLst/>
          </a:prstGeom>
          <a:noFill/>
          <a:ln>
            <a:noFill/>
          </a:ln>
        </p:spPr>
        <p:txBody>
          <a:bodyPr spcFirstLastPara="1" wrap="square" lIns="121900" tIns="60933" rIns="121900" bIns="60933" anchor="t" anchorCtr="0">
            <a:normAutofit/>
          </a:bodyPr>
          <a:lstStyle/>
          <a:p>
            <a:r>
              <a:rPr lang="en-US"/>
              <a:t>What gene(s) is/are applicable to my clinical setting?</a:t>
            </a:r>
            <a:endParaRPr/>
          </a:p>
          <a:p>
            <a:r>
              <a:rPr lang="en-US"/>
              <a:t>How are the genes aggregated for testing?</a:t>
            </a:r>
            <a:endParaRPr/>
          </a:p>
          <a:p>
            <a:pPr lvl="1"/>
            <a:r>
              <a:rPr lang="en-US"/>
              <a:t>Single gene, disease-specific panel, broad panel testing</a:t>
            </a:r>
            <a:endParaRPr/>
          </a:p>
          <a:p>
            <a:r>
              <a:rPr lang="en-US"/>
              <a:t>What variants for each gene are interrogated?</a:t>
            </a:r>
            <a:endParaRPr/>
          </a:p>
          <a:p>
            <a:pPr lvl="1"/>
            <a:r>
              <a:rPr lang="en-US"/>
              <a:t>Are they representative of my patient population?</a:t>
            </a:r>
            <a:endParaRPr/>
          </a:p>
          <a:p>
            <a:pPr lvl="1"/>
            <a:r>
              <a:rPr lang="en-US"/>
              <a:t>Does it include del/dup assessments?</a:t>
            </a:r>
            <a:endParaRPr/>
          </a:p>
          <a:p>
            <a:pPr lvl="1"/>
            <a:r>
              <a:rPr lang="en-US"/>
              <a:t>Can the laboratory provide a customized panel of genes?</a:t>
            </a:r>
            <a:endParaRPr/>
          </a:p>
        </p:txBody>
      </p:sp>
    </p:spTree>
    <p:extLst>
      <p:ext uri="{BB962C8B-B14F-4D97-AF65-F5344CB8AC3E}">
        <p14:creationId xmlns:p14="http://schemas.microsoft.com/office/powerpoint/2010/main" val="2320064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21"/>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a:t>Logistics</a:t>
            </a:r>
            <a:endParaRPr/>
          </a:p>
        </p:txBody>
      </p:sp>
      <p:sp>
        <p:nvSpPr>
          <p:cNvPr id="663" name="Google Shape;663;p21"/>
          <p:cNvSpPr txBox="1">
            <a:spLocks noGrp="1"/>
          </p:cNvSpPr>
          <p:nvPr>
            <p:ph idx="1"/>
          </p:nvPr>
        </p:nvSpPr>
        <p:spPr>
          <a:prstGeom prst="rect">
            <a:avLst/>
          </a:prstGeom>
          <a:noFill/>
          <a:ln>
            <a:noFill/>
          </a:ln>
        </p:spPr>
        <p:txBody>
          <a:bodyPr spcFirstLastPara="1" wrap="square" lIns="121900" tIns="60933" rIns="121900" bIns="60933" anchor="t" anchorCtr="0">
            <a:normAutofit/>
          </a:bodyPr>
          <a:lstStyle/>
          <a:p>
            <a:r>
              <a:rPr lang="en-US"/>
              <a:t>What type of testing does the laboratory provide?</a:t>
            </a:r>
            <a:endParaRPr/>
          </a:p>
          <a:p>
            <a:pPr lvl="1"/>
            <a:r>
              <a:rPr lang="en-US"/>
              <a:t>Genotyping, sequencing, del/dup?</a:t>
            </a:r>
            <a:endParaRPr/>
          </a:p>
          <a:p>
            <a:r>
              <a:rPr lang="en-US"/>
              <a:t>What type of sample is required?</a:t>
            </a:r>
            <a:endParaRPr/>
          </a:p>
          <a:p>
            <a:r>
              <a:rPr lang="en-US"/>
              <a:t>What is the turnaround time?</a:t>
            </a:r>
            <a:endParaRPr/>
          </a:p>
          <a:p>
            <a:r>
              <a:rPr lang="en-US"/>
              <a:t>Are samples stored for future testing?</a:t>
            </a:r>
            <a:endParaRPr/>
          </a:p>
          <a:p>
            <a:r>
              <a:rPr lang="en-US"/>
              <a:t>Are samples used for research purposes?</a:t>
            </a:r>
            <a:endParaRPr/>
          </a:p>
          <a:p>
            <a:r>
              <a:rPr lang="en-US"/>
              <a:t>What information is included on the consent form, if required?</a:t>
            </a:r>
            <a:endParaRPr/>
          </a:p>
          <a:p>
            <a:pPr indent="-304792">
              <a:buNone/>
            </a:pPr>
            <a:endParaRPr/>
          </a:p>
        </p:txBody>
      </p:sp>
    </p:spTree>
    <p:extLst>
      <p:ext uri="{BB962C8B-B14F-4D97-AF65-F5344CB8AC3E}">
        <p14:creationId xmlns:p14="http://schemas.microsoft.com/office/powerpoint/2010/main" val="1911905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22"/>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a:t>Reporting of results</a:t>
            </a:r>
            <a:endParaRPr/>
          </a:p>
        </p:txBody>
      </p:sp>
      <p:sp>
        <p:nvSpPr>
          <p:cNvPr id="670" name="Google Shape;670;p22"/>
          <p:cNvSpPr txBox="1">
            <a:spLocks noGrp="1"/>
          </p:cNvSpPr>
          <p:nvPr>
            <p:ph idx="1"/>
          </p:nvPr>
        </p:nvSpPr>
        <p:spPr>
          <a:prstGeom prst="rect">
            <a:avLst/>
          </a:prstGeom>
          <a:noFill/>
          <a:ln>
            <a:noFill/>
          </a:ln>
        </p:spPr>
        <p:txBody>
          <a:bodyPr spcFirstLastPara="1" wrap="square" lIns="121900" tIns="60933" rIns="121900" bIns="60933" anchor="t" anchorCtr="0">
            <a:normAutofit fontScale="92500" lnSpcReduction="20000"/>
          </a:bodyPr>
          <a:lstStyle/>
          <a:p>
            <a:pPr>
              <a:buSzPct val="100840"/>
            </a:pPr>
            <a:r>
              <a:rPr lang="en-US"/>
              <a:t>How are the results returned to a provider/patient?</a:t>
            </a:r>
            <a:endParaRPr/>
          </a:p>
          <a:p>
            <a:pPr lvl="1">
              <a:buSzPct val="117647"/>
            </a:pPr>
            <a:r>
              <a:rPr lang="en-US"/>
              <a:t>Are genotype, phenotype, and activity scores included on the report?</a:t>
            </a:r>
            <a:endParaRPr/>
          </a:p>
          <a:p>
            <a:pPr lvl="1">
              <a:buSzPct val="117647"/>
            </a:pPr>
            <a:r>
              <a:rPr lang="en-US"/>
              <a:t>Does the report use a stoplight to report medications?</a:t>
            </a:r>
            <a:endParaRPr/>
          </a:p>
          <a:p>
            <a:pPr lvl="1">
              <a:buSzPct val="117647"/>
            </a:pPr>
            <a:r>
              <a:rPr lang="en-US"/>
              <a:t>Are results available as discrete data to integrate into the EHR</a:t>
            </a:r>
            <a:endParaRPr/>
          </a:p>
          <a:p>
            <a:pPr>
              <a:buSzPct val="100840"/>
            </a:pPr>
            <a:r>
              <a:rPr lang="en-US"/>
              <a:t>Are the results easy to interpret for a provider/patient?</a:t>
            </a:r>
            <a:endParaRPr/>
          </a:p>
          <a:p>
            <a:pPr>
              <a:buSzPct val="100840"/>
            </a:pPr>
            <a:r>
              <a:rPr lang="en-US"/>
              <a:t>Is the evidence for each recommendation available?</a:t>
            </a:r>
            <a:endParaRPr/>
          </a:p>
          <a:p>
            <a:pPr lvl="1">
              <a:buSzPct val="117647"/>
            </a:pPr>
            <a:r>
              <a:rPr lang="en-US"/>
              <a:t>Is the evidence concordant with CPIC and FDA labeling?</a:t>
            </a:r>
            <a:endParaRPr/>
          </a:p>
          <a:p>
            <a:pPr>
              <a:buSzPct val="100840"/>
            </a:pPr>
            <a:r>
              <a:rPr lang="en-US"/>
              <a:t>Does the evidence support the recommendations?</a:t>
            </a:r>
            <a:endParaRPr/>
          </a:p>
          <a:p>
            <a:pPr>
              <a:buSzPct val="100840"/>
            </a:pPr>
            <a:r>
              <a:rPr lang="en-US"/>
              <a:t>What educational materials are available to aid in discussion of the results?</a:t>
            </a:r>
            <a:endParaRPr/>
          </a:p>
          <a:p>
            <a:pPr>
              <a:buSzPct val="100840"/>
            </a:pPr>
            <a:r>
              <a:rPr lang="en-US"/>
              <a:t>Is a GC available at the lab to answer questions (e.g., sequencing and interpretation?</a:t>
            </a:r>
            <a:endParaRPr/>
          </a:p>
          <a:p>
            <a:pPr indent="-304792">
              <a:buSzPct val="100840"/>
              <a:buNone/>
            </a:pPr>
            <a:endParaRPr/>
          </a:p>
        </p:txBody>
      </p:sp>
    </p:spTree>
    <p:extLst>
      <p:ext uri="{BB962C8B-B14F-4D97-AF65-F5344CB8AC3E}">
        <p14:creationId xmlns:p14="http://schemas.microsoft.com/office/powerpoint/2010/main" val="2532208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2991-9ABB-CDE9-DD20-2C66040A67EC}"/>
              </a:ext>
            </a:extLst>
          </p:cNvPr>
          <p:cNvSpPr>
            <a:spLocks noGrp="1"/>
          </p:cNvSpPr>
          <p:nvPr>
            <p:ph type="title"/>
          </p:nvPr>
        </p:nvSpPr>
        <p:spPr>
          <a:xfrm>
            <a:off x="1981200" y="274638"/>
            <a:ext cx="8229600" cy="1143000"/>
          </a:xfrm>
        </p:spPr>
        <p:txBody>
          <a:bodyPr wrap="square" anchor="ctr">
            <a:normAutofit/>
          </a:bodyPr>
          <a:lstStyle/>
          <a:p>
            <a:r>
              <a:rPr lang="en-US" dirty="0"/>
              <a:t>Hereditary Cancer TESTING</a:t>
            </a:r>
          </a:p>
        </p:txBody>
      </p:sp>
      <p:graphicFrame>
        <p:nvGraphicFramePr>
          <p:cNvPr id="5" name="Content Placeholder 2">
            <a:extLst>
              <a:ext uri="{FF2B5EF4-FFF2-40B4-BE49-F238E27FC236}">
                <a16:creationId xmlns:a16="http://schemas.microsoft.com/office/drawing/2014/main" id="{DB2E82CF-DC67-8C05-718F-A08112A9461E}"/>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F9BBA5A-41F3-273A-54BC-AE77E0C9B047}"/>
              </a:ext>
            </a:extLst>
          </p:cNvPr>
          <p:cNvSpPr txBox="1"/>
          <p:nvPr/>
        </p:nvSpPr>
        <p:spPr>
          <a:xfrm>
            <a:off x="1981200" y="6126164"/>
            <a:ext cx="2874761" cy="369332"/>
          </a:xfrm>
          <a:prstGeom prst="rect">
            <a:avLst/>
          </a:prstGeom>
          <a:noFill/>
        </p:spPr>
        <p:txBody>
          <a:bodyPr wrap="none" rtlCol="0">
            <a:spAutoFit/>
          </a:bodyPr>
          <a:lstStyle/>
          <a:p>
            <a:r>
              <a:rPr lang="en-US" dirty="0"/>
              <a:t>Turn around time: 4-6 weeks</a:t>
            </a:r>
          </a:p>
        </p:txBody>
      </p:sp>
    </p:spTree>
    <p:extLst>
      <p:ext uri="{BB962C8B-B14F-4D97-AF65-F5344CB8AC3E}">
        <p14:creationId xmlns:p14="http://schemas.microsoft.com/office/powerpoint/2010/main" val="1263406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8CE4-6507-317E-298C-84B1AD5BBE8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637560E-D1C0-41BF-332D-ACB649FF42B7}"/>
              </a:ext>
            </a:extLst>
          </p:cNvPr>
          <p:cNvSpPr>
            <a:spLocks noGrp="1"/>
          </p:cNvSpPr>
          <p:nvPr>
            <p:ph idx="1"/>
          </p:nvPr>
        </p:nvSpPr>
        <p:spPr/>
        <p:txBody>
          <a:bodyPr/>
          <a:lstStyle/>
          <a:p>
            <a:endParaRPr lang="en-US" dirty="0"/>
          </a:p>
          <a:p>
            <a:r>
              <a:rPr lang="en-US" dirty="0"/>
              <a:t>What are the benefits of genetic testing in this situation?</a:t>
            </a:r>
          </a:p>
          <a:p>
            <a:r>
              <a:rPr lang="en-US" dirty="0"/>
              <a:t>What are the risks</a:t>
            </a:r>
          </a:p>
        </p:txBody>
      </p:sp>
    </p:spTree>
    <p:extLst>
      <p:ext uri="{BB962C8B-B14F-4D97-AF65-F5344CB8AC3E}">
        <p14:creationId xmlns:p14="http://schemas.microsoft.com/office/powerpoint/2010/main" val="1606719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FC7F-9604-DE70-F894-887F3D27C2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26B8AC-F476-BBBE-A697-0527D729038A}"/>
              </a:ext>
            </a:extLst>
          </p:cNvPr>
          <p:cNvSpPr>
            <a:spLocks noGrp="1"/>
          </p:cNvSpPr>
          <p:nvPr>
            <p:ph idx="1"/>
          </p:nvPr>
        </p:nvSpPr>
        <p:spPr/>
        <p:txBody>
          <a:bodyPr/>
          <a:lstStyle/>
          <a:p>
            <a:r>
              <a:rPr lang="en-US" dirty="0"/>
              <a:t>What are the elements of informed consent?</a:t>
            </a:r>
          </a:p>
        </p:txBody>
      </p:sp>
    </p:spTree>
    <p:extLst>
      <p:ext uri="{BB962C8B-B14F-4D97-AF65-F5344CB8AC3E}">
        <p14:creationId xmlns:p14="http://schemas.microsoft.com/office/powerpoint/2010/main" val="81604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uturistic DNA helix in black background">
            <a:extLst>
              <a:ext uri="{FF2B5EF4-FFF2-40B4-BE49-F238E27FC236}">
                <a16:creationId xmlns:a16="http://schemas.microsoft.com/office/drawing/2014/main" id="{C1923EB9-0782-960C-CAA1-0DFAD8A2DFD1}"/>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AAFC10-B64E-DE3A-DB86-0540A61CD845}"/>
              </a:ext>
            </a:extLst>
          </p:cNvPr>
          <p:cNvSpPr>
            <a:spLocks noGrp="1"/>
          </p:cNvSpPr>
          <p:nvPr>
            <p:ph type="title"/>
          </p:nvPr>
        </p:nvSpPr>
        <p:spPr/>
        <p:txBody>
          <a:bodyPr/>
          <a:lstStyle/>
          <a:p>
            <a:r>
              <a:rPr lang="en-US" dirty="0"/>
              <a:t>The Quest…</a:t>
            </a:r>
          </a:p>
        </p:txBody>
      </p:sp>
      <p:sp>
        <p:nvSpPr>
          <p:cNvPr id="3" name="Content Placeholder 2">
            <a:extLst>
              <a:ext uri="{FF2B5EF4-FFF2-40B4-BE49-F238E27FC236}">
                <a16:creationId xmlns:a16="http://schemas.microsoft.com/office/drawing/2014/main" id="{E5017473-1A93-DCEB-3EA0-7CBA2731E7EA}"/>
              </a:ext>
            </a:extLst>
          </p:cNvPr>
          <p:cNvSpPr>
            <a:spLocks noGrp="1"/>
          </p:cNvSpPr>
          <p:nvPr>
            <p:ph sz="half" idx="1"/>
          </p:nvPr>
        </p:nvSpPr>
        <p:spPr/>
        <p:txBody>
          <a:bodyPr>
            <a:normAutofit lnSpcReduction="10000"/>
          </a:bodyPr>
          <a:lstStyle/>
          <a:p>
            <a:r>
              <a:rPr lang="en-US" dirty="0"/>
              <a:t>To embark on a journey of implementing genomics in Family Medicine</a:t>
            </a:r>
          </a:p>
          <a:p>
            <a:r>
              <a:rPr lang="en-US" dirty="0"/>
              <a:t>To learn about the relevance of current use cases for genomics in Family Medicine</a:t>
            </a:r>
          </a:p>
          <a:p>
            <a:pPr lvl="1"/>
            <a:r>
              <a:rPr lang="en-US" dirty="0"/>
              <a:t>Pharmacogenomics (Depression and Cardiovascular)</a:t>
            </a:r>
          </a:p>
          <a:p>
            <a:pPr lvl="1"/>
            <a:r>
              <a:rPr lang="en-US" dirty="0"/>
              <a:t>Hereditary Cancer Genetics</a:t>
            </a:r>
          </a:p>
          <a:p>
            <a:pPr lvl="1"/>
            <a:r>
              <a:rPr lang="en-US" dirty="0"/>
              <a:t>Direct to Consumer Genetic test validation</a:t>
            </a:r>
          </a:p>
          <a:p>
            <a:pPr lvl="1"/>
            <a:r>
              <a:rPr lang="en-US" dirty="0"/>
              <a:t>Familial Hypercholesterolemia</a:t>
            </a:r>
          </a:p>
        </p:txBody>
      </p:sp>
      <p:sp>
        <p:nvSpPr>
          <p:cNvPr id="4" name="Content Placeholder 3">
            <a:extLst>
              <a:ext uri="{FF2B5EF4-FFF2-40B4-BE49-F238E27FC236}">
                <a16:creationId xmlns:a16="http://schemas.microsoft.com/office/drawing/2014/main" id="{0273C3AD-573E-1679-0BB9-5A6DA781E86B}"/>
              </a:ext>
            </a:extLst>
          </p:cNvPr>
          <p:cNvSpPr>
            <a:spLocks noGrp="1"/>
          </p:cNvSpPr>
          <p:nvPr>
            <p:ph sz="half" idx="2"/>
          </p:nvPr>
        </p:nvSpPr>
        <p:spPr/>
        <p:txBody>
          <a:bodyPr>
            <a:normAutofit lnSpcReduction="10000"/>
          </a:bodyPr>
          <a:lstStyle/>
          <a:p>
            <a:r>
              <a:rPr lang="en-US" dirty="0"/>
              <a:t>What guidelines exist for genomics in Family Medicine?</a:t>
            </a:r>
          </a:p>
          <a:p>
            <a:r>
              <a:rPr lang="en-US" dirty="0"/>
              <a:t>What are the resources I can use to help guide me?</a:t>
            </a:r>
          </a:p>
          <a:p>
            <a:r>
              <a:rPr lang="en-US" dirty="0"/>
              <a:t>How do I pick a test?</a:t>
            </a:r>
          </a:p>
          <a:p>
            <a:r>
              <a:rPr lang="en-US" dirty="0"/>
              <a:t>How do I consent my patient?</a:t>
            </a:r>
          </a:p>
          <a:p>
            <a:r>
              <a:rPr lang="en-US" dirty="0"/>
              <a:t>How do I interpret the results and apply to my patients?</a:t>
            </a:r>
          </a:p>
          <a:p>
            <a:endParaRPr lang="en-US" dirty="0"/>
          </a:p>
        </p:txBody>
      </p:sp>
    </p:spTree>
    <p:extLst>
      <p:ext uri="{BB962C8B-B14F-4D97-AF65-F5344CB8AC3E}">
        <p14:creationId xmlns:p14="http://schemas.microsoft.com/office/powerpoint/2010/main" val="182392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F0BE-C1F6-4757-DB2D-3BA480229313}"/>
              </a:ext>
            </a:extLst>
          </p:cNvPr>
          <p:cNvSpPr>
            <a:spLocks noGrp="1"/>
          </p:cNvSpPr>
          <p:nvPr>
            <p:ph type="title"/>
          </p:nvPr>
        </p:nvSpPr>
        <p:spPr>
          <a:xfrm>
            <a:off x="1981200" y="274638"/>
            <a:ext cx="8229600" cy="1143000"/>
          </a:xfrm>
        </p:spPr>
        <p:txBody>
          <a:bodyPr wrap="square" anchor="ctr">
            <a:normAutofit/>
          </a:bodyPr>
          <a:lstStyle/>
          <a:p>
            <a:pPr>
              <a:lnSpc>
                <a:spcPct val="90000"/>
              </a:lnSpc>
            </a:pPr>
            <a:r>
              <a:rPr lang="en-US" sz="3700"/>
              <a:t>INFORMED CONSENT IN GENETIC TESTING</a:t>
            </a:r>
          </a:p>
        </p:txBody>
      </p:sp>
      <p:sp>
        <p:nvSpPr>
          <p:cNvPr id="5" name="Content Placeholder 4">
            <a:extLst>
              <a:ext uri="{FF2B5EF4-FFF2-40B4-BE49-F238E27FC236}">
                <a16:creationId xmlns:a16="http://schemas.microsoft.com/office/drawing/2014/main" id="{278831F2-AEA7-0EA8-9639-8ACB11F8491F}"/>
              </a:ext>
            </a:extLst>
          </p:cNvPr>
          <p:cNvSpPr>
            <a:spLocks noGrp="1"/>
          </p:cNvSpPr>
          <p:nvPr>
            <p:ph idx="1"/>
          </p:nvPr>
        </p:nvSpPr>
        <p:spPr>
          <a:xfrm>
            <a:off x="1981200" y="1600201"/>
            <a:ext cx="8229600" cy="4525963"/>
          </a:xfrm>
        </p:spPr>
        <p:txBody>
          <a:bodyPr wrap="square" anchor="t">
            <a:normAutofit/>
          </a:bodyPr>
          <a:lstStyle/>
          <a:p>
            <a:pPr marL="457200" indent="-457200">
              <a:spcBef>
                <a:spcPts val="0"/>
              </a:spcBef>
              <a:buFont typeface="Wingdings" panose="05000000000000000000" pitchFamily="2" charset="2"/>
              <a:buChar char="q"/>
            </a:pPr>
            <a:r>
              <a:rPr lang="en-US" sz="1500" b="1"/>
              <a:t>Information about the test and why it is being ordered</a:t>
            </a:r>
          </a:p>
          <a:p>
            <a:pPr marL="749300" lvl="1" indent="-285750">
              <a:spcBef>
                <a:spcPts val="0"/>
              </a:spcBef>
              <a:buFontTx/>
              <a:buChar char="-"/>
            </a:pPr>
            <a:r>
              <a:rPr lang="en-US" sz="1500"/>
              <a:t>Reason for genetic testing</a:t>
            </a:r>
          </a:p>
          <a:p>
            <a:pPr marL="749300" lvl="1" indent="-285750">
              <a:spcBef>
                <a:spcPts val="0"/>
              </a:spcBef>
              <a:buFontTx/>
              <a:buChar char="-"/>
            </a:pPr>
            <a:r>
              <a:rPr lang="en-US" sz="1500"/>
              <a:t>Purpose of testing (i.e. what answer could it give? What is being suspected?</a:t>
            </a:r>
          </a:p>
          <a:p>
            <a:pPr marL="749300" lvl="1" indent="-285750">
              <a:spcBef>
                <a:spcPts val="0"/>
              </a:spcBef>
              <a:buFontTx/>
              <a:buChar char="-"/>
            </a:pPr>
            <a:r>
              <a:rPr lang="en-US" sz="1500"/>
              <a:t>Basic description of the disorder(s) that will be tested for</a:t>
            </a:r>
          </a:p>
          <a:p>
            <a:pPr marL="749300" lvl="1" indent="-285750">
              <a:spcBef>
                <a:spcPts val="0"/>
              </a:spcBef>
              <a:spcAft>
                <a:spcPts val="600"/>
              </a:spcAft>
              <a:buFontTx/>
              <a:buChar char="-"/>
            </a:pPr>
            <a:r>
              <a:rPr lang="en-US" sz="1500"/>
              <a:t>Test performance (how often will the test detect the disease, if present)    </a:t>
            </a:r>
          </a:p>
          <a:p>
            <a:pPr marL="457200" indent="-457200">
              <a:spcBef>
                <a:spcPts val="0"/>
              </a:spcBef>
              <a:buFont typeface="Wingdings" panose="05000000000000000000" pitchFamily="2" charset="2"/>
              <a:buChar char="q"/>
            </a:pPr>
            <a:r>
              <a:rPr lang="en-US" sz="1500" b="1"/>
              <a:t>Potential benefits, risks, and limitations of testing </a:t>
            </a:r>
          </a:p>
          <a:p>
            <a:pPr marL="749300" lvl="1" indent="-285750">
              <a:spcBef>
                <a:spcPts val="0"/>
              </a:spcBef>
              <a:buFontTx/>
              <a:buChar char="-"/>
            </a:pPr>
            <a:r>
              <a:rPr lang="en-US" sz="1500"/>
              <a:t>What the testing may not find and what that would mean (e.g. need another test or will manage based on the patient’s symptoms only, without genetic answer)</a:t>
            </a:r>
          </a:p>
          <a:p>
            <a:pPr marL="749300" lvl="1" indent="-285750">
              <a:spcBef>
                <a:spcPts val="0"/>
              </a:spcBef>
              <a:buFontTx/>
              <a:buChar char="-"/>
            </a:pPr>
            <a:r>
              <a:rPr lang="en-US" sz="1500"/>
              <a:t>Implications for family (e.g. will reveal undisclosed consanguinity or non-paternity/maternity, could find out about carrier status)</a:t>
            </a:r>
          </a:p>
          <a:p>
            <a:pPr marL="749300" lvl="1" indent="-285750">
              <a:spcBef>
                <a:spcPts val="0"/>
              </a:spcBef>
              <a:spcAft>
                <a:spcPts val="600"/>
              </a:spcAft>
              <a:buFontTx/>
              <a:buChar char="-"/>
            </a:pPr>
            <a:r>
              <a:rPr lang="en-US" sz="1500"/>
              <a:t>Genetic discrimination risks and protections (GINA law: Genetic Information    Nondiscrimination Act)</a:t>
            </a:r>
          </a:p>
          <a:p>
            <a:pPr marL="457200" indent="-457200">
              <a:spcBef>
                <a:spcPts val="0"/>
              </a:spcBef>
              <a:spcAft>
                <a:spcPts val="600"/>
              </a:spcAft>
              <a:buFont typeface="Wingdings" panose="05000000000000000000" pitchFamily="2" charset="2"/>
              <a:buChar char="q"/>
            </a:pPr>
            <a:r>
              <a:rPr lang="en-US" sz="1500" b="1"/>
              <a:t>Assess patient goals and expectations </a:t>
            </a:r>
          </a:p>
          <a:p>
            <a:pPr marL="457200" indent="-457200">
              <a:spcBef>
                <a:spcPts val="0"/>
              </a:spcBef>
              <a:buFont typeface="Wingdings" panose="05000000000000000000" pitchFamily="2" charset="2"/>
              <a:buChar char="q"/>
            </a:pPr>
            <a:r>
              <a:rPr lang="en-US" sz="1500" b="1"/>
              <a:t>Potential results </a:t>
            </a:r>
          </a:p>
          <a:p>
            <a:pPr lvl="1">
              <a:spcBef>
                <a:spcPts val="0"/>
              </a:spcBef>
              <a:buFontTx/>
              <a:buChar char="-"/>
            </a:pPr>
            <a:r>
              <a:rPr lang="en-US" sz="1500"/>
              <a:t>Positive</a:t>
            </a:r>
          </a:p>
          <a:p>
            <a:pPr lvl="1">
              <a:spcBef>
                <a:spcPts val="0"/>
              </a:spcBef>
              <a:buFontTx/>
              <a:buChar char="-"/>
            </a:pPr>
            <a:r>
              <a:rPr lang="en-US" sz="1500"/>
              <a:t>Negative </a:t>
            </a:r>
          </a:p>
          <a:p>
            <a:pPr lvl="1">
              <a:spcBef>
                <a:spcPts val="0"/>
              </a:spcBef>
              <a:buFontTx/>
              <a:buChar char="-"/>
            </a:pPr>
            <a:r>
              <a:rPr lang="en-US" sz="1500"/>
              <a:t>Variant of uncertain significance</a:t>
            </a:r>
          </a:p>
          <a:p>
            <a:pPr lvl="2">
              <a:spcBef>
                <a:spcPts val="0"/>
              </a:spcBef>
              <a:spcAft>
                <a:spcPts val="600"/>
              </a:spcAft>
            </a:pPr>
            <a:r>
              <a:rPr lang="en-US" sz="1500"/>
              <a:t>May need parental/family testing as follow-up to VUS result</a:t>
            </a:r>
          </a:p>
          <a:p>
            <a:pPr marL="457200" indent="-457200">
              <a:spcBef>
                <a:spcPts val="0"/>
              </a:spcBef>
              <a:buFont typeface="Wingdings" panose="05000000000000000000" pitchFamily="2" charset="2"/>
              <a:buChar char="q"/>
            </a:pPr>
            <a:r>
              <a:rPr lang="en-US" sz="1500" u="sng"/>
              <a:t>Turnaround time and a plan for disclosure (i.e. when will the test come back and who is available for patients’ questions about the testing?)</a:t>
            </a:r>
          </a:p>
          <a:p>
            <a:pPr>
              <a:lnSpc>
                <a:spcPct val="90000"/>
              </a:lnSpc>
            </a:pPr>
            <a:endParaRPr lang="en-US" sz="1500"/>
          </a:p>
        </p:txBody>
      </p:sp>
    </p:spTree>
    <p:extLst>
      <p:ext uri="{BB962C8B-B14F-4D97-AF65-F5344CB8AC3E}">
        <p14:creationId xmlns:p14="http://schemas.microsoft.com/office/powerpoint/2010/main" val="3444792562"/>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A5F8B-EC8F-B69D-2B80-370CD549A0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1DE018-1AA2-0DD1-52BE-BC61BD6590E5}"/>
              </a:ext>
            </a:extLst>
          </p:cNvPr>
          <p:cNvSpPr>
            <a:spLocks noGrp="1"/>
          </p:cNvSpPr>
          <p:nvPr>
            <p:ph idx="1"/>
          </p:nvPr>
        </p:nvSpPr>
        <p:spPr/>
        <p:txBody>
          <a:bodyPr/>
          <a:lstStyle/>
          <a:p>
            <a:r>
              <a:rPr lang="en-US" dirty="0"/>
              <a:t>What kind of results can you get back and what do they mean?</a:t>
            </a:r>
          </a:p>
          <a:p>
            <a:endParaRPr lang="en-US" dirty="0"/>
          </a:p>
          <a:p>
            <a:pPr lvl="1"/>
            <a:r>
              <a:rPr lang="en-US" dirty="0"/>
              <a:t>Pathogenic Result?</a:t>
            </a:r>
          </a:p>
          <a:p>
            <a:pPr lvl="1"/>
            <a:endParaRPr lang="en-US" dirty="0"/>
          </a:p>
          <a:p>
            <a:pPr lvl="1"/>
            <a:r>
              <a:rPr lang="en-US" dirty="0"/>
              <a:t>Negative Result?</a:t>
            </a:r>
          </a:p>
          <a:p>
            <a:pPr lvl="1"/>
            <a:endParaRPr lang="en-US" dirty="0"/>
          </a:p>
          <a:p>
            <a:pPr lvl="1"/>
            <a:r>
              <a:rPr lang="en-US" dirty="0"/>
              <a:t>VUS?</a:t>
            </a:r>
          </a:p>
        </p:txBody>
      </p:sp>
    </p:spTree>
    <p:extLst>
      <p:ext uri="{BB962C8B-B14F-4D97-AF65-F5344CB8AC3E}">
        <p14:creationId xmlns:p14="http://schemas.microsoft.com/office/powerpoint/2010/main" val="2069445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973" y="641592"/>
            <a:ext cx="10972800" cy="990600"/>
          </a:xfrm>
        </p:spPr>
        <p:txBody>
          <a:bodyPr/>
          <a:lstStyle/>
          <a:p>
            <a:r>
              <a:rPr lang="en-US" dirty="0"/>
              <a:t>Types of Genetic Changes</a:t>
            </a:r>
          </a:p>
        </p:txBody>
      </p:sp>
      <p:sp>
        <p:nvSpPr>
          <p:cNvPr id="3" name="Content Placeholder 2"/>
          <p:cNvSpPr>
            <a:spLocks noGrp="1"/>
          </p:cNvSpPr>
          <p:nvPr>
            <p:ph idx="1"/>
          </p:nvPr>
        </p:nvSpPr>
        <p:spPr>
          <a:xfrm>
            <a:off x="1106749" y="1793289"/>
            <a:ext cx="10972800" cy="3507131"/>
          </a:xfrm>
        </p:spPr>
        <p:txBody>
          <a:bodyPr>
            <a:normAutofit fontScale="70000" lnSpcReduction="20000"/>
          </a:bodyPr>
          <a:lstStyle/>
          <a:p>
            <a:r>
              <a:rPr lang="en-US" b="1" dirty="0"/>
              <a:t>Pathogenic or Likely Pathogenic Variants</a:t>
            </a:r>
          </a:p>
          <a:p>
            <a:pPr lvl="1"/>
            <a:r>
              <a:rPr lang="en-US" dirty="0"/>
              <a:t>A change in a gene that is known to cause disease</a:t>
            </a:r>
          </a:p>
          <a:p>
            <a:pPr lvl="1"/>
            <a:r>
              <a:rPr lang="en-US" dirty="0"/>
              <a:t>Can be used to determine management and treatment</a:t>
            </a:r>
          </a:p>
          <a:p>
            <a:pPr lvl="1"/>
            <a:endParaRPr lang="en-US" dirty="0"/>
          </a:p>
          <a:p>
            <a:r>
              <a:rPr lang="en-US" dirty="0"/>
              <a:t>Benign Variant</a:t>
            </a:r>
          </a:p>
          <a:p>
            <a:pPr lvl="1"/>
            <a:r>
              <a:rPr lang="en-US" dirty="0"/>
              <a:t>A change in a gene that does not cause disease</a:t>
            </a:r>
          </a:p>
          <a:p>
            <a:pPr lvl="1"/>
            <a:r>
              <a:rPr lang="en-US" dirty="0"/>
              <a:t>Natural or normal variation from person to person</a:t>
            </a:r>
          </a:p>
          <a:p>
            <a:pPr lvl="1"/>
            <a:r>
              <a:rPr lang="en-US" dirty="0"/>
              <a:t>The lab typically doesn’t report out these types of changes</a:t>
            </a:r>
          </a:p>
          <a:p>
            <a:pPr lvl="1"/>
            <a:endParaRPr lang="en-US" dirty="0"/>
          </a:p>
          <a:p>
            <a:r>
              <a:rPr lang="en-US" dirty="0"/>
              <a:t>Variant of Unknown Clinical Significance</a:t>
            </a:r>
          </a:p>
          <a:p>
            <a:pPr lvl="1"/>
            <a:r>
              <a:rPr lang="en-US" dirty="0"/>
              <a:t>There is not enough information to determine whether a change in a gene causes disease or is a benign variant</a:t>
            </a:r>
          </a:p>
          <a:p>
            <a:pPr lvl="1"/>
            <a:r>
              <a:rPr lang="en-US" dirty="0"/>
              <a:t>Not used in determining management or treatment</a:t>
            </a:r>
          </a:p>
          <a:p>
            <a:pPr lvl="1"/>
            <a:r>
              <a:rPr lang="en-US" dirty="0"/>
              <a:t>May eventually be reclassified as benign or disease-causing</a:t>
            </a:r>
          </a:p>
          <a:p>
            <a:pPr marL="0" indent="0">
              <a:buNone/>
            </a:pPr>
            <a:endParaRPr lang="en-US" dirty="0"/>
          </a:p>
        </p:txBody>
      </p:sp>
      <p:grpSp>
        <p:nvGrpSpPr>
          <p:cNvPr id="4" name="Group 5"/>
          <p:cNvGrpSpPr>
            <a:grpSpLocks/>
          </p:cNvGrpSpPr>
          <p:nvPr/>
        </p:nvGrpSpPr>
        <p:grpSpPr bwMode="auto">
          <a:xfrm>
            <a:off x="1573573" y="5300420"/>
            <a:ext cx="8677275" cy="1071563"/>
            <a:chOff x="13620" y="5638007"/>
            <a:chExt cx="11929083" cy="593534"/>
          </a:xfrm>
        </p:grpSpPr>
        <p:sp>
          <p:nvSpPr>
            <p:cNvPr id="5" name="Rectangle 4">
              <a:extLst>
                <a:ext uri="{FF2B5EF4-FFF2-40B4-BE49-F238E27FC236}">
                  <a16:creationId xmlns:a16="http://schemas.microsoft.com/office/drawing/2014/main" id="{56898756-DDFA-4CB5-AD02-1743DB6ABE5D}"/>
                </a:ext>
              </a:extLst>
            </p:cNvPr>
            <p:cNvSpPr/>
            <p:nvPr/>
          </p:nvSpPr>
          <p:spPr>
            <a:xfrm>
              <a:off x="557041" y="5638007"/>
              <a:ext cx="10674195" cy="233017"/>
            </a:xfrm>
            <a:prstGeom prst="rect">
              <a:avLst/>
            </a:prstGeom>
            <a:gradFill flip="none" rotWithShape="1">
              <a:gsLst>
                <a:gs pos="0">
                  <a:srgbClr val="00B050"/>
                </a:gs>
                <a:gs pos="24000">
                  <a:srgbClr val="92D050"/>
                </a:gs>
                <a:gs pos="48000">
                  <a:srgbClr val="FFFF00"/>
                </a:gs>
                <a:gs pos="74000">
                  <a:srgbClr val="FFC000"/>
                </a:gs>
                <a:gs pos="100000">
                  <a:srgbClr val="FF0000"/>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6" name="TextBox 7"/>
            <p:cNvSpPr txBox="1">
              <a:spLocks noChangeArrowheads="1"/>
            </p:cNvSpPr>
            <p:nvPr/>
          </p:nvSpPr>
          <p:spPr bwMode="auto">
            <a:xfrm>
              <a:off x="13620" y="5911236"/>
              <a:ext cx="1948336" cy="28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Benign, not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harmful change</a:t>
              </a:r>
            </a:p>
          </p:txBody>
        </p:sp>
        <p:sp>
          <p:nvSpPr>
            <p:cNvPr id="7" name="TextBox 8"/>
            <p:cNvSpPr txBox="1">
              <a:spLocks noChangeArrowheads="1"/>
            </p:cNvSpPr>
            <p:nvPr/>
          </p:nvSpPr>
          <p:spPr bwMode="auto">
            <a:xfrm>
              <a:off x="9994367" y="5878343"/>
              <a:ext cx="1948336" cy="28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Pathogenic,</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harmful change</a:t>
              </a:r>
            </a:p>
          </p:txBody>
        </p:sp>
        <p:sp>
          <p:nvSpPr>
            <p:cNvPr id="8" name="TextBox 9"/>
            <p:cNvSpPr txBox="1">
              <a:spLocks noChangeArrowheads="1"/>
            </p:cNvSpPr>
            <p:nvPr/>
          </p:nvSpPr>
          <p:spPr bwMode="auto">
            <a:xfrm>
              <a:off x="4753313" y="5912684"/>
              <a:ext cx="2620404" cy="28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Variant of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uncertain significance</a:t>
              </a:r>
            </a:p>
          </p:txBody>
        </p:sp>
        <p:sp>
          <p:nvSpPr>
            <p:cNvPr id="9" name="TextBox 10"/>
            <p:cNvSpPr txBox="1">
              <a:spLocks noChangeArrowheads="1"/>
            </p:cNvSpPr>
            <p:nvPr/>
          </p:nvSpPr>
          <p:spPr bwMode="auto">
            <a:xfrm>
              <a:off x="2539623" y="6025805"/>
              <a:ext cx="1690527" cy="17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Likely benign</a:t>
              </a:r>
            </a:p>
          </p:txBody>
        </p:sp>
        <p:sp>
          <p:nvSpPr>
            <p:cNvPr id="10" name="TextBox 11"/>
            <p:cNvSpPr txBox="1">
              <a:spLocks noChangeArrowheads="1"/>
            </p:cNvSpPr>
            <p:nvPr/>
          </p:nvSpPr>
          <p:spPr bwMode="auto">
            <a:xfrm>
              <a:off x="7579051" y="6061062"/>
              <a:ext cx="2155465" cy="17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Likely pathogenic</a:t>
              </a:r>
            </a:p>
          </p:txBody>
        </p:sp>
      </p:grpSp>
    </p:spTree>
    <p:extLst>
      <p:ext uri="{BB962C8B-B14F-4D97-AF65-F5344CB8AC3E}">
        <p14:creationId xmlns:p14="http://schemas.microsoft.com/office/powerpoint/2010/main" val="3647045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dirty="0"/>
              <a:t>The Result</a:t>
            </a:r>
            <a:endParaRPr dirty="0"/>
          </a:p>
        </p:txBody>
      </p:sp>
      <p:pic>
        <p:nvPicPr>
          <p:cNvPr id="564" name="Google Shape;56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184" y="1503340"/>
            <a:ext cx="6251969" cy="2760045"/>
          </a:xfrm>
          <a:prstGeom prst="rect">
            <a:avLst/>
          </a:prstGeom>
          <a:noFill/>
          <a:ln>
            <a:noFill/>
          </a:ln>
        </p:spPr>
      </p:pic>
      <p:pic>
        <p:nvPicPr>
          <p:cNvPr id="565" name="Google Shape;565;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05321" y="3135085"/>
            <a:ext cx="4906716" cy="2598241"/>
          </a:xfrm>
          <a:prstGeom prst="rect">
            <a:avLst/>
          </a:prstGeom>
          <a:noFill/>
          <a:ln>
            <a:noFill/>
          </a:ln>
        </p:spPr>
      </p:pic>
      <p:sp>
        <p:nvSpPr>
          <p:cNvPr id="4" name="Rectangle 3">
            <a:extLst>
              <a:ext uri="{FF2B5EF4-FFF2-40B4-BE49-F238E27FC236}">
                <a16:creationId xmlns:a16="http://schemas.microsoft.com/office/drawing/2014/main" id="{52395D7B-28D1-853C-238E-932527ED2F82}"/>
              </a:ext>
            </a:extLst>
          </p:cNvPr>
          <p:cNvSpPr/>
          <p:nvPr/>
        </p:nvSpPr>
        <p:spPr>
          <a:xfrm>
            <a:off x="951470" y="2767914"/>
            <a:ext cx="1989438" cy="661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CCF667-E9A2-84F8-FE28-F13E7FE98D4D}"/>
              </a:ext>
            </a:extLst>
          </p:cNvPr>
          <p:cNvSpPr/>
          <p:nvPr/>
        </p:nvSpPr>
        <p:spPr>
          <a:xfrm>
            <a:off x="8909222" y="3429000"/>
            <a:ext cx="481913" cy="3768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97E26C-3E7D-B095-7B49-9FA9724A26EB}"/>
              </a:ext>
            </a:extLst>
          </p:cNvPr>
          <p:cNvSpPr txBox="1"/>
          <p:nvPr/>
        </p:nvSpPr>
        <p:spPr>
          <a:xfrm>
            <a:off x="7587048" y="4843850"/>
            <a:ext cx="340158" cy="400110"/>
          </a:xfrm>
          <a:prstGeom prst="rect">
            <a:avLst/>
          </a:prstGeom>
          <a:noFill/>
        </p:spPr>
        <p:txBody>
          <a:bodyPr wrap="none" rtlCol="0">
            <a:spAutoFit/>
          </a:bodyPr>
          <a:lstStyle/>
          <a:p>
            <a:r>
              <a:rPr lang="en-US" sz="2000" b="1" dirty="0">
                <a:solidFill>
                  <a:schemeClr val="bg1"/>
                </a:solidFill>
              </a:rPr>
              <a:t>A</a:t>
            </a:r>
          </a:p>
        </p:txBody>
      </p:sp>
      <p:sp>
        <p:nvSpPr>
          <p:cNvPr id="8" name="TextBox 7">
            <a:extLst>
              <a:ext uri="{FF2B5EF4-FFF2-40B4-BE49-F238E27FC236}">
                <a16:creationId xmlns:a16="http://schemas.microsoft.com/office/drawing/2014/main" id="{8A3B4ED3-4240-AC68-6EF5-22FBD47C9881}"/>
              </a:ext>
            </a:extLst>
          </p:cNvPr>
          <p:cNvSpPr txBox="1"/>
          <p:nvPr/>
        </p:nvSpPr>
        <p:spPr>
          <a:xfrm>
            <a:off x="10470291" y="4843850"/>
            <a:ext cx="340158" cy="400110"/>
          </a:xfrm>
          <a:prstGeom prst="rect">
            <a:avLst/>
          </a:prstGeom>
          <a:noFill/>
        </p:spPr>
        <p:txBody>
          <a:bodyPr wrap="none" rtlCol="0">
            <a:spAutoFit/>
          </a:bodyPr>
          <a:lstStyle/>
          <a:p>
            <a:r>
              <a:rPr lang="en-US" sz="2000" b="1" dirty="0">
                <a:solidFill>
                  <a:schemeClr val="bg1"/>
                </a:solidFill>
              </a:rPr>
              <a:t>A</a:t>
            </a:r>
          </a:p>
        </p:txBody>
      </p:sp>
      <p:sp>
        <p:nvSpPr>
          <p:cNvPr id="9" name="TextBox 8">
            <a:extLst>
              <a:ext uri="{FF2B5EF4-FFF2-40B4-BE49-F238E27FC236}">
                <a16:creationId xmlns:a16="http://schemas.microsoft.com/office/drawing/2014/main" id="{59FC8436-F2DF-5A9D-D908-16A1B71B50EF}"/>
              </a:ext>
            </a:extLst>
          </p:cNvPr>
          <p:cNvSpPr txBox="1"/>
          <p:nvPr/>
        </p:nvSpPr>
        <p:spPr>
          <a:xfrm>
            <a:off x="8278374" y="4843746"/>
            <a:ext cx="328936" cy="400110"/>
          </a:xfrm>
          <a:prstGeom prst="rect">
            <a:avLst/>
          </a:prstGeom>
          <a:noFill/>
        </p:spPr>
        <p:txBody>
          <a:bodyPr wrap="none" rtlCol="0">
            <a:spAutoFit/>
          </a:bodyPr>
          <a:lstStyle/>
          <a:p>
            <a:r>
              <a:rPr lang="en-US" sz="2000" b="1" dirty="0">
                <a:solidFill>
                  <a:schemeClr val="bg1"/>
                </a:solidFill>
              </a:rPr>
              <a:t>B</a:t>
            </a:r>
          </a:p>
        </p:txBody>
      </p:sp>
      <p:sp>
        <p:nvSpPr>
          <p:cNvPr id="10" name="TextBox 9">
            <a:extLst>
              <a:ext uri="{FF2B5EF4-FFF2-40B4-BE49-F238E27FC236}">
                <a16:creationId xmlns:a16="http://schemas.microsoft.com/office/drawing/2014/main" id="{2DCCEBA8-8D0D-A147-9B2A-B573115DAC0D}"/>
              </a:ext>
            </a:extLst>
          </p:cNvPr>
          <p:cNvSpPr txBox="1"/>
          <p:nvPr/>
        </p:nvSpPr>
        <p:spPr>
          <a:xfrm>
            <a:off x="11183721" y="4843746"/>
            <a:ext cx="328936" cy="400110"/>
          </a:xfrm>
          <a:prstGeom prst="rect">
            <a:avLst/>
          </a:prstGeom>
          <a:noFill/>
        </p:spPr>
        <p:txBody>
          <a:bodyPr wrap="none" rtlCol="0">
            <a:spAutoFit/>
          </a:bodyPr>
          <a:lstStyle/>
          <a:p>
            <a:r>
              <a:rPr lang="en-US" sz="2000" b="1" dirty="0">
                <a:solidFill>
                  <a:schemeClr val="bg1"/>
                </a:solidFill>
              </a:rPr>
              <a:t>B</a:t>
            </a:r>
          </a:p>
        </p:txBody>
      </p:sp>
      <p:sp>
        <p:nvSpPr>
          <p:cNvPr id="11" name="TextBox 10">
            <a:extLst>
              <a:ext uri="{FF2B5EF4-FFF2-40B4-BE49-F238E27FC236}">
                <a16:creationId xmlns:a16="http://schemas.microsoft.com/office/drawing/2014/main" id="{43EF8047-4C53-54DE-F95C-C9DE4B9365F4}"/>
              </a:ext>
            </a:extLst>
          </p:cNvPr>
          <p:cNvSpPr txBox="1"/>
          <p:nvPr/>
        </p:nvSpPr>
        <p:spPr>
          <a:xfrm>
            <a:off x="9009107" y="4850168"/>
            <a:ext cx="340158" cy="400110"/>
          </a:xfrm>
          <a:prstGeom prst="rect">
            <a:avLst/>
          </a:prstGeom>
          <a:noFill/>
        </p:spPr>
        <p:txBody>
          <a:bodyPr wrap="none" rtlCol="0">
            <a:spAutoFit/>
          </a:bodyPr>
          <a:lstStyle/>
          <a:p>
            <a:r>
              <a:rPr lang="en-US" sz="2000" b="1" dirty="0">
                <a:solidFill>
                  <a:schemeClr val="bg1"/>
                </a:solidFill>
              </a:rPr>
              <a:t>A</a:t>
            </a:r>
          </a:p>
        </p:txBody>
      </p:sp>
      <p:sp>
        <p:nvSpPr>
          <p:cNvPr id="12" name="TextBox 11">
            <a:extLst>
              <a:ext uri="{FF2B5EF4-FFF2-40B4-BE49-F238E27FC236}">
                <a16:creationId xmlns:a16="http://schemas.microsoft.com/office/drawing/2014/main" id="{AC4770CF-0F74-4D59-6556-BA51CB3E7C66}"/>
              </a:ext>
            </a:extLst>
          </p:cNvPr>
          <p:cNvSpPr txBox="1"/>
          <p:nvPr/>
        </p:nvSpPr>
        <p:spPr>
          <a:xfrm>
            <a:off x="9746638" y="4850168"/>
            <a:ext cx="328936" cy="400110"/>
          </a:xfrm>
          <a:prstGeom prst="rect">
            <a:avLst/>
          </a:prstGeom>
          <a:noFill/>
        </p:spPr>
        <p:txBody>
          <a:bodyPr wrap="none" rtlCol="0">
            <a:spAutoFit/>
          </a:bodyPr>
          <a:lstStyle/>
          <a:p>
            <a:r>
              <a:rPr lang="en-US" sz="2000" b="1" dirty="0">
                <a:solidFill>
                  <a:schemeClr val="bg1"/>
                </a:solidFill>
              </a:rPr>
              <a:t>B</a:t>
            </a:r>
          </a:p>
        </p:txBody>
      </p:sp>
      <p:sp>
        <p:nvSpPr>
          <p:cNvPr id="13" name="Rectangle 12">
            <a:extLst>
              <a:ext uri="{FF2B5EF4-FFF2-40B4-BE49-F238E27FC236}">
                <a16:creationId xmlns:a16="http://schemas.microsoft.com/office/drawing/2014/main" id="{6543318E-D863-5979-321F-DDF97D2BCD19}"/>
              </a:ext>
            </a:extLst>
          </p:cNvPr>
          <p:cNvSpPr/>
          <p:nvPr/>
        </p:nvSpPr>
        <p:spPr>
          <a:xfrm>
            <a:off x="8699157" y="5387546"/>
            <a:ext cx="1643448" cy="2100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299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A2FDAC-70A5-EDBD-26E8-26E3C0B9303C}"/>
              </a:ext>
            </a:extLst>
          </p:cNvPr>
          <p:cNvSpPr>
            <a:spLocks noGrp="1"/>
          </p:cNvSpPr>
          <p:nvPr>
            <p:ph type="title"/>
          </p:nvPr>
        </p:nvSpPr>
        <p:spPr>
          <a:xfrm>
            <a:off x="838200" y="673770"/>
            <a:ext cx="3220329" cy="2027227"/>
          </a:xfrm>
        </p:spPr>
        <p:txBody>
          <a:bodyPr anchor="t">
            <a:normAutofit/>
          </a:bodyPr>
          <a:lstStyle/>
          <a:p>
            <a:r>
              <a:rPr lang="en-US" sz="5400">
                <a:solidFill>
                  <a:srgbClr val="FFFFFF"/>
                </a:solidFill>
              </a:rPr>
              <a:t>	</a:t>
            </a:r>
          </a:p>
        </p:txBody>
      </p:sp>
      <p:graphicFrame>
        <p:nvGraphicFramePr>
          <p:cNvPr id="5" name="Content Placeholder 2">
            <a:extLst>
              <a:ext uri="{FF2B5EF4-FFF2-40B4-BE49-F238E27FC236}">
                <a16:creationId xmlns:a16="http://schemas.microsoft.com/office/drawing/2014/main" id="{C477DE2E-5A56-56AB-A49D-66D3CF0E88AF}"/>
              </a:ext>
            </a:extLst>
          </p:cNvPr>
          <p:cNvGraphicFramePr>
            <a:graphicFrameLocks noGrp="1"/>
          </p:cNvGraphicFramePr>
          <p:nvPr>
            <p:ph idx="1"/>
            <p:extLst>
              <p:ext uri="{D42A27DB-BD31-4B8C-83A1-F6EECF244321}">
                <p14:modId xmlns:p14="http://schemas.microsoft.com/office/powerpoint/2010/main" val="2252814302"/>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1059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44128-DED4-78E4-3DAB-F01A02718DD0}"/>
              </a:ext>
            </a:extLst>
          </p:cNvPr>
          <p:cNvSpPr>
            <a:spLocks noGrp="1"/>
          </p:cNvSpPr>
          <p:nvPr>
            <p:ph type="title"/>
          </p:nvPr>
        </p:nvSpPr>
        <p:spPr/>
        <p:txBody>
          <a:bodyPr/>
          <a:lstStyle/>
          <a:p>
            <a:r>
              <a:rPr lang="en-US" dirty="0"/>
              <a:t>Considerations</a:t>
            </a:r>
          </a:p>
        </p:txBody>
      </p:sp>
      <p:sp>
        <p:nvSpPr>
          <p:cNvPr id="4" name="Text Placeholder 3">
            <a:extLst>
              <a:ext uri="{FF2B5EF4-FFF2-40B4-BE49-F238E27FC236}">
                <a16:creationId xmlns:a16="http://schemas.microsoft.com/office/drawing/2014/main" id="{5B1BE61B-086C-FFC2-80F0-F50E5A6B215D}"/>
              </a:ext>
            </a:extLst>
          </p:cNvPr>
          <p:cNvSpPr>
            <a:spLocks noGrp="1"/>
          </p:cNvSpPr>
          <p:nvPr>
            <p:ph type="body" idx="1"/>
          </p:nvPr>
        </p:nvSpPr>
        <p:spPr/>
        <p:txBody>
          <a:bodyPr/>
          <a:lstStyle/>
          <a:p>
            <a:r>
              <a:rPr lang="en-US" dirty="0"/>
              <a:t>Positive Result</a:t>
            </a:r>
          </a:p>
        </p:txBody>
      </p:sp>
      <p:sp>
        <p:nvSpPr>
          <p:cNvPr id="3" name="Content Placeholder 2">
            <a:extLst>
              <a:ext uri="{FF2B5EF4-FFF2-40B4-BE49-F238E27FC236}">
                <a16:creationId xmlns:a16="http://schemas.microsoft.com/office/drawing/2014/main" id="{128E3413-C838-EE68-3632-F836AA2783B2}"/>
              </a:ext>
            </a:extLst>
          </p:cNvPr>
          <p:cNvSpPr>
            <a:spLocks noGrp="1"/>
          </p:cNvSpPr>
          <p:nvPr>
            <p:ph sz="half" idx="2"/>
          </p:nvPr>
        </p:nvSpPr>
        <p:spPr/>
        <p:txBody>
          <a:bodyPr>
            <a:normAutofit lnSpcReduction="10000"/>
          </a:bodyPr>
          <a:lstStyle/>
          <a:p>
            <a:r>
              <a:rPr lang="en-US" dirty="0"/>
              <a:t>Consider referral to Genetic Counselor</a:t>
            </a:r>
          </a:p>
          <a:p>
            <a:r>
              <a:rPr lang="en-US" dirty="0"/>
              <a:t>Consider referral to high-risk cancer clinic if one near you</a:t>
            </a:r>
          </a:p>
          <a:p>
            <a:r>
              <a:rPr lang="en-US" dirty="0"/>
              <a:t>Review management guidelines for person with Lynch Syndrome (NCCN)</a:t>
            </a:r>
          </a:p>
          <a:p>
            <a:r>
              <a:rPr lang="en-US" dirty="0"/>
              <a:t>Who else might need cascade testing? Who else is at risk?</a:t>
            </a:r>
          </a:p>
          <a:p>
            <a:endParaRPr lang="en-US" dirty="0"/>
          </a:p>
          <a:p>
            <a:endParaRPr lang="en-US" dirty="0"/>
          </a:p>
        </p:txBody>
      </p:sp>
      <p:sp>
        <p:nvSpPr>
          <p:cNvPr id="5" name="Text Placeholder 4">
            <a:extLst>
              <a:ext uri="{FF2B5EF4-FFF2-40B4-BE49-F238E27FC236}">
                <a16:creationId xmlns:a16="http://schemas.microsoft.com/office/drawing/2014/main" id="{778A2EBB-8B3B-76DE-2F2B-C2EAF2E2A54D}"/>
              </a:ext>
            </a:extLst>
          </p:cNvPr>
          <p:cNvSpPr>
            <a:spLocks noGrp="1"/>
          </p:cNvSpPr>
          <p:nvPr>
            <p:ph type="body" sz="quarter" idx="3"/>
          </p:nvPr>
        </p:nvSpPr>
        <p:spPr/>
        <p:txBody>
          <a:bodyPr/>
          <a:lstStyle/>
          <a:p>
            <a:r>
              <a:rPr lang="en-US" dirty="0"/>
              <a:t>Negative Result</a:t>
            </a:r>
          </a:p>
        </p:txBody>
      </p:sp>
      <p:sp>
        <p:nvSpPr>
          <p:cNvPr id="6" name="Content Placeholder 5">
            <a:extLst>
              <a:ext uri="{FF2B5EF4-FFF2-40B4-BE49-F238E27FC236}">
                <a16:creationId xmlns:a16="http://schemas.microsoft.com/office/drawing/2014/main" id="{BE186A7F-9066-7F96-E346-E3C2039B83B5}"/>
              </a:ext>
            </a:extLst>
          </p:cNvPr>
          <p:cNvSpPr>
            <a:spLocks noGrp="1"/>
          </p:cNvSpPr>
          <p:nvPr>
            <p:ph sz="quarter" idx="4"/>
          </p:nvPr>
        </p:nvSpPr>
        <p:spPr/>
        <p:txBody>
          <a:bodyPr>
            <a:normAutofit lnSpcReduction="10000"/>
          </a:bodyPr>
          <a:lstStyle/>
          <a:p>
            <a:r>
              <a:rPr lang="en-US" dirty="0"/>
              <a:t>Is this a true negative?</a:t>
            </a:r>
          </a:p>
          <a:p>
            <a:r>
              <a:rPr lang="en-US" dirty="0"/>
              <a:t>Manage as high risk or manage as average population risk?</a:t>
            </a:r>
          </a:p>
          <a:p>
            <a:endParaRPr lang="en-US" dirty="0"/>
          </a:p>
        </p:txBody>
      </p:sp>
    </p:spTree>
    <p:extLst>
      <p:ext uri="{BB962C8B-B14F-4D97-AF65-F5344CB8AC3E}">
        <p14:creationId xmlns:p14="http://schemas.microsoft.com/office/powerpoint/2010/main" val="279800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0A15-5D3F-23F3-6FBB-33FA4AF2FEC1}"/>
              </a:ext>
            </a:extLst>
          </p:cNvPr>
          <p:cNvSpPr>
            <a:spLocks noGrp="1"/>
          </p:cNvSpPr>
          <p:nvPr>
            <p:ph type="title"/>
          </p:nvPr>
        </p:nvSpPr>
        <p:spPr/>
        <p:txBody>
          <a:bodyPr/>
          <a:lstStyle/>
          <a:p>
            <a:r>
              <a:rPr lang="en-US" dirty="0"/>
              <a:t>Case 2: </a:t>
            </a:r>
          </a:p>
        </p:txBody>
      </p:sp>
      <p:sp>
        <p:nvSpPr>
          <p:cNvPr id="3" name="Content Placeholder 2">
            <a:extLst>
              <a:ext uri="{FF2B5EF4-FFF2-40B4-BE49-F238E27FC236}">
                <a16:creationId xmlns:a16="http://schemas.microsoft.com/office/drawing/2014/main" id="{C4A15653-52B5-AB55-545C-FCDB135A6F34}"/>
              </a:ext>
            </a:extLst>
          </p:cNvPr>
          <p:cNvSpPr>
            <a:spLocks noGrp="1"/>
          </p:cNvSpPr>
          <p:nvPr>
            <p:ph idx="1"/>
          </p:nvPr>
        </p:nvSpPr>
        <p:spPr/>
        <p:txBody>
          <a:bodyPr/>
          <a:lstStyle/>
          <a:p>
            <a:r>
              <a:rPr lang="en-US" dirty="0"/>
              <a:t>A 55-year-old male patient comes in for his annual physical exam and shares his direct-to-consumer genetic testing report with you that he did for his birthday.</a:t>
            </a:r>
          </a:p>
          <a:p>
            <a:r>
              <a:rPr lang="en-US" dirty="0"/>
              <a:t>The report says that he has a Familial Hypercholesterolemia genetic variant that is Autosomal Dominant in the LDLR gene.</a:t>
            </a:r>
          </a:p>
          <a:p>
            <a:r>
              <a:rPr lang="en-US" dirty="0"/>
              <a:t>He would like to know what to do next with this information to empower his health care as his father died from an MI at 50 and he has already lived longer than this.</a:t>
            </a:r>
          </a:p>
          <a:p>
            <a:r>
              <a:rPr lang="en-US" dirty="0"/>
              <a:t>Patient has two young adult children in their early 20’s, he is worried for them.</a:t>
            </a:r>
          </a:p>
          <a:p>
            <a:pPr marL="0" indent="0">
              <a:buNone/>
            </a:pPr>
            <a:endParaRPr lang="en-US" dirty="0"/>
          </a:p>
        </p:txBody>
      </p:sp>
    </p:spTree>
    <p:extLst>
      <p:ext uri="{BB962C8B-B14F-4D97-AF65-F5344CB8AC3E}">
        <p14:creationId xmlns:p14="http://schemas.microsoft.com/office/powerpoint/2010/main" val="3280097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93DE1C-B1BE-E828-72AE-3807B78E93CE}"/>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800" kern="1200">
                <a:solidFill>
                  <a:schemeClr val="tx1"/>
                </a:solidFill>
                <a:latin typeface="+mj-lt"/>
                <a:ea typeface="+mj-ea"/>
                <a:cs typeface="+mj-cs"/>
              </a:rPr>
              <a:t>Direct To Consumer-validation and contextualization</a:t>
            </a:r>
          </a:p>
        </p:txBody>
      </p:sp>
      <p:pic>
        <p:nvPicPr>
          <p:cNvPr id="2" name="Content Placeholder 3" descr="A picture containing box, standing, refrigerator, room&#10;&#10;Description automatically generated">
            <a:extLst>
              <a:ext uri="{FF2B5EF4-FFF2-40B4-BE49-F238E27FC236}">
                <a16:creationId xmlns:a16="http://schemas.microsoft.com/office/drawing/2014/main" id="{E412B829-6379-1F26-AE20-01727DC4EEE5}"/>
              </a:ext>
            </a:extLst>
          </p:cNvPr>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6254090" y="666728"/>
            <a:ext cx="4872804" cy="5465791"/>
          </a:xfrm>
          <a:prstGeom prst="rect">
            <a:avLst/>
          </a:prstGeom>
          <a:noFill/>
        </p:spPr>
      </p:pic>
    </p:spTree>
    <p:extLst>
      <p:ext uri="{BB962C8B-B14F-4D97-AF65-F5344CB8AC3E}">
        <p14:creationId xmlns:p14="http://schemas.microsoft.com/office/powerpoint/2010/main" val="4070777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EA2926-0F90-1D70-F124-7D6E79EF26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49249"/>
            <a:ext cx="11277600" cy="5159502"/>
          </a:xfrm>
          <a:prstGeom prst="rect">
            <a:avLst/>
          </a:prstGeom>
        </p:spPr>
      </p:pic>
    </p:spTree>
    <p:extLst>
      <p:ext uri="{BB962C8B-B14F-4D97-AF65-F5344CB8AC3E}">
        <p14:creationId xmlns:p14="http://schemas.microsoft.com/office/powerpoint/2010/main" val="1734421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2344-9239-D8DB-76D7-3437C9DFD469}"/>
              </a:ext>
            </a:extLst>
          </p:cNvPr>
          <p:cNvSpPr>
            <a:spLocks noGrp="1"/>
          </p:cNvSpPr>
          <p:nvPr>
            <p:ph type="title"/>
          </p:nvPr>
        </p:nvSpPr>
        <p:spPr/>
        <p:txBody>
          <a:bodyPr/>
          <a:lstStyle/>
          <a:p>
            <a:r>
              <a:rPr lang="en-US" dirty="0"/>
              <a:t>Familial Hypercholesterolemia</a:t>
            </a:r>
          </a:p>
        </p:txBody>
      </p:sp>
      <p:pic>
        <p:nvPicPr>
          <p:cNvPr id="3" name="Picture 2">
            <a:extLst>
              <a:ext uri="{FF2B5EF4-FFF2-40B4-BE49-F238E27FC236}">
                <a16:creationId xmlns:a16="http://schemas.microsoft.com/office/drawing/2014/main" id="{A3495E6F-59D6-D30B-36CE-9D3B3F0011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 y="2608956"/>
            <a:ext cx="4560199" cy="4249043"/>
          </a:xfrm>
          <a:prstGeom prst="rect">
            <a:avLst/>
          </a:prstGeom>
        </p:spPr>
      </p:pic>
      <p:pic>
        <p:nvPicPr>
          <p:cNvPr id="4" name="Picture 3">
            <a:extLst>
              <a:ext uri="{FF2B5EF4-FFF2-40B4-BE49-F238E27FC236}">
                <a16:creationId xmlns:a16="http://schemas.microsoft.com/office/drawing/2014/main" id="{BF43F136-18D8-C4E4-38DC-AFD6EEA103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 y="10"/>
            <a:ext cx="4578272" cy="2608947"/>
          </a:xfrm>
          <a:prstGeom prst="rect">
            <a:avLst/>
          </a:prstGeom>
        </p:spPr>
      </p:pic>
    </p:spTree>
    <p:extLst>
      <p:ext uri="{BB962C8B-B14F-4D97-AF65-F5344CB8AC3E}">
        <p14:creationId xmlns:p14="http://schemas.microsoft.com/office/powerpoint/2010/main" val="37389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uturistic DNA helix in black background">
            <a:extLst>
              <a:ext uri="{FF2B5EF4-FFF2-40B4-BE49-F238E27FC236}">
                <a16:creationId xmlns:a16="http://schemas.microsoft.com/office/drawing/2014/main" id="{6FD6EAD3-4514-870A-E5A5-E2A25A8F96F1}"/>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2416F0-FC3F-4DBC-CECE-EFC7578454E6}"/>
              </a:ext>
            </a:extLst>
          </p:cNvPr>
          <p:cNvSpPr>
            <a:spLocks noGrp="1"/>
          </p:cNvSpPr>
          <p:nvPr>
            <p:ph type="title"/>
          </p:nvPr>
        </p:nvSpPr>
        <p:spPr/>
        <p:txBody>
          <a:bodyPr/>
          <a:lstStyle/>
          <a:p>
            <a:r>
              <a:rPr lang="en-US" dirty="0"/>
              <a:t>Background and Scope of Practice</a:t>
            </a:r>
          </a:p>
        </p:txBody>
      </p:sp>
    </p:spTree>
    <p:extLst>
      <p:ext uri="{BB962C8B-B14F-4D97-AF65-F5344CB8AC3E}">
        <p14:creationId xmlns:p14="http://schemas.microsoft.com/office/powerpoint/2010/main" val="1500402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69308EF-33BB-794C-8A58-C2630EDE82E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79889" y="643466"/>
            <a:ext cx="6632222" cy="5571067"/>
          </a:xfrm>
          <a:prstGeom prst="rect">
            <a:avLst/>
          </a:prstGeom>
        </p:spPr>
      </p:pic>
      <p:sp>
        <p:nvSpPr>
          <p:cNvPr id="5" name="TextBox 4">
            <a:extLst>
              <a:ext uri="{FF2B5EF4-FFF2-40B4-BE49-F238E27FC236}">
                <a16:creationId xmlns:a16="http://schemas.microsoft.com/office/drawing/2014/main" id="{CD1D6008-AF00-E543-AB68-F85F29051359}"/>
              </a:ext>
            </a:extLst>
          </p:cNvPr>
          <p:cNvSpPr txBox="1"/>
          <p:nvPr/>
        </p:nvSpPr>
        <p:spPr>
          <a:xfrm>
            <a:off x="98855" y="6400800"/>
            <a:ext cx="1856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502020104020203"/>
                <a:ea typeface="+mn-ea"/>
                <a:cs typeface="+mn-cs"/>
              </a:rPr>
              <a:t>Sturm et al., 2018</a:t>
            </a:r>
          </a:p>
        </p:txBody>
      </p:sp>
    </p:spTree>
    <p:extLst>
      <p:ext uri="{BB962C8B-B14F-4D97-AF65-F5344CB8AC3E}">
        <p14:creationId xmlns:p14="http://schemas.microsoft.com/office/powerpoint/2010/main" val="266435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2F23-A2E2-1F42-A542-A68A33CFFFA2}"/>
              </a:ext>
            </a:extLst>
          </p:cNvPr>
          <p:cNvSpPr>
            <a:spLocks noGrp="1"/>
          </p:cNvSpPr>
          <p:nvPr>
            <p:ph type="title"/>
          </p:nvPr>
        </p:nvSpPr>
        <p:spPr>
          <a:xfrm>
            <a:off x="446533" y="49595"/>
            <a:ext cx="10993549" cy="1428750"/>
          </a:xfrm>
        </p:spPr>
        <p:txBody>
          <a:bodyPr vert="horz" lIns="91440" tIns="45720" rIns="91440" bIns="45720" rtlCol="0" anchor="b">
            <a:normAutofit/>
          </a:bodyPr>
          <a:lstStyle/>
          <a:p>
            <a:r>
              <a:rPr lang="en-US" sz="3600" dirty="0"/>
              <a:t>Familial Hypercholesterolemia</a:t>
            </a:r>
          </a:p>
        </p:txBody>
      </p:sp>
      <p:pic>
        <p:nvPicPr>
          <p:cNvPr id="6" name="Content Placeholder 5">
            <a:extLst>
              <a:ext uri="{FF2B5EF4-FFF2-40B4-BE49-F238E27FC236}">
                <a16:creationId xmlns:a16="http://schemas.microsoft.com/office/drawing/2014/main" id="{5DE69AB5-A200-1B45-B9B9-BFD822143B49}"/>
              </a:ext>
            </a:extLst>
          </p:cNvPr>
          <p:cNvPicPr>
            <a:picLocks noGrp="1" noChangeAspect="1"/>
          </p:cNvPicPr>
          <p:nvPr>
            <p:ph idx="1"/>
          </p:nvPr>
        </p:nvPicPr>
        <p:blipFill>
          <a:blip r:embed="rId2"/>
          <a:stretch>
            <a:fillRect/>
          </a:stretch>
        </p:blipFill>
        <p:spPr>
          <a:xfrm>
            <a:off x="963587" y="1931988"/>
            <a:ext cx="9677767" cy="4379190"/>
          </a:xfrm>
          <a:prstGeom prst="rect">
            <a:avLst/>
          </a:prstGeom>
        </p:spPr>
      </p:pic>
      <p:sp>
        <p:nvSpPr>
          <p:cNvPr id="22" name="TextBox 21">
            <a:extLst>
              <a:ext uri="{FF2B5EF4-FFF2-40B4-BE49-F238E27FC236}">
                <a16:creationId xmlns:a16="http://schemas.microsoft.com/office/drawing/2014/main" id="{919338E4-9C46-FD47-B5E9-99026D716031}"/>
              </a:ext>
            </a:extLst>
          </p:cNvPr>
          <p:cNvSpPr txBox="1"/>
          <p:nvPr/>
        </p:nvSpPr>
        <p:spPr>
          <a:xfrm>
            <a:off x="98855" y="6400800"/>
            <a:ext cx="18564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502020104020203"/>
                <a:ea typeface="+mn-ea"/>
                <a:cs typeface="+mn-cs"/>
              </a:rPr>
              <a:t>Sturm et al., 2018</a:t>
            </a:r>
          </a:p>
        </p:txBody>
      </p:sp>
    </p:spTree>
    <p:extLst>
      <p:ext uri="{BB962C8B-B14F-4D97-AF65-F5344CB8AC3E}">
        <p14:creationId xmlns:p14="http://schemas.microsoft.com/office/powerpoint/2010/main" val="3220609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34BD-FA0C-0146-B9E4-E370FD3E8818}"/>
              </a:ext>
            </a:extLst>
          </p:cNvPr>
          <p:cNvSpPr>
            <a:spLocks noGrp="1"/>
          </p:cNvSpPr>
          <p:nvPr>
            <p:ph type="title"/>
          </p:nvPr>
        </p:nvSpPr>
        <p:spPr>
          <a:xfrm>
            <a:off x="581193" y="702156"/>
            <a:ext cx="6540462" cy="1013800"/>
          </a:xfrm>
        </p:spPr>
        <p:txBody>
          <a:bodyPr>
            <a:normAutofit/>
          </a:bodyPr>
          <a:lstStyle/>
          <a:p>
            <a:r>
              <a:rPr lang="en-US" dirty="0">
                <a:solidFill>
                  <a:schemeClr val="tx2"/>
                </a:solidFill>
              </a:rPr>
              <a:t>Benefits of Testing</a:t>
            </a:r>
          </a:p>
        </p:txBody>
      </p:sp>
      <p:sp>
        <p:nvSpPr>
          <p:cNvPr id="3" name="Content Placeholder 2">
            <a:extLst>
              <a:ext uri="{FF2B5EF4-FFF2-40B4-BE49-F238E27FC236}">
                <a16:creationId xmlns:a16="http://schemas.microsoft.com/office/drawing/2014/main" id="{19A0B3D3-7DB4-1946-9E12-EBAD9FF58F43}"/>
              </a:ext>
            </a:extLst>
          </p:cNvPr>
          <p:cNvSpPr>
            <a:spLocks noGrp="1"/>
          </p:cNvSpPr>
          <p:nvPr>
            <p:ph idx="1"/>
          </p:nvPr>
        </p:nvSpPr>
        <p:spPr>
          <a:xfrm>
            <a:off x="581194" y="1896533"/>
            <a:ext cx="6309003" cy="3962266"/>
          </a:xfrm>
        </p:spPr>
        <p:txBody>
          <a:bodyPr>
            <a:normAutofit/>
          </a:bodyPr>
          <a:lstStyle/>
          <a:p>
            <a:pPr>
              <a:lnSpc>
                <a:spcPct val="90000"/>
              </a:lnSpc>
            </a:pPr>
            <a:r>
              <a:rPr lang="en-US" sz="1500" dirty="0">
                <a:solidFill>
                  <a:schemeClr val="tx2"/>
                </a:solidFill>
              </a:rPr>
              <a:t>Genetic FH testing improves the likelihood of achieving a definitive diagnosis compared with previous diagnostic methods. </a:t>
            </a:r>
          </a:p>
          <a:p>
            <a:pPr lvl="1">
              <a:lnSpc>
                <a:spcPct val="90000"/>
              </a:lnSpc>
            </a:pPr>
            <a:r>
              <a:rPr lang="en-US" sz="1500" dirty="0">
                <a:solidFill>
                  <a:schemeClr val="tx2"/>
                </a:solidFill>
              </a:rPr>
              <a:t>Past diagnostics relied on a series of clinical variables at presentation, including increased </a:t>
            </a:r>
            <a:r>
              <a:rPr lang="en-US" sz="1500" u="sng" dirty="0">
                <a:solidFill>
                  <a:schemeClr val="tx2"/>
                </a:solidFill>
                <a:hlinkClick r:id="rId2"/>
              </a:rPr>
              <a:t>low-density lipoprotein cholesterol</a:t>
            </a:r>
            <a:r>
              <a:rPr lang="en-US" sz="1500" dirty="0">
                <a:solidFill>
                  <a:schemeClr val="tx2"/>
                </a:solidFill>
              </a:rPr>
              <a:t> (LDL-C) levels, premature heart disease history, familial history of hypercholesterolemia and/or heart disease.</a:t>
            </a:r>
          </a:p>
          <a:p>
            <a:pPr>
              <a:lnSpc>
                <a:spcPct val="90000"/>
              </a:lnSpc>
            </a:pPr>
            <a:r>
              <a:rPr lang="en-US" sz="1500" dirty="0">
                <a:solidFill>
                  <a:schemeClr val="tx2"/>
                </a:solidFill>
              </a:rPr>
              <a:t>genetic testing for FH may aid in greater risk stratification for heart disease</a:t>
            </a:r>
          </a:p>
          <a:p>
            <a:pPr lvl="1">
              <a:lnSpc>
                <a:spcPct val="90000"/>
              </a:lnSpc>
            </a:pPr>
            <a:r>
              <a:rPr lang="en-US" sz="1500" dirty="0">
                <a:solidFill>
                  <a:schemeClr val="tx2"/>
                </a:solidFill>
              </a:rPr>
              <a:t>individuals with no FH pathogenic variant and LDL-C levels ≥190 mg/dL have a 6-fold higher risk for coronary artery disease vs a 22-fold increased risk in patients with an FH pathogenic variant and LDL-C levels ≥190 mg/dL</a:t>
            </a:r>
          </a:p>
          <a:p>
            <a:pPr>
              <a:lnSpc>
                <a:spcPct val="90000"/>
              </a:lnSpc>
            </a:pPr>
            <a:r>
              <a:rPr lang="en-US" sz="1500" dirty="0">
                <a:solidFill>
                  <a:schemeClr val="tx2"/>
                </a:solidFill>
              </a:rPr>
              <a:t>FH genetic testing is highly discriminatory and is helpful to differentiate patients with compound heterozygous FH, heterozygous FH, homozygous FH, double heterozygous FH, and autosomal-recessive FH.</a:t>
            </a:r>
          </a:p>
          <a:p>
            <a:pPr>
              <a:lnSpc>
                <a:spcPct val="90000"/>
              </a:lnSpc>
            </a:pPr>
            <a:r>
              <a:rPr lang="en-US" sz="1500" dirty="0">
                <a:solidFill>
                  <a:schemeClr val="tx2"/>
                </a:solidFill>
              </a:rPr>
              <a:t>Increased patient compliance with treatment</a:t>
            </a:r>
          </a:p>
        </p:txBody>
      </p:sp>
      <p:pic>
        <p:nvPicPr>
          <p:cNvPr id="4" name="Picture 3">
            <a:extLst>
              <a:ext uri="{FF2B5EF4-FFF2-40B4-BE49-F238E27FC236}">
                <a16:creationId xmlns:a16="http://schemas.microsoft.com/office/drawing/2014/main" id="{2985C245-C37C-9749-BE51-6A540D48B5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1283" y="10"/>
            <a:ext cx="4670717" cy="6857990"/>
          </a:xfrm>
          <a:prstGeom prst="rect">
            <a:avLst/>
          </a:prstGeom>
        </p:spPr>
      </p:pic>
    </p:spTree>
    <p:extLst>
      <p:ext uri="{BB962C8B-B14F-4D97-AF65-F5344CB8AC3E}">
        <p14:creationId xmlns:p14="http://schemas.microsoft.com/office/powerpoint/2010/main" val="1869464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C601-D71F-0B53-4AB0-57D13A868F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D05FA3-2292-158B-198B-8F61E8E4F853}"/>
              </a:ext>
            </a:extLst>
          </p:cNvPr>
          <p:cNvSpPr>
            <a:spLocks noGrp="1"/>
          </p:cNvSpPr>
          <p:nvPr>
            <p:ph idx="1"/>
          </p:nvPr>
        </p:nvSpPr>
        <p:spPr/>
        <p:txBody>
          <a:bodyPr/>
          <a:lstStyle/>
          <a:p>
            <a:r>
              <a:rPr lang="en-US" dirty="0"/>
              <a:t>What do you do next?</a:t>
            </a:r>
          </a:p>
        </p:txBody>
      </p:sp>
    </p:spTree>
    <p:extLst>
      <p:ext uri="{BB962C8B-B14F-4D97-AF65-F5344CB8AC3E}">
        <p14:creationId xmlns:p14="http://schemas.microsoft.com/office/powerpoint/2010/main" val="2098672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5BD52A-B5B0-957B-6AAA-312656686CC8}"/>
              </a:ext>
            </a:extLst>
          </p:cNvPr>
          <p:cNvSpPr>
            <a:spLocks noGrp="1"/>
          </p:cNvSpPr>
          <p:nvPr>
            <p:ph idx="1"/>
          </p:nvPr>
        </p:nvSpPr>
        <p:spPr/>
        <p:txBody>
          <a:bodyPr/>
          <a:lstStyle/>
          <a:p>
            <a:r>
              <a:rPr lang="en-US" dirty="0"/>
              <a:t>You start by reviewing his lipid profile from last year as you are surprised by this finding, and you review that patient is already on a </a:t>
            </a:r>
            <a:r>
              <a:rPr lang="en-US" u="sng" dirty="0"/>
              <a:t>low dose statin</a:t>
            </a:r>
            <a:r>
              <a:rPr lang="en-US" dirty="0"/>
              <a:t>.</a:t>
            </a:r>
          </a:p>
          <a:p>
            <a:endParaRPr lang="en-US" dirty="0"/>
          </a:p>
          <a:p>
            <a:pPr lvl="1"/>
            <a:r>
              <a:rPr lang="en-US" dirty="0"/>
              <a:t>Lipids show:</a:t>
            </a:r>
          </a:p>
          <a:p>
            <a:pPr lvl="3"/>
            <a:r>
              <a:rPr lang="en-US" dirty="0"/>
              <a:t>Total Cholesterol 250</a:t>
            </a:r>
          </a:p>
          <a:p>
            <a:pPr lvl="3"/>
            <a:r>
              <a:rPr lang="en-US" dirty="0"/>
              <a:t>LDL of 160</a:t>
            </a:r>
          </a:p>
          <a:p>
            <a:pPr lvl="3"/>
            <a:r>
              <a:rPr lang="en-US" dirty="0"/>
              <a:t>Triglycerides 300</a:t>
            </a:r>
          </a:p>
        </p:txBody>
      </p:sp>
    </p:spTree>
    <p:extLst>
      <p:ext uri="{BB962C8B-B14F-4D97-AF65-F5344CB8AC3E}">
        <p14:creationId xmlns:p14="http://schemas.microsoft.com/office/powerpoint/2010/main" val="3568126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BE60-8773-E1DC-8975-120B8A5F9F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D77D89-2F04-9853-506E-CBF145E2DB74}"/>
              </a:ext>
            </a:extLst>
          </p:cNvPr>
          <p:cNvSpPr>
            <a:spLocks noGrp="1"/>
          </p:cNvSpPr>
          <p:nvPr>
            <p:ph idx="1"/>
          </p:nvPr>
        </p:nvSpPr>
        <p:spPr/>
        <p:txBody>
          <a:bodyPr/>
          <a:lstStyle/>
          <a:p>
            <a:r>
              <a:rPr lang="en-US" dirty="0"/>
              <a:t>Can you use his DTC test result for clinical decision making?	</a:t>
            </a:r>
          </a:p>
        </p:txBody>
      </p:sp>
    </p:spTree>
    <p:extLst>
      <p:ext uri="{BB962C8B-B14F-4D97-AF65-F5344CB8AC3E}">
        <p14:creationId xmlns:p14="http://schemas.microsoft.com/office/powerpoint/2010/main" val="3096905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4F53-8B7F-A73D-51DE-9262F3D9DE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E60AF8-0E81-9DC6-1DAA-944C4F28C61E}"/>
              </a:ext>
            </a:extLst>
          </p:cNvPr>
          <p:cNvSpPr>
            <a:spLocks noGrp="1"/>
          </p:cNvSpPr>
          <p:nvPr>
            <p:ph idx="1"/>
          </p:nvPr>
        </p:nvSpPr>
        <p:spPr/>
        <p:txBody>
          <a:bodyPr/>
          <a:lstStyle/>
          <a:p>
            <a:r>
              <a:rPr lang="en-US" dirty="0"/>
              <a:t>Only if CAP and CLIA and FDA approved (very rare for DTC)</a:t>
            </a:r>
          </a:p>
        </p:txBody>
      </p:sp>
    </p:spTree>
    <p:extLst>
      <p:ext uri="{BB962C8B-B14F-4D97-AF65-F5344CB8AC3E}">
        <p14:creationId xmlns:p14="http://schemas.microsoft.com/office/powerpoint/2010/main" val="1911184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F317-5FD3-9E9B-9B25-D559E652E6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773162-1BFA-666F-0396-60D37A4B0C85}"/>
              </a:ext>
            </a:extLst>
          </p:cNvPr>
          <p:cNvSpPr>
            <a:spLocks noGrp="1"/>
          </p:cNvSpPr>
          <p:nvPr>
            <p:ph idx="1"/>
          </p:nvPr>
        </p:nvSpPr>
        <p:spPr/>
        <p:txBody>
          <a:bodyPr/>
          <a:lstStyle/>
          <a:p>
            <a:r>
              <a:rPr lang="en-US" dirty="0"/>
              <a:t>How do you choose a test to validate this result?</a:t>
            </a:r>
          </a:p>
        </p:txBody>
      </p:sp>
    </p:spTree>
    <p:extLst>
      <p:ext uri="{BB962C8B-B14F-4D97-AF65-F5344CB8AC3E}">
        <p14:creationId xmlns:p14="http://schemas.microsoft.com/office/powerpoint/2010/main" val="2992938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9"/>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pPr>
              <a:buSzPct val="60606"/>
            </a:pPr>
            <a:r>
              <a:rPr lang="en-US" dirty="0"/>
              <a:t>Considerations for Confirmatory Testing</a:t>
            </a:r>
            <a:endParaRPr dirty="0"/>
          </a:p>
        </p:txBody>
      </p:sp>
      <p:sp>
        <p:nvSpPr>
          <p:cNvPr id="639" name="Google Shape;639;p19"/>
          <p:cNvSpPr txBox="1">
            <a:spLocks noGrp="1"/>
          </p:cNvSpPr>
          <p:nvPr>
            <p:ph idx="1"/>
          </p:nvPr>
        </p:nvSpPr>
        <p:spPr>
          <a:prstGeom prst="rect">
            <a:avLst/>
          </a:prstGeom>
          <a:noFill/>
          <a:ln>
            <a:noFill/>
          </a:ln>
        </p:spPr>
        <p:txBody>
          <a:bodyPr spcFirstLastPara="1" wrap="square" lIns="121900" tIns="60933" rIns="121900" bIns="60933" anchor="t" anchorCtr="0">
            <a:normAutofit/>
          </a:bodyPr>
          <a:lstStyle/>
          <a:p>
            <a:r>
              <a:rPr lang="en-US" dirty="0"/>
              <a:t>genes tested</a:t>
            </a:r>
            <a:endParaRPr dirty="0"/>
          </a:p>
          <a:p>
            <a:r>
              <a:rPr lang="en-US" dirty="0"/>
              <a:t>Logistics</a:t>
            </a:r>
            <a:endParaRPr dirty="0"/>
          </a:p>
          <a:p>
            <a:r>
              <a:rPr lang="en-US" dirty="0"/>
              <a:t>Reporting of results </a:t>
            </a:r>
            <a:endParaRPr dirty="0"/>
          </a:p>
          <a:p>
            <a:r>
              <a:rPr lang="en-US" dirty="0"/>
              <a:t>Cost &amp; reimbursement</a:t>
            </a:r>
            <a:endParaRPr dirty="0"/>
          </a:p>
        </p:txBody>
      </p:sp>
    </p:spTree>
    <p:extLst>
      <p:ext uri="{BB962C8B-B14F-4D97-AF65-F5344CB8AC3E}">
        <p14:creationId xmlns:p14="http://schemas.microsoft.com/office/powerpoint/2010/main" val="489309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932B6-2578-EA87-7B11-EAFC21D331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F855335-7371-0D3F-C933-779CC2A417CC}"/>
              </a:ext>
            </a:extLst>
          </p:cNvPr>
          <p:cNvSpPr>
            <a:spLocks noGrp="1"/>
          </p:cNvSpPr>
          <p:nvPr>
            <p:ph idx="1"/>
          </p:nvPr>
        </p:nvSpPr>
        <p:spPr/>
        <p:txBody>
          <a:bodyPr/>
          <a:lstStyle/>
          <a:p>
            <a:r>
              <a:rPr lang="en-US" dirty="0"/>
              <a:t>What kind of results can you get back?</a:t>
            </a:r>
          </a:p>
          <a:p>
            <a:endParaRPr lang="en-US" dirty="0"/>
          </a:p>
          <a:p>
            <a:endParaRPr lang="en-US" dirty="0"/>
          </a:p>
          <a:p>
            <a:pPr lvl="1"/>
            <a:r>
              <a:rPr lang="en-US" dirty="0"/>
              <a:t>Pathogenic result</a:t>
            </a:r>
          </a:p>
          <a:p>
            <a:pPr lvl="2"/>
            <a:r>
              <a:rPr lang="en-US" dirty="0"/>
              <a:t>Heterozygous</a:t>
            </a:r>
          </a:p>
          <a:p>
            <a:pPr lvl="2"/>
            <a:r>
              <a:rPr lang="en-US" dirty="0"/>
              <a:t>Homozygous</a:t>
            </a:r>
          </a:p>
          <a:p>
            <a:pPr lvl="1"/>
            <a:r>
              <a:rPr lang="en-US" dirty="0"/>
              <a:t>Negative result</a:t>
            </a:r>
          </a:p>
          <a:p>
            <a:pPr lvl="1"/>
            <a:r>
              <a:rPr lang="en-US" dirty="0"/>
              <a:t>VUS </a:t>
            </a:r>
          </a:p>
        </p:txBody>
      </p:sp>
    </p:spTree>
    <p:extLst>
      <p:ext uri="{BB962C8B-B14F-4D97-AF65-F5344CB8AC3E}">
        <p14:creationId xmlns:p14="http://schemas.microsoft.com/office/powerpoint/2010/main" val="3734193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73FA5DF-9657-639D-AE89-B4ECEAD76FD5}"/>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4800"/>
              <a:t>Audience Show of Hands Poll	</a:t>
            </a:r>
          </a:p>
        </p:txBody>
      </p:sp>
      <p:sp>
        <p:nvSpPr>
          <p:cNvPr id="22" name="Oval 2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hands reaching out&#10;&#10;Description automatically generated">
            <a:extLst>
              <a:ext uri="{FF2B5EF4-FFF2-40B4-BE49-F238E27FC236}">
                <a16:creationId xmlns:a16="http://schemas.microsoft.com/office/drawing/2014/main" id="{628A3BB3-C49E-A514-8785-D592AEA56F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 b="-3"/>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p:spPr>
      </p:pic>
      <p:sp>
        <p:nvSpPr>
          <p:cNvPr id="1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 Placeholder 4">
            <a:extLst>
              <a:ext uri="{FF2B5EF4-FFF2-40B4-BE49-F238E27FC236}">
                <a16:creationId xmlns:a16="http://schemas.microsoft.com/office/drawing/2014/main" id="{867DD514-0216-EE8F-65B4-252A29E81099}"/>
              </a:ext>
            </a:extLst>
          </p:cNvPr>
          <p:cNvSpPr>
            <a:spLocks noGrp="1"/>
          </p:cNvSpPr>
          <p:nvPr>
            <p:ph sz="half" idx="1"/>
          </p:nvPr>
        </p:nvSpPr>
        <p:spPr>
          <a:xfrm>
            <a:off x="6657715" y="2990818"/>
            <a:ext cx="4195673" cy="2913872"/>
          </a:xfrm>
        </p:spPr>
        <p:txBody>
          <a:bodyPr vert="horz" lIns="91440" tIns="45720" rIns="91440" bIns="45720" rtlCol="0" anchor="t">
            <a:normAutofit/>
          </a:bodyPr>
          <a:lstStyle/>
          <a:p>
            <a:r>
              <a:rPr lang="en-US" sz="3200" dirty="0">
                <a:solidFill>
                  <a:schemeClr val="tx1">
                    <a:alpha val="80000"/>
                  </a:schemeClr>
                </a:solidFill>
              </a:rPr>
              <a:t>How many of feel comfortable deciding when to order genetic testing in your clinic?</a:t>
            </a:r>
          </a:p>
          <a:p>
            <a:endParaRPr lang="en-US" sz="2000" dirty="0">
              <a:solidFill>
                <a:schemeClr val="tx1">
                  <a:alpha val="80000"/>
                </a:schemeClr>
              </a:solidFill>
            </a:endParaRPr>
          </a:p>
        </p:txBody>
      </p:sp>
      <p:sp>
        <p:nvSpPr>
          <p:cNvPr id="2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794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dirty="0"/>
              <a:t>The Result</a:t>
            </a:r>
            <a:endParaRPr dirty="0"/>
          </a:p>
        </p:txBody>
      </p:sp>
      <p:pic>
        <p:nvPicPr>
          <p:cNvPr id="564" name="Google Shape;56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184" y="1503340"/>
            <a:ext cx="6251969" cy="2760045"/>
          </a:xfrm>
          <a:prstGeom prst="rect">
            <a:avLst/>
          </a:prstGeom>
          <a:noFill/>
          <a:ln>
            <a:noFill/>
          </a:ln>
        </p:spPr>
      </p:pic>
      <p:pic>
        <p:nvPicPr>
          <p:cNvPr id="565" name="Google Shape;565;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05321" y="3135085"/>
            <a:ext cx="4906716" cy="2598241"/>
          </a:xfrm>
          <a:prstGeom prst="rect">
            <a:avLst/>
          </a:prstGeom>
          <a:noFill/>
          <a:ln>
            <a:noFill/>
          </a:ln>
        </p:spPr>
      </p:pic>
      <p:sp>
        <p:nvSpPr>
          <p:cNvPr id="4" name="Rectangle 3">
            <a:extLst>
              <a:ext uri="{FF2B5EF4-FFF2-40B4-BE49-F238E27FC236}">
                <a16:creationId xmlns:a16="http://schemas.microsoft.com/office/drawing/2014/main" id="{52395D7B-28D1-853C-238E-932527ED2F82}"/>
              </a:ext>
            </a:extLst>
          </p:cNvPr>
          <p:cNvSpPr/>
          <p:nvPr/>
        </p:nvSpPr>
        <p:spPr>
          <a:xfrm>
            <a:off x="951470" y="2767914"/>
            <a:ext cx="1989438" cy="661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CCF667-E9A2-84F8-FE28-F13E7FE98D4D}"/>
              </a:ext>
            </a:extLst>
          </p:cNvPr>
          <p:cNvSpPr/>
          <p:nvPr/>
        </p:nvSpPr>
        <p:spPr>
          <a:xfrm>
            <a:off x="8909222" y="3429000"/>
            <a:ext cx="481913" cy="3768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97E26C-3E7D-B095-7B49-9FA9724A26EB}"/>
              </a:ext>
            </a:extLst>
          </p:cNvPr>
          <p:cNvSpPr txBox="1"/>
          <p:nvPr/>
        </p:nvSpPr>
        <p:spPr>
          <a:xfrm>
            <a:off x="7587048" y="4843850"/>
            <a:ext cx="340158" cy="400110"/>
          </a:xfrm>
          <a:prstGeom prst="rect">
            <a:avLst/>
          </a:prstGeom>
          <a:noFill/>
        </p:spPr>
        <p:txBody>
          <a:bodyPr wrap="none" rtlCol="0">
            <a:spAutoFit/>
          </a:bodyPr>
          <a:lstStyle/>
          <a:p>
            <a:r>
              <a:rPr lang="en-US" sz="2000" b="1" dirty="0">
                <a:solidFill>
                  <a:schemeClr val="bg1"/>
                </a:solidFill>
              </a:rPr>
              <a:t>A</a:t>
            </a:r>
          </a:p>
        </p:txBody>
      </p:sp>
      <p:sp>
        <p:nvSpPr>
          <p:cNvPr id="8" name="TextBox 7">
            <a:extLst>
              <a:ext uri="{FF2B5EF4-FFF2-40B4-BE49-F238E27FC236}">
                <a16:creationId xmlns:a16="http://schemas.microsoft.com/office/drawing/2014/main" id="{8A3B4ED3-4240-AC68-6EF5-22FBD47C9881}"/>
              </a:ext>
            </a:extLst>
          </p:cNvPr>
          <p:cNvSpPr txBox="1"/>
          <p:nvPr/>
        </p:nvSpPr>
        <p:spPr>
          <a:xfrm>
            <a:off x="10470291" y="4843850"/>
            <a:ext cx="340158" cy="400110"/>
          </a:xfrm>
          <a:prstGeom prst="rect">
            <a:avLst/>
          </a:prstGeom>
          <a:noFill/>
        </p:spPr>
        <p:txBody>
          <a:bodyPr wrap="none" rtlCol="0">
            <a:spAutoFit/>
          </a:bodyPr>
          <a:lstStyle/>
          <a:p>
            <a:r>
              <a:rPr lang="en-US" sz="2000" b="1" dirty="0">
                <a:solidFill>
                  <a:schemeClr val="bg1"/>
                </a:solidFill>
              </a:rPr>
              <a:t>A</a:t>
            </a:r>
          </a:p>
        </p:txBody>
      </p:sp>
      <p:sp>
        <p:nvSpPr>
          <p:cNvPr id="9" name="TextBox 8">
            <a:extLst>
              <a:ext uri="{FF2B5EF4-FFF2-40B4-BE49-F238E27FC236}">
                <a16:creationId xmlns:a16="http://schemas.microsoft.com/office/drawing/2014/main" id="{59FC8436-F2DF-5A9D-D908-16A1B71B50EF}"/>
              </a:ext>
            </a:extLst>
          </p:cNvPr>
          <p:cNvSpPr txBox="1"/>
          <p:nvPr/>
        </p:nvSpPr>
        <p:spPr>
          <a:xfrm>
            <a:off x="8278374" y="4843746"/>
            <a:ext cx="328936" cy="400110"/>
          </a:xfrm>
          <a:prstGeom prst="rect">
            <a:avLst/>
          </a:prstGeom>
          <a:noFill/>
        </p:spPr>
        <p:txBody>
          <a:bodyPr wrap="none" rtlCol="0">
            <a:spAutoFit/>
          </a:bodyPr>
          <a:lstStyle/>
          <a:p>
            <a:r>
              <a:rPr lang="en-US" sz="2000" b="1" dirty="0">
                <a:solidFill>
                  <a:schemeClr val="bg1"/>
                </a:solidFill>
              </a:rPr>
              <a:t>B</a:t>
            </a:r>
          </a:p>
        </p:txBody>
      </p:sp>
      <p:sp>
        <p:nvSpPr>
          <p:cNvPr id="10" name="TextBox 9">
            <a:extLst>
              <a:ext uri="{FF2B5EF4-FFF2-40B4-BE49-F238E27FC236}">
                <a16:creationId xmlns:a16="http://schemas.microsoft.com/office/drawing/2014/main" id="{2DCCEBA8-8D0D-A147-9B2A-B573115DAC0D}"/>
              </a:ext>
            </a:extLst>
          </p:cNvPr>
          <p:cNvSpPr txBox="1"/>
          <p:nvPr/>
        </p:nvSpPr>
        <p:spPr>
          <a:xfrm>
            <a:off x="11183721" y="4843746"/>
            <a:ext cx="328936" cy="400110"/>
          </a:xfrm>
          <a:prstGeom prst="rect">
            <a:avLst/>
          </a:prstGeom>
          <a:noFill/>
        </p:spPr>
        <p:txBody>
          <a:bodyPr wrap="none" rtlCol="0">
            <a:spAutoFit/>
          </a:bodyPr>
          <a:lstStyle/>
          <a:p>
            <a:r>
              <a:rPr lang="en-US" sz="2000" b="1" dirty="0">
                <a:solidFill>
                  <a:schemeClr val="bg1"/>
                </a:solidFill>
              </a:rPr>
              <a:t>B</a:t>
            </a:r>
          </a:p>
        </p:txBody>
      </p:sp>
      <p:sp>
        <p:nvSpPr>
          <p:cNvPr id="11" name="TextBox 10">
            <a:extLst>
              <a:ext uri="{FF2B5EF4-FFF2-40B4-BE49-F238E27FC236}">
                <a16:creationId xmlns:a16="http://schemas.microsoft.com/office/drawing/2014/main" id="{43EF8047-4C53-54DE-F95C-C9DE4B9365F4}"/>
              </a:ext>
            </a:extLst>
          </p:cNvPr>
          <p:cNvSpPr txBox="1"/>
          <p:nvPr/>
        </p:nvSpPr>
        <p:spPr>
          <a:xfrm>
            <a:off x="9009107" y="4850168"/>
            <a:ext cx="340158" cy="400110"/>
          </a:xfrm>
          <a:prstGeom prst="rect">
            <a:avLst/>
          </a:prstGeom>
          <a:noFill/>
        </p:spPr>
        <p:txBody>
          <a:bodyPr wrap="none" rtlCol="0">
            <a:spAutoFit/>
          </a:bodyPr>
          <a:lstStyle/>
          <a:p>
            <a:r>
              <a:rPr lang="en-US" sz="2000" b="1" dirty="0">
                <a:solidFill>
                  <a:schemeClr val="bg1"/>
                </a:solidFill>
              </a:rPr>
              <a:t>A</a:t>
            </a:r>
          </a:p>
        </p:txBody>
      </p:sp>
      <p:sp>
        <p:nvSpPr>
          <p:cNvPr id="12" name="TextBox 11">
            <a:extLst>
              <a:ext uri="{FF2B5EF4-FFF2-40B4-BE49-F238E27FC236}">
                <a16:creationId xmlns:a16="http://schemas.microsoft.com/office/drawing/2014/main" id="{AC4770CF-0F74-4D59-6556-BA51CB3E7C66}"/>
              </a:ext>
            </a:extLst>
          </p:cNvPr>
          <p:cNvSpPr txBox="1"/>
          <p:nvPr/>
        </p:nvSpPr>
        <p:spPr>
          <a:xfrm>
            <a:off x="9746638" y="4850168"/>
            <a:ext cx="328936" cy="400110"/>
          </a:xfrm>
          <a:prstGeom prst="rect">
            <a:avLst/>
          </a:prstGeom>
          <a:noFill/>
        </p:spPr>
        <p:txBody>
          <a:bodyPr wrap="none" rtlCol="0">
            <a:spAutoFit/>
          </a:bodyPr>
          <a:lstStyle/>
          <a:p>
            <a:r>
              <a:rPr lang="en-US" sz="2000" b="1" dirty="0">
                <a:solidFill>
                  <a:schemeClr val="bg1"/>
                </a:solidFill>
              </a:rPr>
              <a:t>B</a:t>
            </a:r>
          </a:p>
        </p:txBody>
      </p:sp>
      <p:sp>
        <p:nvSpPr>
          <p:cNvPr id="13" name="Rectangle 12">
            <a:extLst>
              <a:ext uri="{FF2B5EF4-FFF2-40B4-BE49-F238E27FC236}">
                <a16:creationId xmlns:a16="http://schemas.microsoft.com/office/drawing/2014/main" id="{6543318E-D863-5979-321F-DDF97D2BCD19}"/>
              </a:ext>
            </a:extLst>
          </p:cNvPr>
          <p:cNvSpPr/>
          <p:nvPr/>
        </p:nvSpPr>
        <p:spPr>
          <a:xfrm>
            <a:off x="8699157" y="5387546"/>
            <a:ext cx="1643448" cy="2100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031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429F2B45-75B2-8A4E-0C4D-6CCF375B3769}"/>
              </a:ext>
            </a:extLst>
          </p:cNvPr>
          <p:cNvGraphicFramePr>
            <a:graphicFrameLocks noGrp="1"/>
          </p:cNvGraphicFramePr>
          <p:nvPr>
            <p:ph idx="1"/>
            <p:extLst>
              <p:ext uri="{D42A27DB-BD31-4B8C-83A1-F6EECF244321}">
                <p14:modId xmlns:p14="http://schemas.microsoft.com/office/powerpoint/2010/main" val="3634906031"/>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732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3811-0572-9B9E-CD4D-76764818FC0E}"/>
              </a:ext>
            </a:extLst>
          </p:cNvPr>
          <p:cNvSpPr>
            <a:spLocks noGrp="1"/>
          </p:cNvSpPr>
          <p:nvPr>
            <p:ph type="title"/>
          </p:nvPr>
        </p:nvSpPr>
        <p:spPr/>
        <p:txBody>
          <a:bodyPr/>
          <a:lstStyle/>
          <a:p>
            <a:r>
              <a:rPr lang="en-US" dirty="0"/>
              <a:t>Considerations?</a:t>
            </a:r>
          </a:p>
        </p:txBody>
      </p:sp>
      <p:sp>
        <p:nvSpPr>
          <p:cNvPr id="4" name="Text Placeholder 3">
            <a:extLst>
              <a:ext uri="{FF2B5EF4-FFF2-40B4-BE49-F238E27FC236}">
                <a16:creationId xmlns:a16="http://schemas.microsoft.com/office/drawing/2014/main" id="{2B968D03-0B68-9515-A213-5FF49C2F0339}"/>
              </a:ext>
            </a:extLst>
          </p:cNvPr>
          <p:cNvSpPr>
            <a:spLocks noGrp="1"/>
          </p:cNvSpPr>
          <p:nvPr>
            <p:ph type="body" idx="1"/>
          </p:nvPr>
        </p:nvSpPr>
        <p:spPr/>
        <p:txBody>
          <a:bodyPr/>
          <a:lstStyle/>
          <a:p>
            <a:r>
              <a:rPr lang="en-US" dirty="0"/>
              <a:t>Positive	</a:t>
            </a:r>
          </a:p>
        </p:txBody>
      </p:sp>
      <p:sp>
        <p:nvSpPr>
          <p:cNvPr id="3" name="Content Placeholder 2">
            <a:extLst>
              <a:ext uri="{FF2B5EF4-FFF2-40B4-BE49-F238E27FC236}">
                <a16:creationId xmlns:a16="http://schemas.microsoft.com/office/drawing/2014/main" id="{6E793196-3687-C7F0-9EAB-391AF105370A}"/>
              </a:ext>
            </a:extLst>
          </p:cNvPr>
          <p:cNvSpPr>
            <a:spLocks noGrp="1"/>
          </p:cNvSpPr>
          <p:nvPr>
            <p:ph sz="half" idx="2"/>
          </p:nvPr>
        </p:nvSpPr>
        <p:spPr/>
        <p:txBody>
          <a:bodyPr/>
          <a:lstStyle/>
          <a:p>
            <a:r>
              <a:rPr lang="en-US" dirty="0"/>
              <a:t>Consider referral to Genetic Counselor</a:t>
            </a:r>
          </a:p>
          <a:p>
            <a:r>
              <a:rPr lang="en-US" dirty="0"/>
              <a:t>Consider referral to high-risk lipid clinic if one near you</a:t>
            </a:r>
          </a:p>
          <a:p>
            <a:r>
              <a:rPr lang="en-US" dirty="0"/>
              <a:t>Review management guidelines for person with FH </a:t>
            </a:r>
          </a:p>
          <a:p>
            <a:r>
              <a:rPr lang="en-US" dirty="0"/>
              <a:t>Who else might need cascade testing? Who else is at risk?</a:t>
            </a:r>
          </a:p>
          <a:p>
            <a:endParaRPr lang="en-US" dirty="0"/>
          </a:p>
        </p:txBody>
      </p:sp>
      <p:sp>
        <p:nvSpPr>
          <p:cNvPr id="5" name="Text Placeholder 4">
            <a:extLst>
              <a:ext uri="{FF2B5EF4-FFF2-40B4-BE49-F238E27FC236}">
                <a16:creationId xmlns:a16="http://schemas.microsoft.com/office/drawing/2014/main" id="{D955FF12-7ECB-4E40-051D-8925C5E8E29D}"/>
              </a:ext>
            </a:extLst>
          </p:cNvPr>
          <p:cNvSpPr>
            <a:spLocks noGrp="1"/>
          </p:cNvSpPr>
          <p:nvPr>
            <p:ph type="body" sz="quarter" idx="3"/>
          </p:nvPr>
        </p:nvSpPr>
        <p:spPr/>
        <p:txBody>
          <a:bodyPr/>
          <a:lstStyle/>
          <a:p>
            <a:r>
              <a:rPr lang="en-US" dirty="0"/>
              <a:t>Negative</a:t>
            </a:r>
          </a:p>
        </p:txBody>
      </p:sp>
      <p:sp>
        <p:nvSpPr>
          <p:cNvPr id="6" name="Content Placeholder 5">
            <a:extLst>
              <a:ext uri="{FF2B5EF4-FFF2-40B4-BE49-F238E27FC236}">
                <a16:creationId xmlns:a16="http://schemas.microsoft.com/office/drawing/2014/main" id="{33390F6F-6F7B-33DA-1219-D0DD5FA054A3}"/>
              </a:ext>
            </a:extLst>
          </p:cNvPr>
          <p:cNvSpPr>
            <a:spLocks noGrp="1"/>
          </p:cNvSpPr>
          <p:nvPr>
            <p:ph sz="quarter" idx="4"/>
          </p:nvPr>
        </p:nvSpPr>
        <p:spPr/>
        <p:txBody>
          <a:bodyPr/>
          <a:lstStyle/>
          <a:p>
            <a:r>
              <a:rPr lang="en-US" dirty="0"/>
              <a:t>Continue to manage elevated cholesterol per guidelines</a:t>
            </a:r>
          </a:p>
        </p:txBody>
      </p:sp>
    </p:spTree>
    <p:extLst>
      <p:ext uri="{BB962C8B-B14F-4D97-AF65-F5344CB8AC3E}">
        <p14:creationId xmlns:p14="http://schemas.microsoft.com/office/powerpoint/2010/main" val="393174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F890C-BC99-C0A9-CD0D-639896BAA3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9800" y="619486"/>
            <a:ext cx="7772400" cy="4902335"/>
          </a:xfrm>
          <a:prstGeom prst="rect">
            <a:avLst/>
          </a:prstGeom>
        </p:spPr>
      </p:pic>
      <p:pic>
        <p:nvPicPr>
          <p:cNvPr id="5" name="Picture 4">
            <a:extLst>
              <a:ext uri="{FF2B5EF4-FFF2-40B4-BE49-F238E27FC236}">
                <a16:creationId xmlns:a16="http://schemas.microsoft.com/office/drawing/2014/main" id="{DA42B374-8719-7F68-1E49-10E31A15A6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9800" y="5732840"/>
            <a:ext cx="7772400" cy="1011348"/>
          </a:xfrm>
          <a:prstGeom prst="rect">
            <a:avLst/>
          </a:prstGeom>
        </p:spPr>
      </p:pic>
    </p:spTree>
    <p:extLst>
      <p:ext uri="{BB962C8B-B14F-4D97-AF65-F5344CB8AC3E}">
        <p14:creationId xmlns:p14="http://schemas.microsoft.com/office/powerpoint/2010/main" val="1337352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3CB2B-7532-B439-61EC-4CD06C836BA0}"/>
              </a:ext>
            </a:extLst>
          </p:cNvPr>
          <p:cNvSpPr>
            <a:spLocks noGrp="1"/>
          </p:cNvSpPr>
          <p:nvPr>
            <p:ph type="title"/>
          </p:nvPr>
        </p:nvSpPr>
        <p:spPr/>
        <p:txBody>
          <a:bodyPr/>
          <a:lstStyle/>
          <a:p>
            <a:r>
              <a:rPr lang="en-US" dirty="0"/>
              <a:t>Case 3: </a:t>
            </a:r>
          </a:p>
        </p:txBody>
      </p:sp>
      <p:sp>
        <p:nvSpPr>
          <p:cNvPr id="3" name="Content Placeholder 2">
            <a:extLst>
              <a:ext uri="{FF2B5EF4-FFF2-40B4-BE49-F238E27FC236}">
                <a16:creationId xmlns:a16="http://schemas.microsoft.com/office/drawing/2014/main" id="{BC72D621-E855-E3EE-85AF-49DDB7637B7A}"/>
              </a:ext>
            </a:extLst>
          </p:cNvPr>
          <p:cNvSpPr>
            <a:spLocks noGrp="1"/>
          </p:cNvSpPr>
          <p:nvPr>
            <p:ph idx="1"/>
          </p:nvPr>
        </p:nvSpPr>
        <p:spPr/>
        <p:txBody>
          <a:bodyPr/>
          <a:lstStyle/>
          <a:p>
            <a:r>
              <a:rPr lang="en-US" dirty="0"/>
              <a:t>20-year-old male college student comes to see you while home for winter break.</a:t>
            </a:r>
          </a:p>
          <a:p>
            <a:r>
              <a:rPr lang="en-US" dirty="0"/>
              <a:t>He is accompanied by his parents who are very worried that his depression is impacting his ability to function at school.</a:t>
            </a:r>
          </a:p>
          <a:p>
            <a:r>
              <a:rPr lang="en-US" dirty="0"/>
              <a:t>He has seen the school psychiatrist and failed multiple medications for depression and anxiety due to medication intolerance or lack of efficacy.</a:t>
            </a:r>
          </a:p>
        </p:txBody>
      </p:sp>
    </p:spTree>
    <p:extLst>
      <p:ext uri="{BB962C8B-B14F-4D97-AF65-F5344CB8AC3E}">
        <p14:creationId xmlns:p14="http://schemas.microsoft.com/office/powerpoint/2010/main" val="2197677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596F7D-E545-EB1E-FB95-3A6CA5372484}"/>
              </a:ext>
            </a:extLst>
          </p:cNvPr>
          <p:cNvSpPr>
            <a:spLocks noGrp="1"/>
          </p:cNvSpPr>
          <p:nvPr>
            <p:ph type="title"/>
          </p:nvPr>
        </p:nvSpPr>
        <p:spPr>
          <a:xfrm>
            <a:off x="838200" y="2340430"/>
            <a:ext cx="4245429" cy="2206364"/>
          </a:xfrm>
        </p:spPr>
        <p:txBody>
          <a:bodyPr vert="horz" lIns="91440" tIns="45720" rIns="91440" bIns="45720" rtlCol="0" anchor="ctr">
            <a:normAutofit/>
          </a:bodyPr>
          <a:lstStyle/>
          <a:p>
            <a:r>
              <a:rPr lang="en-US" sz="3400" kern="1200" cap="all" spc="-100">
                <a:solidFill>
                  <a:schemeClr val="tx1"/>
                </a:solidFill>
                <a:latin typeface="+mj-lt"/>
                <a:ea typeface="+mj-ea"/>
                <a:cs typeface="+mj-cs"/>
              </a:rPr>
              <a:t>Precision Medicine in Practice: Pharmacogenomics</a:t>
            </a:r>
            <a:endParaRPr lang="en-US" sz="3400" kern="1200">
              <a:solidFill>
                <a:schemeClr val="tx1"/>
              </a:solidFill>
              <a:latin typeface="+mj-lt"/>
              <a:ea typeface="+mj-ea"/>
              <a:cs typeface="+mj-cs"/>
            </a:endParaRPr>
          </a:p>
        </p:txBody>
      </p:sp>
      <p:pic>
        <p:nvPicPr>
          <p:cNvPr id="7" name="Content Placeholder 3">
            <a:extLst>
              <a:ext uri="{FF2B5EF4-FFF2-40B4-BE49-F238E27FC236}">
                <a16:creationId xmlns:a16="http://schemas.microsoft.com/office/drawing/2014/main" id="{5FBF36DF-DBE3-3310-0B8A-DDC00D37AA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bwMode="auto">
          <a:xfrm>
            <a:off x="6085115" y="2081400"/>
            <a:ext cx="5466806" cy="19615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772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12AE-C8B1-D0CC-A998-65421AD6D2EB}"/>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kern="1200">
                <a:solidFill>
                  <a:schemeClr val="tx1"/>
                </a:solidFill>
                <a:latin typeface="+mj-lt"/>
                <a:ea typeface="+mj-ea"/>
                <a:cs typeface="+mj-cs"/>
              </a:rPr>
              <a:t>Pharmacogenomics as a great start:</a:t>
            </a:r>
          </a:p>
        </p:txBody>
      </p:sp>
      <p:sp>
        <p:nvSpPr>
          <p:cNvPr id="5" name="Google Shape;159;g2808a63517a_0_311">
            <a:extLst>
              <a:ext uri="{FF2B5EF4-FFF2-40B4-BE49-F238E27FC236}">
                <a16:creationId xmlns:a16="http://schemas.microsoft.com/office/drawing/2014/main" id="{7D174F37-E9A4-9AF4-490E-560669406AC7}"/>
              </a:ext>
            </a:extLst>
          </p:cNvPr>
          <p:cNvSpPr txBox="1">
            <a:spLocks/>
          </p:cNvSpPr>
          <p:nvPr/>
        </p:nvSpPr>
        <p:spPr>
          <a:xfrm>
            <a:off x="5351164" y="586822"/>
            <a:ext cx="6002636" cy="1645920"/>
          </a:xfrm>
          <a:prstGeom prst="rect">
            <a:avLst/>
          </a:prstGeom>
        </p:spPr>
        <p:txBody>
          <a:bodyPr spcFirstLastPara="1"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72">
              <a:spcBef>
                <a:spcPts val="945"/>
              </a:spcBef>
              <a:buSzPts val="1800"/>
            </a:pPr>
            <a:r>
              <a:rPr lang="en-US" sz="1700" dirty="0"/>
              <a:t>People want to take medicine and not be sick</a:t>
            </a:r>
          </a:p>
          <a:p>
            <a:pPr marL="1152144" lvl="1">
              <a:spcBef>
                <a:spcPts val="0"/>
              </a:spcBef>
              <a:buSzPts val="1800"/>
            </a:pPr>
            <a:r>
              <a:rPr lang="en-US" sz="1700" dirty="0"/>
              <a:t>Safety (avoid adverse drug reactions)</a:t>
            </a:r>
          </a:p>
          <a:p>
            <a:pPr marL="1152144" lvl="1">
              <a:spcBef>
                <a:spcPts val="0"/>
              </a:spcBef>
              <a:buSzPts val="1800"/>
            </a:pPr>
            <a:r>
              <a:rPr lang="en-US" sz="1700" dirty="0"/>
              <a:t>Efficacy (have optimal dosing)</a:t>
            </a:r>
          </a:p>
        </p:txBody>
      </p:sp>
      <p:pic>
        <p:nvPicPr>
          <p:cNvPr id="4" name="Google Shape;157;g2808a63517a_0_311">
            <a:extLst>
              <a:ext uri="{FF2B5EF4-FFF2-40B4-BE49-F238E27FC236}">
                <a16:creationId xmlns:a16="http://schemas.microsoft.com/office/drawing/2014/main" id="{0E530951-26A4-70A6-46DB-9C40298020A0}"/>
              </a:ext>
            </a:extLst>
          </p:cNvPr>
          <p:cNvPicPr preferRelativeResize="0"/>
          <p:nvPr/>
        </p:nvPicPr>
        <p:blipFill rotWithShape="1">
          <a:blip r:embed="rId2" cstate="screen">
            <a:extLst>
              <a:ext uri="{28A0092B-C50C-407E-A947-70E740481C1C}">
                <a14:useLocalDpi xmlns:a14="http://schemas.microsoft.com/office/drawing/2010/main"/>
              </a:ext>
            </a:extLst>
          </a:blip>
          <a:stretch/>
        </p:blipFill>
        <p:spPr>
          <a:xfrm>
            <a:off x="2158636" y="2734056"/>
            <a:ext cx="7963119" cy="3483864"/>
          </a:xfrm>
          <a:prstGeom prst="rect">
            <a:avLst/>
          </a:prstGeom>
          <a:noFill/>
        </p:spPr>
      </p:pic>
      <p:sp>
        <p:nvSpPr>
          <p:cNvPr id="8" name="Google Shape;160;g2808a63517a_0_311">
            <a:extLst>
              <a:ext uri="{FF2B5EF4-FFF2-40B4-BE49-F238E27FC236}">
                <a16:creationId xmlns:a16="http://schemas.microsoft.com/office/drawing/2014/main" id="{7092178A-F045-DF2D-33C5-DAF298348244}"/>
              </a:ext>
            </a:extLst>
          </p:cNvPr>
          <p:cNvSpPr txBox="1"/>
          <p:nvPr/>
        </p:nvSpPr>
        <p:spPr>
          <a:xfrm>
            <a:off x="3995129" y="6445627"/>
            <a:ext cx="4286019" cy="1846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00" b="0" i="0" u="none" strike="noStrike" cap="none" dirty="0">
                <a:latin typeface="Arial"/>
                <a:ea typeface="Arial"/>
                <a:cs typeface="Arial"/>
                <a:sym typeface="Arial"/>
              </a:rPr>
              <a:t>https://</a:t>
            </a:r>
            <a:r>
              <a:rPr lang="en-US" sz="600" b="0" i="0" u="none" strike="noStrike" cap="none" dirty="0" err="1">
                <a:latin typeface="Arial"/>
                <a:ea typeface="Arial"/>
                <a:cs typeface="Arial"/>
                <a:sym typeface="Arial"/>
              </a:rPr>
              <a:t>www.clipartmax.com</a:t>
            </a:r>
            <a:r>
              <a:rPr lang="en-US" sz="600" b="0" i="0" u="none" strike="noStrike" cap="none" dirty="0">
                <a:latin typeface="Arial"/>
                <a:ea typeface="Arial"/>
                <a:cs typeface="Arial"/>
                <a:sym typeface="Arial"/>
              </a:rPr>
              <a:t>/middle/m2H7G6d3Z5K9N4G6_medical-bell-curve-genetic-variation-bell-curve</a:t>
            </a:r>
            <a:endParaRPr dirty="0"/>
          </a:p>
        </p:txBody>
      </p:sp>
    </p:spTree>
    <p:extLst>
      <p:ext uri="{BB962C8B-B14F-4D97-AF65-F5344CB8AC3E}">
        <p14:creationId xmlns:p14="http://schemas.microsoft.com/office/powerpoint/2010/main" val="33104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266909" y="1494249"/>
            <a:ext cx="4659832" cy="4288884"/>
            <a:chOff x="799879" y="849331"/>
            <a:chExt cx="6213109" cy="5718511"/>
          </a:xfrm>
        </p:grpSpPr>
        <p:grpSp>
          <p:nvGrpSpPr>
            <p:cNvPr id="18" name="Group 17"/>
            <p:cNvGrpSpPr/>
            <p:nvPr/>
          </p:nvGrpSpPr>
          <p:grpSpPr>
            <a:xfrm>
              <a:off x="1345981" y="1265778"/>
              <a:ext cx="5667007" cy="5295378"/>
              <a:chOff x="1606005" y="1508750"/>
              <a:chExt cx="5406983" cy="5052406"/>
            </a:xfrm>
          </p:grpSpPr>
          <p:sp>
            <p:nvSpPr>
              <p:cNvPr id="4" name="Rectangle 3"/>
              <p:cNvSpPr/>
              <p:nvPr/>
            </p:nvSpPr>
            <p:spPr bwMode="auto">
              <a:xfrm>
                <a:off x="1981934" y="1815991"/>
                <a:ext cx="5031054" cy="4723814"/>
              </a:xfrm>
              <a:prstGeom prst="rect">
                <a:avLst/>
              </a:prstGeom>
              <a:noFill/>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0" hangingPunct="0">
                  <a:defRPr/>
                </a:pPr>
                <a:endParaRPr lang="en-US" sz="1350">
                  <a:solidFill>
                    <a:srgbClr val="063773"/>
                  </a:solidFill>
                  <a:latin typeface="Arial" panose="020B0604020202020204" pitchFamily="34" charset="0"/>
                  <a:cs typeface="Arial" panose="020B0604020202020204" pitchFamily="34" charset="0"/>
                </a:endParaRPr>
              </a:p>
            </p:txBody>
          </p:sp>
          <p:grpSp>
            <p:nvGrpSpPr>
              <p:cNvPr id="14" name="Group 13"/>
              <p:cNvGrpSpPr/>
              <p:nvPr/>
            </p:nvGrpSpPr>
            <p:grpSpPr>
              <a:xfrm>
                <a:off x="1606005" y="1508750"/>
                <a:ext cx="5406983" cy="5052406"/>
                <a:chOff x="1606005" y="1239915"/>
                <a:chExt cx="5406983" cy="5052406"/>
              </a:xfrm>
            </p:grpSpPr>
            <p:cxnSp>
              <p:nvCxnSpPr>
                <p:cNvPr id="6" name="Straight Connector 5"/>
                <p:cNvCxnSpPr/>
                <p:nvPr/>
              </p:nvCxnSpPr>
              <p:spPr bwMode="auto">
                <a:xfrm>
                  <a:off x="4497461" y="1239915"/>
                  <a:ext cx="0" cy="5052406"/>
                </a:xfrm>
                <a:prstGeom prst="line">
                  <a:avLst/>
                </a:prstGeom>
                <a:ln w="254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bwMode="auto">
                <a:xfrm>
                  <a:off x="1606005" y="3928265"/>
                  <a:ext cx="5406983" cy="0"/>
                </a:xfrm>
                <a:prstGeom prst="line">
                  <a:avLst/>
                </a:prstGeom>
                <a:ln w="254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13" name="TextBox 12"/>
            <p:cNvSpPr txBox="1"/>
            <p:nvPr/>
          </p:nvSpPr>
          <p:spPr>
            <a:xfrm>
              <a:off x="2574940" y="1239915"/>
              <a:ext cx="1182375" cy="400109"/>
            </a:xfrm>
            <a:prstGeom prst="rect">
              <a:avLst/>
            </a:prstGeom>
            <a:noFill/>
          </p:spPr>
          <p:txBody>
            <a:bodyPr wrap="none" rtlCol="0">
              <a:spAutoFit/>
            </a:bodyPr>
            <a:lstStyle/>
            <a:p>
              <a:pPr defTabSz="342900">
                <a:defRPr/>
              </a:pPr>
              <a:r>
                <a:rPr lang="en-US" sz="1350" b="1" dirty="0">
                  <a:solidFill>
                    <a:srgbClr val="4E895A"/>
                  </a:solidFill>
                  <a:latin typeface="Arial" panose="020B0604020202020204" pitchFamily="34" charset="0"/>
                  <a:cs typeface="Arial" panose="020B0604020202020204" pitchFamily="34" charset="0"/>
                </a:rPr>
                <a:t>Success</a:t>
              </a:r>
            </a:p>
          </p:txBody>
        </p:sp>
        <p:sp>
          <p:nvSpPr>
            <p:cNvPr id="17" name="TextBox 16"/>
            <p:cNvSpPr txBox="1"/>
            <p:nvPr/>
          </p:nvSpPr>
          <p:spPr>
            <a:xfrm>
              <a:off x="5340100" y="1242758"/>
              <a:ext cx="1002839" cy="400109"/>
            </a:xfrm>
            <a:prstGeom prst="rect">
              <a:avLst/>
            </a:prstGeom>
            <a:noFill/>
          </p:spPr>
          <p:txBody>
            <a:bodyPr wrap="none" rtlCol="0">
              <a:spAutoFit/>
            </a:bodyPr>
            <a:lstStyle/>
            <a:p>
              <a:pPr defTabSz="342900">
                <a:defRPr/>
              </a:pPr>
              <a:r>
                <a:rPr lang="en-US" sz="1350" b="1" dirty="0">
                  <a:solidFill>
                    <a:srgbClr val="C00000"/>
                  </a:solidFill>
                  <a:latin typeface="Arial" panose="020B0604020202020204" pitchFamily="34" charset="0"/>
                  <a:cs typeface="Arial" panose="020B0604020202020204" pitchFamily="34" charset="0"/>
                </a:rPr>
                <a:t>Failure</a:t>
              </a:r>
            </a:p>
          </p:txBody>
        </p:sp>
        <p:sp>
          <p:nvSpPr>
            <p:cNvPr id="22" name="TextBox 21"/>
            <p:cNvSpPr txBox="1"/>
            <p:nvPr/>
          </p:nvSpPr>
          <p:spPr>
            <a:xfrm>
              <a:off x="3067031" y="849331"/>
              <a:ext cx="3135988" cy="492443"/>
            </a:xfrm>
            <a:prstGeom prst="rect">
              <a:avLst/>
            </a:prstGeom>
            <a:noFill/>
          </p:spPr>
          <p:txBody>
            <a:bodyPr wrap="none" rtlCol="0">
              <a:spAutoFit/>
            </a:bodyPr>
            <a:lstStyle/>
            <a:p>
              <a:pPr defTabSz="342900">
                <a:defRPr/>
              </a:pPr>
              <a:r>
                <a:rPr lang="en-US" b="1" dirty="0">
                  <a:solidFill>
                    <a:srgbClr val="063773"/>
                  </a:solidFill>
                  <a:latin typeface="Arial" panose="020B0604020202020204" pitchFamily="34" charset="0"/>
                  <a:cs typeface="Arial" panose="020B0604020202020204" pitchFamily="34" charset="0"/>
                </a:rPr>
                <a:t>Treatment Outcome</a:t>
              </a:r>
            </a:p>
          </p:txBody>
        </p:sp>
        <p:sp>
          <p:nvSpPr>
            <p:cNvPr id="26" name="TextBox 25"/>
            <p:cNvSpPr txBox="1"/>
            <p:nvPr/>
          </p:nvSpPr>
          <p:spPr>
            <a:xfrm rot="16200000">
              <a:off x="849691" y="5081705"/>
              <a:ext cx="1361911" cy="400109"/>
            </a:xfrm>
            <a:prstGeom prst="rect">
              <a:avLst/>
            </a:prstGeom>
            <a:noFill/>
          </p:spPr>
          <p:txBody>
            <a:bodyPr wrap="none" rtlCol="0">
              <a:spAutoFit/>
            </a:bodyPr>
            <a:lstStyle/>
            <a:p>
              <a:pPr defTabSz="342900">
                <a:defRPr/>
              </a:pPr>
              <a:r>
                <a:rPr lang="en-US" sz="1350" b="1" dirty="0">
                  <a:solidFill>
                    <a:srgbClr val="C00000"/>
                  </a:solidFill>
                  <a:latin typeface="Arial" panose="020B0604020202020204" pitchFamily="34" charset="0"/>
                  <a:cs typeface="Arial" panose="020B0604020202020204" pitchFamily="34" charset="0"/>
                </a:rPr>
                <a:t>Excessive</a:t>
              </a:r>
            </a:p>
          </p:txBody>
        </p:sp>
        <p:sp>
          <p:nvSpPr>
            <p:cNvPr id="27" name="TextBox 26"/>
            <p:cNvSpPr txBox="1"/>
            <p:nvPr/>
          </p:nvSpPr>
          <p:spPr>
            <a:xfrm rot="16200000">
              <a:off x="1002607" y="2662258"/>
              <a:ext cx="1105431" cy="400109"/>
            </a:xfrm>
            <a:prstGeom prst="rect">
              <a:avLst/>
            </a:prstGeom>
            <a:noFill/>
          </p:spPr>
          <p:txBody>
            <a:bodyPr wrap="none" rtlCol="0">
              <a:spAutoFit/>
            </a:bodyPr>
            <a:lstStyle/>
            <a:p>
              <a:pPr defTabSz="342900">
                <a:defRPr/>
              </a:pPr>
              <a:r>
                <a:rPr lang="en-US" sz="1350" b="1" dirty="0">
                  <a:solidFill>
                    <a:srgbClr val="176C32"/>
                  </a:solidFill>
                  <a:latin typeface="Arial" panose="020B0604020202020204" pitchFamily="34" charset="0"/>
                  <a:cs typeface="Arial" panose="020B0604020202020204" pitchFamily="34" charset="0"/>
                </a:rPr>
                <a:t>Minimal</a:t>
              </a:r>
            </a:p>
          </p:txBody>
        </p:sp>
        <p:sp>
          <p:nvSpPr>
            <p:cNvPr id="28" name="TextBox 27"/>
            <p:cNvSpPr txBox="1"/>
            <p:nvPr/>
          </p:nvSpPr>
          <p:spPr>
            <a:xfrm rot="16200000">
              <a:off x="353047" y="3837191"/>
              <a:ext cx="1386107" cy="492443"/>
            </a:xfrm>
            <a:prstGeom prst="rect">
              <a:avLst/>
            </a:prstGeom>
            <a:noFill/>
          </p:spPr>
          <p:txBody>
            <a:bodyPr wrap="none" rtlCol="0">
              <a:spAutoFit/>
            </a:bodyPr>
            <a:lstStyle/>
            <a:p>
              <a:pPr defTabSz="342900">
                <a:defRPr/>
              </a:pPr>
              <a:r>
                <a:rPr lang="en-US" b="1" dirty="0">
                  <a:solidFill>
                    <a:srgbClr val="063773"/>
                  </a:solidFill>
                  <a:latin typeface="Arial" panose="020B0604020202020204" pitchFamily="34" charset="0"/>
                  <a:cs typeface="Arial" panose="020B0604020202020204" pitchFamily="34" charset="0"/>
                </a:rPr>
                <a:t>Toxicity</a:t>
              </a:r>
            </a:p>
          </p:txBody>
        </p:sp>
        <p:sp>
          <p:nvSpPr>
            <p:cNvPr id="30" name="TextBox 29"/>
            <p:cNvSpPr txBox="1"/>
            <p:nvPr/>
          </p:nvSpPr>
          <p:spPr>
            <a:xfrm>
              <a:off x="1933042" y="3549702"/>
              <a:ext cx="2490384" cy="553997"/>
            </a:xfrm>
            <a:prstGeom prst="rect">
              <a:avLst/>
            </a:prstGeom>
            <a:noFill/>
          </p:spPr>
          <p:txBody>
            <a:bodyPr wrap="square" rtlCol="0">
              <a:spAutoFit/>
            </a:bodyPr>
            <a:lstStyle/>
            <a:p>
              <a:pPr algn="ctr" defTabSz="342900">
                <a:defRPr/>
              </a:pPr>
              <a:r>
                <a:rPr lang="en-US" sz="1050" b="1" i="1" dirty="0">
                  <a:solidFill>
                    <a:srgbClr val="063773"/>
                  </a:solidFill>
                  <a:latin typeface="Arial" panose="020B0604020202020204" pitchFamily="34" charset="0"/>
                  <a:cs typeface="Arial" panose="020B0604020202020204" pitchFamily="34" charset="0"/>
                </a:rPr>
                <a:t>Treat with conventional</a:t>
              </a:r>
              <a:br>
                <a:rPr lang="en-US" sz="1050" b="1" i="1" dirty="0">
                  <a:solidFill>
                    <a:srgbClr val="063773"/>
                  </a:solidFill>
                  <a:latin typeface="Arial" panose="020B0604020202020204" pitchFamily="34" charset="0"/>
                  <a:cs typeface="Arial" panose="020B0604020202020204" pitchFamily="34" charset="0"/>
                </a:rPr>
              </a:br>
              <a:r>
                <a:rPr lang="en-US" sz="1050" b="1" i="1" dirty="0">
                  <a:solidFill>
                    <a:srgbClr val="063773"/>
                  </a:solidFill>
                  <a:latin typeface="Arial" panose="020B0604020202020204" pitchFamily="34" charset="0"/>
                  <a:cs typeface="Arial" panose="020B0604020202020204" pitchFamily="34" charset="0"/>
                </a:rPr>
                <a:t>drug and dose</a:t>
              </a:r>
            </a:p>
          </p:txBody>
        </p:sp>
        <p:sp>
          <p:nvSpPr>
            <p:cNvPr id="31" name="TextBox 30"/>
            <p:cNvSpPr txBox="1"/>
            <p:nvPr/>
          </p:nvSpPr>
          <p:spPr>
            <a:xfrm>
              <a:off x="4672321" y="3549702"/>
              <a:ext cx="2311723" cy="553997"/>
            </a:xfrm>
            <a:prstGeom prst="rect">
              <a:avLst/>
            </a:prstGeom>
            <a:noFill/>
          </p:spPr>
          <p:txBody>
            <a:bodyPr wrap="square" rtlCol="0">
              <a:spAutoFit/>
            </a:bodyPr>
            <a:lstStyle/>
            <a:p>
              <a:pPr algn="ctr" defTabSz="342900">
                <a:defRPr/>
              </a:pPr>
              <a:r>
                <a:rPr lang="en-US" sz="1050" b="1" i="1" dirty="0">
                  <a:solidFill>
                    <a:srgbClr val="063773"/>
                  </a:solidFill>
                  <a:latin typeface="Arial" panose="020B0604020202020204" pitchFamily="34" charset="0"/>
                  <a:cs typeface="Arial" panose="020B0604020202020204" pitchFamily="34" charset="0"/>
                </a:rPr>
                <a:t>Treat with </a:t>
              </a:r>
              <a:br>
                <a:rPr lang="en-US" sz="1050" b="1" i="1" dirty="0">
                  <a:solidFill>
                    <a:srgbClr val="063773"/>
                  </a:solidFill>
                  <a:latin typeface="Arial" panose="020B0604020202020204" pitchFamily="34" charset="0"/>
                  <a:cs typeface="Arial" panose="020B0604020202020204" pitchFamily="34" charset="0"/>
                </a:rPr>
              </a:br>
              <a:r>
                <a:rPr lang="en-US" sz="1050" b="1" i="1" dirty="0">
                  <a:solidFill>
                    <a:srgbClr val="063773"/>
                  </a:solidFill>
                  <a:latin typeface="Arial" panose="020B0604020202020204" pitchFamily="34" charset="0"/>
                  <a:cs typeface="Arial" panose="020B0604020202020204" pitchFamily="34" charset="0"/>
                </a:rPr>
                <a:t>alternative drug</a:t>
              </a:r>
            </a:p>
          </p:txBody>
        </p:sp>
        <p:sp>
          <p:nvSpPr>
            <p:cNvPr id="32" name="TextBox 31"/>
            <p:cNvSpPr txBox="1"/>
            <p:nvPr/>
          </p:nvSpPr>
          <p:spPr>
            <a:xfrm>
              <a:off x="2006344" y="6013845"/>
              <a:ext cx="2311723" cy="553997"/>
            </a:xfrm>
            <a:prstGeom prst="rect">
              <a:avLst/>
            </a:prstGeom>
            <a:noFill/>
          </p:spPr>
          <p:txBody>
            <a:bodyPr wrap="square" rtlCol="0">
              <a:spAutoFit/>
            </a:bodyPr>
            <a:lstStyle/>
            <a:p>
              <a:pPr algn="ctr" defTabSz="342900">
                <a:defRPr/>
              </a:pPr>
              <a:r>
                <a:rPr lang="en-US" sz="1050" b="1" i="1" dirty="0">
                  <a:solidFill>
                    <a:srgbClr val="063773"/>
                  </a:solidFill>
                  <a:latin typeface="Arial" panose="020B0604020202020204" pitchFamily="34" charset="0"/>
                  <a:cs typeface="Arial" panose="020B0604020202020204" pitchFamily="34" charset="0"/>
                </a:rPr>
                <a:t>Treat with alternative</a:t>
              </a:r>
              <a:br>
                <a:rPr lang="en-US" sz="1050" b="1" i="1" dirty="0">
                  <a:solidFill>
                    <a:srgbClr val="063773"/>
                  </a:solidFill>
                  <a:latin typeface="Arial" panose="020B0604020202020204" pitchFamily="34" charset="0"/>
                  <a:cs typeface="Arial" panose="020B0604020202020204" pitchFamily="34" charset="0"/>
                </a:rPr>
              </a:br>
              <a:r>
                <a:rPr lang="en-US" sz="1050" b="1" i="1" dirty="0">
                  <a:solidFill>
                    <a:srgbClr val="063773"/>
                  </a:solidFill>
                  <a:latin typeface="Arial" panose="020B0604020202020204" pitchFamily="34" charset="0"/>
                  <a:cs typeface="Arial" panose="020B0604020202020204" pitchFamily="34" charset="0"/>
                </a:rPr>
                <a:t>drug or dose</a:t>
              </a:r>
            </a:p>
          </p:txBody>
        </p:sp>
        <p:sp>
          <p:nvSpPr>
            <p:cNvPr id="33" name="TextBox 32"/>
            <p:cNvSpPr txBox="1"/>
            <p:nvPr/>
          </p:nvSpPr>
          <p:spPr>
            <a:xfrm>
              <a:off x="4656289" y="6013845"/>
              <a:ext cx="2311723" cy="553997"/>
            </a:xfrm>
            <a:prstGeom prst="rect">
              <a:avLst/>
            </a:prstGeom>
            <a:noFill/>
          </p:spPr>
          <p:txBody>
            <a:bodyPr wrap="square" rtlCol="0">
              <a:spAutoFit/>
            </a:bodyPr>
            <a:lstStyle/>
            <a:p>
              <a:pPr algn="ctr" defTabSz="342900">
                <a:defRPr/>
              </a:pPr>
              <a:r>
                <a:rPr lang="en-US" sz="1050" b="1" i="1" dirty="0">
                  <a:solidFill>
                    <a:srgbClr val="063773"/>
                  </a:solidFill>
                  <a:latin typeface="Arial" panose="020B0604020202020204" pitchFamily="34" charset="0"/>
                  <a:cs typeface="Arial" panose="020B0604020202020204" pitchFamily="34" charset="0"/>
                </a:rPr>
                <a:t>Treat with </a:t>
              </a:r>
              <a:br>
                <a:rPr lang="en-US" sz="1050" b="1" i="1" dirty="0">
                  <a:solidFill>
                    <a:srgbClr val="063773"/>
                  </a:solidFill>
                  <a:latin typeface="Arial" panose="020B0604020202020204" pitchFamily="34" charset="0"/>
                  <a:cs typeface="Arial" panose="020B0604020202020204" pitchFamily="34" charset="0"/>
                </a:rPr>
              </a:br>
              <a:r>
                <a:rPr lang="en-US" sz="1050" b="1" i="1" dirty="0">
                  <a:solidFill>
                    <a:srgbClr val="063773"/>
                  </a:solidFill>
                  <a:latin typeface="Arial" panose="020B0604020202020204" pitchFamily="34" charset="0"/>
                  <a:cs typeface="Arial" panose="020B0604020202020204" pitchFamily="34" charset="0"/>
                </a:rPr>
                <a:t>alternative drug</a:t>
              </a:r>
            </a:p>
          </p:txBody>
        </p:sp>
      </p:grpSp>
      <p:pic>
        <p:nvPicPr>
          <p:cNvPr id="36" name="Picture 5"/>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5556" r="100000"/>
                    </a14:imgEffect>
                  </a14:imgLayer>
                </a14:imgProps>
              </a:ext>
              <a:ext uri="{28A0092B-C50C-407E-A947-70E740481C1C}">
                <a14:useLocalDpi xmlns:a14="http://schemas.microsoft.com/office/drawing/2010/main"/>
              </a:ext>
            </a:extLst>
          </a:blip>
          <a:srcRect/>
          <a:stretch/>
        </p:blipFill>
        <p:spPr bwMode="auto">
          <a:xfrm>
            <a:off x="6122205" y="2839509"/>
            <a:ext cx="202185" cy="489664"/>
          </a:xfrm>
          <a:prstGeom prst="rect">
            <a:avLst/>
          </a:prstGeom>
          <a:noFill/>
          <a:ln w="9525">
            <a:noFill/>
            <a:miter lim="800000"/>
            <a:headEnd/>
            <a:tailEnd/>
          </a:ln>
        </p:spPr>
      </p:pic>
      <p:pic>
        <p:nvPicPr>
          <p:cNvPr id="37"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ackgroundRemoval t="2128" b="100000" l="5556" r="94444"/>
                    </a14:imgEffect>
                  </a14:imgLayer>
                </a14:imgProps>
              </a:ext>
              <a:ext uri="{28A0092B-C50C-407E-A947-70E740481C1C}">
                <a14:useLocalDpi xmlns:a14="http://schemas.microsoft.com/office/drawing/2010/main"/>
              </a:ext>
            </a:extLst>
          </a:blip>
          <a:srcRect/>
          <a:stretch/>
        </p:blipFill>
        <p:spPr bwMode="auto">
          <a:xfrm>
            <a:off x="6124805" y="2219242"/>
            <a:ext cx="201626" cy="518468"/>
          </a:xfrm>
          <a:prstGeom prst="rect">
            <a:avLst/>
          </a:prstGeom>
          <a:noFill/>
          <a:ln w="9525">
            <a:noFill/>
            <a:miter lim="800000"/>
            <a:headEnd/>
            <a:tailEnd/>
          </a:ln>
        </p:spPr>
      </p:pic>
      <p:pic>
        <p:nvPicPr>
          <p:cNvPr id="38"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44764" y="4459071"/>
            <a:ext cx="222662" cy="543347"/>
          </a:xfrm>
          <a:prstGeom prst="rect">
            <a:avLst/>
          </a:prstGeom>
          <a:noFill/>
          <a:ln w="9525">
            <a:noFill/>
            <a:miter lim="800000"/>
            <a:headEnd/>
            <a:tailEnd/>
          </a:ln>
        </p:spPr>
      </p:pic>
      <p:pic>
        <p:nvPicPr>
          <p:cNvPr id="39"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883137" y="4114959"/>
            <a:ext cx="222663" cy="596735"/>
          </a:xfrm>
          <a:prstGeom prst="rect">
            <a:avLst/>
          </a:prstGeom>
          <a:noFill/>
          <a:ln w="9525">
            <a:noFill/>
            <a:miter lim="800000"/>
            <a:headEnd/>
            <a:tailEnd/>
          </a:ln>
        </p:spPr>
      </p:pic>
      <p:pic>
        <p:nvPicPr>
          <p:cNvPr id="40"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065036" y="2199762"/>
            <a:ext cx="191592" cy="531579"/>
          </a:xfrm>
          <a:prstGeom prst="rect">
            <a:avLst/>
          </a:prstGeom>
          <a:noFill/>
          <a:ln w="9525">
            <a:noFill/>
            <a:miter lim="800000"/>
            <a:headEnd/>
            <a:tailEnd/>
          </a:ln>
        </p:spPr>
      </p:pic>
      <p:pic>
        <p:nvPicPr>
          <p:cNvPr id="41" name="Picture 5"/>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4414647" y="4265616"/>
            <a:ext cx="233084" cy="489664"/>
          </a:xfrm>
          <a:prstGeom prst="rect">
            <a:avLst/>
          </a:prstGeom>
          <a:noFill/>
          <a:ln w="9525">
            <a:noFill/>
            <a:miter lim="800000"/>
            <a:headEnd/>
            <a:tailEnd/>
          </a:ln>
        </p:spPr>
      </p:pic>
      <p:pic>
        <p:nvPicPr>
          <p:cNvPr id="45" name="Picture 5"/>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027608" y="4760792"/>
            <a:ext cx="233084" cy="489664"/>
          </a:xfrm>
          <a:prstGeom prst="rect">
            <a:avLst/>
          </a:prstGeom>
          <a:noFill/>
          <a:ln w="9525">
            <a:noFill/>
            <a:miter lim="800000"/>
            <a:headEnd/>
            <a:tailEnd/>
          </a:ln>
        </p:spPr>
      </p:pic>
      <p:pic>
        <p:nvPicPr>
          <p:cNvPr id="46"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677147" y="4701743"/>
            <a:ext cx="222663" cy="596735"/>
          </a:xfrm>
          <a:prstGeom prst="rect">
            <a:avLst/>
          </a:prstGeom>
          <a:noFill/>
          <a:ln w="9525">
            <a:noFill/>
            <a:miter lim="800000"/>
            <a:headEnd/>
            <a:tailEnd/>
          </a:ln>
        </p:spPr>
      </p:pic>
      <p:pic>
        <p:nvPicPr>
          <p:cNvPr id="47" name="Picture 5"/>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268459" y="4164057"/>
            <a:ext cx="222663" cy="596735"/>
          </a:xfrm>
          <a:prstGeom prst="rect">
            <a:avLst/>
          </a:prstGeom>
          <a:noFill/>
          <a:ln w="9525">
            <a:noFill/>
            <a:miter lim="800000"/>
            <a:headEnd/>
            <a:tailEnd/>
          </a:ln>
        </p:spPr>
      </p:pic>
      <p:pic>
        <p:nvPicPr>
          <p:cNvPr id="48"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12">
                    <a14:imgEffect>
                      <a14:backgroundRemoval t="0" b="100000" l="5556" r="100000"/>
                    </a14:imgEffect>
                  </a14:imgLayer>
                </a14:imgProps>
              </a:ext>
              <a:ext uri="{28A0092B-C50C-407E-A947-70E740481C1C}">
                <a14:useLocalDpi xmlns:a14="http://schemas.microsoft.com/office/drawing/2010/main"/>
              </a:ext>
            </a:extLst>
          </a:blip>
          <a:srcRect/>
          <a:stretch/>
        </p:blipFill>
        <p:spPr bwMode="auto">
          <a:xfrm>
            <a:off x="6425836" y="2305654"/>
            <a:ext cx="201626" cy="518468"/>
          </a:xfrm>
          <a:prstGeom prst="rect">
            <a:avLst/>
          </a:prstGeom>
          <a:noFill/>
          <a:ln w="9525">
            <a:noFill/>
            <a:miter lim="800000"/>
            <a:headEnd/>
            <a:tailEnd/>
          </a:ln>
        </p:spPr>
      </p:pic>
      <p:pic>
        <p:nvPicPr>
          <p:cNvPr id="49"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13">
                    <a14:imgEffect>
                      <a14:backgroundRemoval t="2128" b="100000" l="5556" r="94444"/>
                    </a14:imgEffect>
                  </a14:imgLayer>
                </a14:imgProps>
              </a:ext>
              <a:ext uri="{28A0092B-C50C-407E-A947-70E740481C1C}">
                <a14:useLocalDpi xmlns:a14="http://schemas.microsoft.com/office/drawing/2010/main"/>
              </a:ext>
            </a:extLst>
          </a:blip>
          <a:srcRect/>
          <a:stretch/>
        </p:blipFill>
        <p:spPr bwMode="auto">
          <a:xfrm>
            <a:off x="6425836" y="2917315"/>
            <a:ext cx="201626" cy="518468"/>
          </a:xfrm>
          <a:prstGeom prst="rect">
            <a:avLst/>
          </a:prstGeom>
          <a:noFill/>
          <a:ln w="9525">
            <a:noFill/>
            <a:miter lim="800000"/>
            <a:headEnd/>
            <a:tailEnd/>
          </a:ln>
        </p:spPr>
      </p:pic>
      <p:pic>
        <p:nvPicPr>
          <p:cNvPr id="50" name="Picture 5"/>
          <p:cNvPicPr>
            <a:picLocks noChangeAspect="1" noChangeArrowheads="1"/>
          </p:cNvPicPr>
          <p:nvPr/>
        </p:nvPicPr>
        <p:blipFill rotWithShape="1">
          <a:blip r:embed="rId3" cstate="screen">
            <a:extLst>
              <a:ext uri="{BEBA8EAE-BF5A-486C-A8C5-ECC9F3942E4B}">
                <a14:imgProps xmlns:a14="http://schemas.microsoft.com/office/drawing/2010/main">
                  <a14:imgLayer r:embed="rId14">
                    <a14:imgEffect>
                      <a14:backgroundRemoval t="0" b="100000" l="5556" r="100000"/>
                    </a14:imgEffect>
                  </a14:imgLayer>
                </a14:imgProps>
              </a:ext>
              <a:ext uri="{28A0092B-C50C-407E-A947-70E740481C1C}">
                <a14:useLocalDpi xmlns:a14="http://schemas.microsoft.com/office/drawing/2010/main"/>
              </a:ext>
            </a:extLst>
          </a:blip>
          <a:srcRect/>
          <a:stretch/>
        </p:blipFill>
        <p:spPr bwMode="auto">
          <a:xfrm>
            <a:off x="6686709" y="2175177"/>
            <a:ext cx="202185" cy="489664"/>
          </a:xfrm>
          <a:prstGeom prst="rect">
            <a:avLst/>
          </a:prstGeom>
          <a:noFill/>
          <a:ln w="9525">
            <a:noFill/>
            <a:miter lim="800000"/>
            <a:headEnd/>
            <a:tailEnd/>
          </a:ln>
        </p:spPr>
      </p:pic>
      <p:pic>
        <p:nvPicPr>
          <p:cNvPr id="51" name="Picture 5"/>
          <p:cNvPicPr>
            <a:picLocks noChangeAspect="1" noChangeArrowheads="1"/>
          </p:cNvPicPr>
          <p:nvPr/>
        </p:nvPicPr>
        <p:blipFill rotWithShape="1">
          <a:blip r:embed="rId3" cstate="screen">
            <a:extLst>
              <a:ext uri="{BEBA8EAE-BF5A-486C-A8C5-ECC9F3942E4B}">
                <a14:imgProps xmlns:a14="http://schemas.microsoft.com/office/drawing/2010/main">
                  <a14:imgLayer r:embed="rId14">
                    <a14:imgEffect>
                      <a14:backgroundRemoval t="0" b="100000" l="0" r="94444"/>
                    </a14:imgEffect>
                  </a14:imgLayer>
                </a14:imgProps>
              </a:ext>
              <a:ext uri="{28A0092B-C50C-407E-A947-70E740481C1C}">
                <a14:useLocalDpi xmlns:a14="http://schemas.microsoft.com/office/drawing/2010/main"/>
              </a:ext>
            </a:extLst>
          </a:blip>
          <a:srcRect/>
          <a:stretch/>
        </p:blipFill>
        <p:spPr bwMode="auto">
          <a:xfrm>
            <a:off x="6699917" y="2839508"/>
            <a:ext cx="202185" cy="489664"/>
          </a:xfrm>
          <a:prstGeom prst="rect">
            <a:avLst/>
          </a:prstGeom>
          <a:noFill/>
          <a:ln w="9525">
            <a:noFill/>
            <a:miter lim="800000"/>
            <a:headEnd/>
            <a:tailEnd/>
          </a:ln>
        </p:spPr>
      </p:pic>
      <p:pic>
        <p:nvPicPr>
          <p:cNvPr id="52"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6937324" y="2513425"/>
            <a:ext cx="201626" cy="518468"/>
          </a:xfrm>
          <a:prstGeom prst="rect">
            <a:avLst/>
          </a:prstGeom>
          <a:noFill/>
          <a:ln w="9525">
            <a:noFill/>
            <a:miter lim="800000"/>
            <a:headEnd/>
            <a:tailEnd/>
          </a:ln>
        </p:spPr>
      </p:pic>
      <p:pic>
        <p:nvPicPr>
          <p:cNvPr id="53" name="Picture 5"/>
          <p:cNvPicPr>
            <a:picLocks noChangeAspect="1" noChangeArrowheads="1"/>
          </p:cNvPicPr>
          <p:nvPr/>
        </p:nvPicPr>
        <p:blipFill rotWithShape="1">
          <a:blip r:embed="rId3" cstate="screen">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143466" y="2218815"/>
            <a:ext cx="202185" cy="489664"/>
          </a:xfrm>
          <a:prstGeom prst="rect">
            <a:avLst/>
          </a:prstGeom>
          <a:noFill/>
          <a:ln w="9525">
            <a:noFill/>
            <a:miter lim="800000"/>
            <a:headEnd/>
            <a:tailEnd/>
          </a:ln>
        </p:spPr>
      </p:pic>
      <p:pic>
        <p:nvPicPr>
          <p:cNvPr id="54" name="Picture 5"/>
          <p:cNvPicPr>
            <a:picLocks noChangeAspect="1" noChangeArrowheads="1"/>
          </p:cNvPicPr>
          <p:nvPr/>
        </p:nvPicPr>
        <p:blipFill rotWithShape="1">
          <a:blip r:embed="rId3" cstate="screen">
            <a:extLst>
              <a:ext uri="{BEBA8EAE-BF5A-486C-A8C5-ECC9F3942E4B}">
                <a14:imgProps xmlns:a14="http://schemas.microsoft.com/office/drawing/2010/main">
                  <a14:imgLayer r:embed="rId16">
                    <a14:imgEffect>
                      <a14:backgroundRemoval t="0" b="100000" l="5556" r="100000"/>
                    </a14:imgEffect>
                  </a14:imgLayer>
                </a14:imgProps>
              </a:ext>
              <a:ext uri="{28A0092B-C50C-407E-A947-70E740481C1C}">
                <a14:useLocalDpi xmlns:a14="http://schemas.microsoft.com/office/drawing/2010/main"/>
              </a:ext>
            </a:extLst>
          </a:blip>
          <a:srcRect/>
          <a:stretch/>
        </p:blipFill>
        <p:spPr bwMode="auto">
          <a:xfrm>
            <a:off x="7554072" y="2821456"/>
            <a:ext cx="202185" cy="489664"/>
          </a:xfrm>
          <a:prstGeom prst="rect">
            <a:avLst/>
          </a:prstGeom>
          <a:noFill/>
          <a:ln w="9525">
            <a:noFill/>
            <a:miter lim="800000"/>
            <a:headEnd/>
            <a:tailEnd/>
          </a:ln>
        </p:spPr>
      </p:pic>
      <p:pic>
        <p:nvPicPr>
          <p:cNvPr id="55"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17">
                    <a14:imgEffect>
                      <a14:backgroundRemoval t="0" b="100000" l="5556" r="100000"/>
                    </a14:imgEffect>
                  </a14:imgLayer>
                </a14:imgProps>
              </a:ext>
              <a:ext uri="{28A0092B-C50C-407E-A947-70E740481C1C}">
                <a14:useLocalDpi xmlns:a14="http://schemas.microsoft.com/office/drawing/2010/main"/>
              </a:ext>
            </a:extLst>
          </a:blip>
          <a:srcRect/>
          <a:stretch/>
        </p:blipFill>
        <p:spPr bwMode="auto">
          <a:xfrm>
            <a:off x="7237303" y="2762430"/>
            <a:ext cx="201626" cy="518468"/>
          </a:xfrm>
          <a:prstGeom prst="rect">
            <a:avLst/>
          </a:prstGeom>
          <a:noFill/>
          <a:ln w="9525">
            <a:noFill/>
            <a:miter lim="800000"/>
            <a:headEnd/>
            <a:tailEnd/>
          </a:ln>
        </p:spPr>
      </p:pic>
      <p:pic>
        <p:nvPicPr>
          <p:cNvPr id="56" name="Picture 5"/>
          <p:cNvPicPr>
            <a:picLocks noChangeAspect="1" noChangeArrowheads="1"/>
          </p:cNvPicPr>
          <p:nvPr/>
        </p:nvPicPr>
        <p:blipFill rotWithShape="1">
          <a:blip r:embed="rId5" cstate="screen">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476053" y="2174862"/>
            <a:ext cx="201626" cy="518468"/>
          </a:xfrm>
          <a:prstGeom prst="rect">
            <a:avLst/>
          </a:prstGeom>
          <a:noFill/>
          <a:ln w="9525">
            <a:noFill/>
            <a:miter lim="800000"/>
            <a:headEnd/>
            <a:tailEnd/>
          </a:ln>
        </p:spPr>
      </p:pic>
      <p:pic>
        <p:nvPicPr>
          <p:cNvPr id="65"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19">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155633" y="2210392"/>
            <a:ext cx="191592" cy="531579"/>
          </a:xfrm>
          <a:prstGeom prst="rect">
            <a:avLst/>
          </a:prstGeom>
          <a:noFill/>
          <a:ln w="9525">
            <a:noFill/>
            <a:miter lim="800000"/>
            <a:headEnd/>
            <a:tailEnd/>
          </a:ln>
        </p:spPr>
      </p:pic>
      <p:pic>
        <p:nvPicPr>
          <p:cNvPr id="67"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20">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485473" y="2165070"/>
            <a:ext cx="191592" cy="531579"/>
          </a:xfrm>
          <a:prstGeom prst="rect">
            <a:avLst/>
          </a:prstGeom>
          <a:noFill/>
          <a:ln w="9525">
            <a:noFill/>
            <a:miter lim="800000"/>
            <a:headEnd/>
            <a:tailEnd/>
          </a:ln>
        </p:spPr>
      </p:pic>
      <p:pic>
        <p:nvPicPr>
          <p:cNvPr id="73"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2">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633640" y="2144709"/>
            <a:ext cx="242948" cy="489664"/>
          </a:xfrm>
          <a:prstGeom prst="rect">
            <a:avLst/>
          </a:prstGeom>
          <a:noFill/>
          <a:ln w="9525">
            <a:noFill/>
            <a:miter lim="800000"/>
            <a:headEnd/>
            <a:tailEnd/>
          </a:ln>
        </p:spPr>
      </p:pic>
      <p:pic>
        <p:nvPicPr>
          <p:cNvPr id="74"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970265" y="2170167"/>
            <a:ext cx="242948" cy="489664"/>
          </a:xfrm>
          <a:prstGeom prst="rect">
            <a:avLst/>
          </a:prstGeom>
          <a:noFill/>
          <a:ln w="9525">
            <a:noFill/>
            <a:miter lim="800000"/>
            <a:headEnd/>
            <a:tailEnd/>
          </a:ln>
        </p:spPr>
      </p:pic>
      <p:pic>
        <p:nvPicPr>
          <p:cNvPr id="82"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4">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590172" y="2153616"/>
            <a:ext cx="242948" cy="489664"/>
          </a:xfrm>
          <a:prstGeom prst="rect">
            <a:avLst/>
          </a:prstGeom>
          <a:noFill/>
          <a:ln w="9525">
            <a:noFill/>
            <a:miter lim="800000"/>
            <a:headEnd/>
            <a:tailEnd/>
          </a:ln>
        </p:spPr>
      </p:pic>
      <p:pic>
        <p:nvPicPr>
          <p:cNvPr id="85"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25">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822158" y="2183388"/>
            <a:ext cx="191592" cy="531579"/>
          </a:xfrm>
          <a:prstGeom prst="rect">
            <a:avLst/>
          </a:prstGeom>
          <a:noFill/>
          <a:ln w="9525">
            <a:noFill/>
            <a:miter lim="800000"/>
            <a:headEnd/>
            <a:tailEnd/>
          </a:ln>
        </p:spPr>
      </p:pic>
      <p:pic>
        <p:nvPicPr>
          <p:cNvPr id="88"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6">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290930" y="2155646"/>
            <a:ext cx="242948" cy="489664"/>
          </a:xfrm>
          <a:prstGeom prst="rect">
            <a:avLst/>
          </a:prstGeom>
          <a:noFill/>
          <a:ln w="9525">
            <a:noFill/>
            <a:miter lim="800000"/>
            <a:headEnd/>
            <a:tailEnd/>
          </a:ln>
        </p:spPr>
      </p:pic>
      <p:pic>
        <p:nvPicPr>
          <p:cNvPr id="95"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27">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456191" y="2232610"/>
            <a:ext cx="191592" cy="531579"/>
          </a:xfrm>
          <a:prstGeom prst="rect">
            <a:avLst/>
          </a:prstGeom>
          <a:noFill/>
          <a:ln w="9525">
            <a:noFill/>
            <a:miter lim="800000"/>
            <a:headEnd/>
            <a:tailEnd/>
          </a:ln>
        </p:spPr>
      </p:pic>
      <p:pic>
        <p:nvPicPr>
          <p:cNvPr id="96"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28">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256628" y="2183388"/>
            <a:ext cx="191592" cy="531579"/>
          </a:xfrm>
          <a:prstGeom prst="rect">
            <a:avLst/>
          </a:prstGeom>
          <a:noFill/>
          <a:ln w="9525">
            <a:noFill/>
            <a:miter lim="800000"/>
            <a:headEnd/>
            <a:tailEnd/>
          </a:ln>
        </p:spPr>
      </p:pic>
      <p:pic>
        <p:nvPicPr>
          <p:cNvPr id="98"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9">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352424" y="2351158"/>
            <a:ext cx="242948" cy="489664"/>
          </a:xfrm>
          <a:prstGeom prst="rect">
            <a:avLst/>
          </a:prstGeom>
          <a:noFill/>
          <a:ln w="9525">
            <a:noFill/>
            <a:miter lim="800000"/>
            <a:headEnd/>
            <a:tailEnd/>
          </a:ln>
        </p:spPr>
      </p:pic>
      <p:pic>
        <p:nvPicPr>
          <p:cNvPr id="99"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222954" y="2428235"/>
            <a:ext cx="242948" cy="489664"/>
          </a:xfrm>
          <a:prstGeom prst="rect">
            <a:avLst/>
          </a:prstGeom>
          <a:noFill/>
          <a:ln w="9525">
            <a:noFill/>
            <a:miter lim="800000"/>
            <a:headEnd/>
            <a:tailEnd/>
          </a:ln>
        </p:spPr>
      </p:pic>
      <p:pic>
        <p:nvPicPr>
          <p:cNvPr id="100"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0">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398580" y="2473668"/>
            <a:ext cx="191592" cy="531579"/>
          </a:xfrm>
          <a:prstGeom prst="rect">
            <a:avLst/>
          </a:prstGeom>
          <a:noFill/>
          <a:ln w="9525">
            <a:noFill/>
            <a:miter lim="800000"/>
            <a:headEnd/>
            <a:tailEnd/>
          </a:ln>
        </p:spPr>
      </p:pic>
      <p:pic>
        <p:nvPicPr>
          <p:cNvPr id="101"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1">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566516" y="2414673"/>
            <a:ext cx="191592" cy="531579"/>
          </a:xfrm>
          <a:prstGeom prst="rect">
            <a:avLst/>
          </a:prstGeom>
          <a:noFill/>
          <a:ln w="9525">
            <a:noFill/>
            <a:miter lim="800000"/>
            <a:headEnd/>
            <a:tailEnd/>
          </a:ln>
        </p:spPr>
      </p:pic>
      <p:pic>
        <p:nvPicPr>
          <p:cNvPr id="102"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2">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182929" y="2384046"/>
            <a:ext cx="191592" cy="531579"/>
          </a:xfrm>
          <a:prstGeom prst="rect">
            <a:avLst/>
          </a:prstGeom>
          <a:noFill/>
          <a:ln w="9525">
            <a:noFill/>
            <a:miter lim="800000"/>
            <a:headEnd/>
            <a:tailEnd/>
          </a:ln>
        </p:spPr>
      </p:pic>
      <p:pic>
        <p:nvPicPr>
          <p:cNvPr id="103"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9">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242526" y="2519357"/>
            <a:ext cx="242948" cy="489664"/>
          </a:xfrm>
          <a:prstGeom prst="rect">
            <a:avLst/>
          </a:prstGeom>
          <a:noFill/>
          <a:ln w="9525">
            <a:noFill/>
            <a:miter lim="800000"/>
            <a:headEnd/>
            <a:tailEnd/>
          </a:ln>
        </p:spPr>
      </p:pic>
      <p:pic>
        <p:nvPicPr>
          <p:cNvPr id="104"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550760" y="2383019"/>
            <a:ext cx="242948" cy="489664"/>
          </a:xfrm>
          <a:prstGeom prst="rect">
            <a:avLst/>
          </a:prstGeom>
          <a:noFill/>
          <a:ln w="9525">
            <a:noFill/>
            <a:miter lim="800000"/>
            <a:headEnd/>
            <a:tailEnd/>
          </a:ln>
        </p:spPr>
      </p:pic>
      <p:pic>
        <p:nvPicPr>
          <p:cNvPr id="105"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3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892276" y="2412849"/>
            <a:ext cx="242948" cy="489664"/>
          </a:xfrm>
          <a:prstGeom prst="rect">
            <a:avLst/>
          </a:prstGeom>
          <a:noFill/>
          <a:ln w="9525">
            <a:noFill/>
            <a:miter lim="800000"/>
            <a:headEnd/>
            <a:tailEnd/>
          </a:ln>
        </p:spPr>
      </p:pic>
      <p:pic>
        <p:nvPicPr>
          <p:cNvPr id="106"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4">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742528" y="2485117"/>
            <a:ext cx="191592" cy="531579"/>
          </a:xfrm>
          <a:prstGeom prst="rect">
            <a:avLst/>
          </a:prstGeom>
          <a:noFill/>
          <a:ln w="9525">
            <a:noFill/>
            <a:miter lim="800000"/>
            <a:headEnd/>
            <a:tailEnd/>
          </a:ln>
        </p:spPr>
      </p:pic>
      <p:pic>
        <p:nvPicPr>
          <p:cNvPr id="107"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5">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059837" y="2550797"/>
            <a:ext cx="191592" cy="531579"/>
          </a:xfrm>
          <a:prstGeom prst="rect">
            <a:avLst/>
          </a:prstGeom>
          <a:noFill/>
          <a:ln w="9525">
            <a:noFill/>
            <a:miter lim="800000"/>
            <a:headEnd/>
            <a:tailEnd/>
          </a:ln>
        </p:spPr>
      </p:pic>
      <p:pic>
        <p:nvPicPr>
          <p:cNvPr id="108"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1">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065036" y="2578706"/>
            <a:ext cx="191592" cy="531579"/>
          </a:xfrm>
          <a:prstGeom prst="rect">
            <a:avLst/>
          </a:prstGeom>
          <a:noFill/>
          <a:ln w="9525">
            <a:noFill/>
            <a:miter lim="800000"/>
            <a:headEnd/>
            <a:tailEnd/>
          </a:ln>
        </p:spPr>
      </p:pic>
      <p:pic>
        <p:nvPicPr>
          <p:cNvPr id="109"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1">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480642" y="2612793"/>
            <a:ext cx="191592" cy="531579"/>
          </a:xfrm>
          <a:prstGeom prst="rect">
            <a:avLst/>
          </a:prstGeom>
          <a:noFill/>
          <a:ln w="9525">
            <a:noFill/>
            <a:miter lim="800000"/>
            <a:headEnd/>
            <a:tailEnd/>
          </a:ln>
        </p:spPr>
      </p:pic>
      <p:pic>
        <p:nvPicPr>
          <p:cNvPr id="110"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36">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150954" y="2840822"/>
            <a:ext cx="242948" cy="489664"/>
          </a:xfrm>
          <a:prstGeom prst="rect">
            <a:avLst/>
          </a:prstGeom>
          <a:noFill/>
          <a:ln w="9525">
            <a:noFill/>
            <a:miter lim="800000"/>
            <a:headEnd/>
            <a:tailEnd/>
          </a:ln>
        </p:spPr>
      </p:pic>
      <p:pic>
        <p:nvPicPr>
          <p:cNvPr id="111"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37">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334944" y="2855223"/>
            <a:ext cx="242948" cy="489664"/>
          </a:xfrm>
          <a:prstGeom prst="rect">
            <a:avLst/>
          </a:prstGeom>
          <a:noFill/>
          <a:ln w="9525">
            <a:noFill/>
            <a:miter lim="800000"/>
            <a:headEnd/>
            <a:tailEnd/>
          </a:ln>
        </p:spPr>
      </p:pic>
      <p:pic>
        <p:nvPicPr>
          <p:cNvPr id="112"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8">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634956" y="2752071"/>
            <a:ext cx="191592" cy="531579"/>
          </a:xfrm>
          <a:prstGeom prst="rect">
            <a:avLst/>
          </a:prstGeom>
          <a:noFill/>
          <a:ln w="9525">
            <a:noFill/>
            <a:miter lim="800000"/>
            <a:headEnd/>
            <a:tailEnd/>
          </a:ln>
        </p:spPr>
      </p:pic>
      <p:pic>
        <p:nvPicPr>
          <p:cNvPr id="113"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39">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892276" y="2702885"/>
            <a:ext cx="191592" cy="531579"/>
          </a:xfrm>
          <a:prstGeom prst="rect">
            <a:avLst/>
          </a:prstGeom>
          <a:noFill/>
          <a:ln w="9525">
            <a:noFill/>
            <a:miter lim="800000"/>
            <a:headEnd/>
            <a:tailEnd/>
          </a:ln>
        </p:spPr>
      </p:pic>
      <p:pic>
        <p:nvPicPr>
          <p:cNvPr id="114"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0">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159846" y="2696649"/>
            <a:ext cx="191592" cy="531579"/>
          </a:xfrm>
          <a:prstGeom prst="rect">
            <a:avLst/>
          </a:prstGeom>
          <a:noFill/>
          <a:ln w="9525">
            <a:noFill/>
            <a:miter lim="800000"/>
            <a:headEnd/>
            <a:tailEnd/>
          </a:ln>
        </p:spPr>
      </p:pic>
      <p:pic>
        <p:nvPicPr>
          <p:cNvPr id="115"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41">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730953" y="2865453"/>
            <a:ext cx="242948" cy="489664"/>
          </a:xfrm>
          <a:prstGeom prst="rect">
            <a:avLst/>
          </a:prstGeom>
          <a:noFill/>
          <a:ln w="9525">
            <a:noFill/>
            <a:miter lim="800000"/>
            <a:headEnd/>
            <a:tailEnd/>
          </a:ln>
        </p:spPr>
      </p:pic>
      <p:pic>
        <p:nvPicPr>
          <p:cNvPr id="116"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309039" y="2840822"/>
            <a:ext cx="242948" cy="489664"/>
          </a:xfrm>
          <a:prstGeom prst="rect">
            <a:avLst/>
          </a:prstGeom>
          <a:noFill/>
          <a:ln w="9525">
            <a:noFill/>
            <a:miter lim="800000"/>
            <a:headEnd/>
            <a:tailEnd/>
          </a:ln>
        </p:spPr>
      </p:pic>
      <p:pic>
        <p:nvPicPr>
          <p:cNvPr id="117"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494376" y="2786870"/>
            <a:ext cx="242948" cy="489664"/>
          </a:xfrm>
          <a:prstGeom prst="rect">
            <a:avLst/>
          </a:prstGeom>
          <a:noFill/>
          <a:ln w="9525">
            <a:noFill/>
            <a:miter lim="800000"/>
            <a:headEnd/>
            <a:tailEnd/>
          </a:ln>
        </p:spPr>
      </p:pic>
      <p:pic>
        <p:nvPicPr>
          <p:cNvPr id="118"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42">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007169" y="2877117"/>
            <a:ext cx="242948" cy="489664"/>
          </a:xfrm>
          <a:prstGeom prst="rect">
            <a:avLst/>
          </a:prstGeom>
          <a:noFill/>
          <a:ln w="9525">
            <a:noFill/>
            <a:miter lim="800000"/>
            <a:headEnd/>
            <a:tailEnd/>
          </a:ln>
        </p:spPr>
      </p:pic>
      <p:pic>
        <p:nvPicPr>
          <p:cNvPr id="119"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3">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531189" y="2982595"/>
            <a:ext cx="191592" cy="531579"/>
          </a:xfrm>
          <a:prstGeom prst="rect">
            <a:avLst/>
          </a:prstGeom>
          <a:noFill/>
          <a:ln w="9525">
            <a:noFill/>
            <a:miter lim="800000"/>
            <a:headEnd/>
            <a:tailEnd/>
          </a:ln>
        </p:spPr>
      </p:pic>
      <p:pic>
        <p:nvPicPr>
          <p:cNvPr id="120"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4">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050934" y="3005247"/>
            <a:ext cx="191592" cy="531579"/>
          </a:xfrm>
          <a:prstGeom prst="rect">
            <a:avLst/>
          </a:prstGeom>
          <a:noFill/>
          <a:ln w="9525">
            <a:noFill/>
            <a:miter lim="800000"/>
            <a:headEnd/>
            <a:tailEnd/>
          </a:ln>
        </p:spPr>
      </p:pic>
      <p:pic>
        <p:nvPicPr>
          <p:cNvPr id="121"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5">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272428" y="3031701"/>
            <a:ext cx="191592" cy="531579"/>
          </a:xfrm>
          <a:prstGeom prst="rect">
            <a:avLst/>
          </a:prstGeom>
          <a:noFill/>
          <a:ln w="9525">
            <a:noFill/>
            <a:miter lim="800000"/>
            <a:headEnd/>
            <a:tailEnd/>
          </a:ln>
        </p:spPr>
      </p:pic>
      <p:pic>
        <p:nvPicPr>
          <p:cNvPr id="122"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6">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899352" y="2989151"/>
            <a:ext cx="191592" cy="531579"/>
          </a:xfrm>
          <a:prstGeom prst="rect">
            <a:avLst/>
          </a:prstGeom>
          <a:noFill/>
          <a:ln w="9525">
            <a:noFill/>
            <a:miter lim="800000"/>
            <a:headEnd/>
            <a:tailEnd/>
          </a:ln>
        </p:spPr>
      </p:pic>
      <p:pic>
        <p:nvPicPr>
          <p:cNvPr id="123"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6">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178350" y="2995707"/>
            <a:ext cx="191592" cy="531579"/>
          </a:xfrm>
          <a:prstGeom prst="rect">
            <a:avLst/>
          </a:prstGeom>
          <a:noFill/>
          <a:ln w="9525">
            <a:noFill/>
            <a:miter lim="800000"/>
            <a:headEnd/>
            <a:tailEnd/>
          </a:ln>
        </p:spPr>
      </p:pic>
      <p:pic>
        <p:nvPicPr>
          <p:cNvPr id="124"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6">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435729" y="3009021"/>
            <a:ext cx="191592" cy="531579"/>
          </a:xfrm>
          <a:prstGeom prst="rect">
            <a:avLst/>
          </a:prstGeom>
          <a:noFill/>
          <a:ln w="9525">
            <a:noFill/>
            <a:miter lim="800000"/>
            <a:headEnd/>
            <a:tailEnd/>
          </a:ln>
        </p:spPr>
      </p:pic>
      <p:pic>
        <p:nvPicPr>
          <p:cNvPr id="125"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47">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621473" y="2981964"/>
            <a:ext cx="242948" cy="489664"/>
          </a:xfrm>
          <a:prstGeom prst="rect">
            <a:avLst/>
          </a:prstGeom>
          <a:noFill/>
          <a:ln w="9525">
            <a:noFill/>
            <a:miter lim="800000"/>
            <a:headEnd/>
            <a:tailEnd/>
          </a:ln>
        </p:spPr>
      </p:pic>
      <p:pic>
        <p:nvPicPr>
          <p:cNvPr id="126"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664118" y="2528332"/>
            <a:ext cx="242948" cy="489664"/>
          </a:xfrm>
          <a:prstGeom prst="rect">
            <a:avLst/>
          </a:prstGeom>
          <a:noFill/>
          <a:ln w="9525">
            <a:noFill/>
            <a:miter lim="800000"/>
            <a:headEnd/>
            <a:tailEnd/>
          </a:ln>
        </p:spPr>
      </p:pic>
      <p:pic>
        <p:nvPicPr>
          <p:cNvPr id="127"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626985" y="3088596"/>
            <a:ext cx="242948" cy="489664"/>
          </a:xfrm>
          <a:prstGeom prst="rect">
            <a:avLst/>
          </a:prstGeom>
          <a:noFill/>
          <a:ln w="9525">
            <a:noFill/>
            <a:miter lim="800000"/>
            <a:headEnd/>
            <a:tailEnd/>
          </a:ln>
        </p:spPr>
      </p:pic>
      <p:pic>
        <p:nvPicPr>
          <p:cNvPr id="128"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48">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125276" y="3127330"/>
            <a:ext cx="242948" cy="489664"/>
          </a:xfrm>
          <a:prstGeom prst="rect">
            <a:avLst/>
          </a:prstGeom>
          <a:noFill/>
          <a:ln w="9525">
            <a:noFill/>
            <a:miter lim="800000"/>
            <a:headEnd/>
            <a:tailEnd/>
          </a:ln>
        </p:spPr>
      </p:pic>
      <p:pic>
        <p:nvPicPr>
          <p:cNvPr id="129"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793707" y="3095017"/>
            <a:ext cx="242948" cy="489664"/>
          </a:xfrm>
          <a:prstGeom prst="rect">
            <a:avLst/>
          </a:prstGeom>
          <a:noFill/>
          <a:ln w="9525">
            <a:noFill/>
            <a:miter lim="800000"/>
            <a:headEnd/>
            <a:tailEnd/>
          </a:ln>
        </p:spPr>
      </p:pic>
      <p:pic>
        <p:nvPicPr>
          <p:cNvPr id="130"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48">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277106" y="3140964"/>
            <a:ext cx="242948" cy="489664"/>
          </a:xfrm>
          <a:prstGeom prst="rect">
            <a:avLst/>
          </a:prstGeom>
          <a:noFill/>
          <a:ln w="9525">
            <a:noFill/>
            <a:miter lim="800000"/>
            <a:headEnd/>
            <a:tailEnd/>
          </a:ln>
        </p:spPr>
      </p:pic>
      <p:sp>
        <p:nvSpPr>
          <p:cNvPr id="84" name="Title 2"/>
          <p:cNvSpPr>
            <a:spLocks noGrp="1"/>
          </p:cNvSpPr>
          <p:nvPr>
            <p:ph type="title" idx="4294967295"/>
          </p:nvPr>
        </p:nvSpPr>
        <p:spPr>
          <a:xfrm>
            <a:off x="0" y="365125"/>
            <a:ext cx="10515600" cy="1325563"/>
          </a:xfrm>
        </p:spPr>
        <p:txBody>
          <a:bodyPr>
            <a:normAutofit/>
          </a:bodyPr>
          <a:lstStyle/>
          <a:p>
            <a:pPr algn="l"/>
            <a:r>
              <a:rPr lang="en-US" sz="2400" dirty="0">
                <a:solidFill>
                  <a:schemeClr val="bg1"/>
                </a:solidFill>
                <a:cs typeface="Arial" panose="020B0604020202020204" pitchFamily="34" charset="0"/>
              </a:rPr>
              <a:t>Achieving “precision” medicine for pharmacotherapy</a:t>
            </a:r>
          </a:p>
        </p:txBody>
      </p:sp>
      <p:grpSp>
        <p:nvGrpSpPr>
          <p:cNvPr id="81" name="Group 80"/>
          <p:cNvGrpSpPr/>
          <p:nvPr/>
        </p:nvGrpSpPr>
        <p:grpSpPr>
          <a:xfrm>
            <a:off x="4165012" y="2098319"/>
            <a:ext cx="4306809" cy="3646438"/>
            <a:chOff x="1997348" y="1654757"/>
            <a:chExt cx="5742412" cy="4861917"/>
          </a:xfrm>
        </p:grpSpPr>
        <p:pic>
          <p:nvPicPr>
            <p:cNvPr id="83"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2967139" y="2150057"/>
              <a:ext cx="323930" cy="652885"/>
            </a:xfrm>
            <a:prstGeom prst="rect">
              <a:avLst/>
            </a:prstGeom>
            <a:noFill/>
            <a:ln w="9525">
              <a:noFill/>
              <a:miter lim="800000"/>
              <a:headEnd/>
              <a:tailEnd/>
            </a:ln>
          </p:spPr>
        </p:pic>
        <p:pic>
          <p:nvPicPr>
            <p:cNvPr id="86"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9">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2271854" y="5807902"/>
              <a:ext cx="255456" cy="708772"/>
            </a:xfrm>
            <a:prstGeom prst="rect">
              <a:avLst/>
            </a:prstGeom>
            <a:noFill/>
            <a:ln w="9525">
              <a:noFill/>
              <a:miter lim="800000"/>
              <a:headEnd/>
              <a:tailEnd/>
            </a:ln>
          </p:spPr>
        </p:pic>
        <p:pic>
          <p:nvPicPr>
            <p:cNvPr id="87"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48">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2109889" y="3588332"/>
              <a:ext cx="323930" cy="652885"/>
            </a:xfrm>
            <a:prstGeom prst="rect">
              <a:avLst/>
            </a:prstGeom>
            <a:noFill/>
            <a:ln w="9525">
              <a:noFill/>
              <a:miter lim="800000"/>
              <a:headEnd/>
              <a:tailEnd/>
            </a:ln>
          </p:spPr>
        </p:pic>
        <p:pic>
          <p:nvPicPr>
            <p:cNvPr id="89"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50">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253139" y="5655257"/>
              <a:ext cx="323930" cy="652885"/>
            </a:xfrm>
            <a:prstGeom prst="rect">
              <a:avLst/>
            </a:prstGeom>
            <a:noFill/>
            <a:ln w="9525">
              <a:noFill/>
              <a:miter lim="800000"/>
              <a:headEnd/>
              <a:tailEnd/>
            </a:ln>
          </p:spPr>
        </p:pic>
        <p:pic>
          <p:nvPicPr>
            <p:cNvPr id="90"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148239" y="4807532"/>
              <a:ext cx="323930" cy="652885"/>
            </a:xfrm>
            <a:prstGeom prst="rect">
              <a:avLst/>
            </a:prstGeom>
            <a:noFill/>
            <a:ln w="9525">
              <a:noFill/>
              <a:miter lim="800000"/>
              <a:headEnd/>
              <a:tailEnd/>
            </a:ln>
          </p:spPr>
        </p:pic>
        <p:pic>
          <p:nvPicPr>
            <p:cNvPr id="91"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4186339" y="4329464"/>
              <a:ext cx="323930" cy="652885"/>
            </a:xfrm>
            <a:prstGeom prst="rect">
              <a:avLst/>
            </a:prstGeom>
            <a:noFill/>
            <a:ln w="9525">
              <a:noFill/>
              <a:miter lim="800000"/>
              <a:headEnd/>
              <a:tailEnd/>
            </a:ln>
          </p:spPr>
        </p:pic>
        <p:pic>
          <p:nvPicPr>
            <p:cNvPr id="92"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50">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6005614" y="3309514"/>
              <a:ext cx="323930" cy="652885"/>
            </a:xfrm>
            <a:prstGeom prst="rect">
              <a:avLst/>
            </a:prstGeom>
            <a:noFill/>
            <a:ln w="9525">
              <a:noFill/>
              <a:miter lim="800000"/>
              <a:headEnd/>
              <a:tailEnd/>
            </a:ln>
          </p:spPr>
        </p:pic>
        <p:pic>
          <p:nvPicPr>
            <p:cNvPr id="93"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2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462769" y="2121481"/>
              <a:ext cx="323930" cy="652885"/>
            </a:xfrm>
            <a:prstGeom prst="rect">
              <a:avLst/>
            </a:prstGeom>
            <a:noFill/>
            <a:ln w="9525">
              <a:noFill/>
              <a:miter lim="800000"/>
              <a:headEnd/>
              <a:tailEnd/>
            </a:ln>
          </p:spPr>
        </p:pic>
        <p:pic>
          <p:nvPicPr>
            <p:cNvPr id="94"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51">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6261757" y="1654757"/>
              <a:ext cx="323930" cy="652885"/>
            </a:xfrm>
            <a:prstGeom prst="rect">
              <a:avLst/>
            </a:prstGeom>
            <a:noFill/>
            <a:ln w="9525">
              <a:noFill/>
              <a:miter lim="800000"/>
              <a:headEnd/>
              <a:tailEnd/>
            </a:ln>
          </p:spPr>
        </p:pic>
        <p:pic>
          <p:nvPicPr>
            <p:cNvPr id="97"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52">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3733821" y="3676579"/>
              <a:ext cx="323930" cy="652885"/>
            </a:xfrm>
            <a:prstGeom prst="rect">
              <a:avLst/>
            </a:prstGeom>
            <a:noFill/>
            <a:ln w="9525">
              <a:noFill/>
              <a:miter lim="800000"/>
              <a:headEnd/>
              <a:tailEnd/>
            </a:ln>
          </p:spPr>
        </p:pic>
        <p:pic>
          <p:nvPicPr>
            <p:cNvPr id="131" name="Picture 5"/>
            <p:cNvPicPr>
              <a:picLocks noChangeAspect="1" noChangeArrowheads="1"/>
            </p:cNvPicPr>
            <p:nvPr/>
          </p:nvPicPr>
          <p:blipFill rotWithShape="1">
            <a:blip r:embed="rId21" cstate="screen">
              <a:extLst>
                <a:ext uri="{BEBA8EAE-BF5A-486C-A8C5-ECC9F3942E4B}">
                  <a14:imgProps xmlns:a14="http://schemas.microsoft.com/office/drawing/2010/main">
                    <a14:imgLayer r:embed="rId53">
                      <a14:imgEffect>
                        <a14:backgroundRemoval t="0" b="100000" l="4545" r="90909">
                          <a14:foregroundMark x1="31818" y1="78571" x2="31818" y2="78571"/>
                          <a14:foregroundMark x1="59091" y1="78571" x2="59091" y2="78571"/>
                          <a14:foregroundMark x1="40909" y1="54762" x2="40909" y2="54762"/>
                          <a14:foregroundMark x1="31818" y1="57143" x2="31818" y2="57143"/>
                          <a14:foregroundMark x1="22727" y1="61905" x2="22727" y2="61905"/>
                          <a14:backgroundMark x1="81818" y1="80952" x2="81818" y2="80952"/>
                        </a14:backgroundRemoval>
                      </a14:imgEffect>
                    </a14:imgLayer>
                  </a14:imgProps>
                </a:ext>
                <a:ext uri="{28A0092B-C50C-407E-A947-70E740481C1C}">
                  <a14:useLocalDpi xmlns:a14="http://schemas.microsoft.com/office/drawing/2010/main"/>
                </a:ext>
              </a:extLst>
            </a:blip>
            <a:srcRect t="-5822"/>
            <a:stretch/>
          </p:blipFill>
          <p:spPr bwMode="auto">
            <a:xfrm>
              <a:off x="5429573" y="4212642"/>
              <a:ext cx="323930" cy="652885"/>
            </a:xfrm>
            <a:prstGeom prst="rect">
              <a:avLst/>
            </a:prstGeom>
            <a:noFill/>
            <a:ln w="9525">
              <a:noFill/>
              <a:miter lim="800000"/>
              <a:headEnd/>
              <a:tailEnd/>
            </a:ln>
          </p:spPr>
        </p:pic>
        <p:pic>
          <p:nvPicPr>
            <p:cNvPr id="132"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54">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315866" y="5636838"/>
              <a:ext cx="255456" cy="708772"/>
            </a:xfrm>
            <a:prstGeom prst="rect">
              <a:avLst/>
            </a:prstGeom>
            <a:noFill/>
            <a:ln w="9525">
              <a:noFill/>
              <a:miter lim="800000"/>
              <a:headEnd/>
              <a:tailEnd/>
            </a:ln>
          </p:spPr>
        </p:pic>
        <p:pic>
          <p:nvPicPr>
            <p:cNvPr id="133"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55">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459095" y="3656164"/>
              <a:ext cx="255456" cy="708772"/>
            </a:xfrm>
            <a:prstGeom prst="rect">
              <a:avLst/>
            </a:prstGeom>
            <a:noFill/>
            <a:ln w="9525">
              <a:noFill/>
              <a:miter lim="800000"/>
              <a:headEnd/>
              <a:tailEnd/>
            </a:ln>
          </p:spPr>
        </p:pic>
        <p:pic>
          <p:nvPicPr>
            <p:cNvPr id="134"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46">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4613336" y="1823525"/>
              <a:ext cx="255456" cy="708772"/>
            </a:xfrm>
            <a:prstGeom prst="rect">
              <a:avLst/>
            </a:prstGeom>
            <a:noFill/>
            <a:ln w="9525">
              <a:noFill/>
              <a:miter lim="800000"/>
              <a:headEnd/>
              <a:tailEnd/>
            </a:ln>
          </p:spPr>
        </p:pic>
        <p:pic>
          <p:nvPicPr>
            <p:cNvPr id="135"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56">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5388046" y="3463391"/>
              <a:ext cx="255456" cy="708772"/>
            </a:xfrm>
            <a:prstGeom prst="rect">
              <a:avLst/>
            </a:prstGeom>
            <a:noFill/>
            <a:ln w="9525">
              <a:noFill/>
              <a:miter lim="800000"/>
              <a:headEnd/>
              <a:tailEnd/>
            </a:ln>
          </p:spPr>
        </p:pic>
        <p:pic>
          <p:nvPicPr>
            <p:cNvPr id="136"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57">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6766258" y="5124449"/>
              <a:ext cx="255456" cy="708772"/>
            </a:xfrm>
            <a:prstGeom prst="rect">
              <a:avLst/>
            </a:prstGeom>
            <a:noFill/>
            <a:ln w="9525">
              <a:noFill/>
              <a:miter lim="800000"/>
              <a:headEnd/>
              <a:tailEnd/>
            </a:ln>
          </p:spPr>
        </p:pic>
        <p:pic>
          <p:nvPicPr>
            <p:cNvPr id="137"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58">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7484304" y="2977332"/>
              <a:ext cx="255456" cy="708772"/>
            </a:xfrm>
            <a:prstGeom prst="rect">
              <a:avLst/>
            </a:prstGeom>
            <a:noFill/>
            <a:ln w="9525">
              <a:noFill/>
              <a:miter lim="800000"/>
              <a:headEnd/>
              <a:tailEnd/>
            </a:ln>
          </p:spPr>
        </p:pic>
        <p:pic>
          <p:nvPicPr>
            <p:cNvPr id="138"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59">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2006873" y="2572167"/>
              <a:ext cx="255456" cy="708772"/>
            </a:xfrm>
            <a:prstGeom prst="rect">
              <a:avLst/>
            </a:prstGeom>
            <a:noFill/>
            <a:ln w="9525">
              <a:noFill/>
              <a:miter lim="800000"/>
              <a:headEnd/>
              <a:tailEnd/>
            </a:ln>
          </p:spPr>
        </p:pic>
        <p:pic>
          <p:nvPicPr>
            <p:cNvPr id="139" name="Picture 5"/>
            <p:cNvPicPr>
              <a:picLocks noChangeAspect="1" noChangeArrowheads="1"/>
            </p:cNvPicPr>
            <p:nvPr/>
          </p:nvPicPr>
          <p:blipFill rotWithShape="1">
            <a:blip r:embed="rId9" cstate="screen">
              <a:extLst>
                <a:ext uri="{BEBA8EAE-BF5A-486C-A8C5-ECC9F3942E4B}">
                  <a14:imgProps xmlns:a14="http://schemas.microsoft.com/office/drawing/2010/main">
                    <a14:imgLayer r:embed="rId60">
                      <a14:imgEffect>
                        <a14:backgroundRemoval t="0" b="100000" l="0" r="94118">
                          <a14:foregroundMark x1="17647" y1="47917" x2="17647" y2="47917"/>
                          <a14:foregroundMark x1="23529" y1="41667" x2="23529" y2="41667"/>
                          <a14:foregroundMark x1="29412" y1="37500" x2="29412" y2="37500"/>
                          <a14:foregroundMark x1="17647" y1="37500" x2="17647" y2="37500"/>
                          <a14:foregroundMark x1="52941" y1="22917" x2="52941" y2="22917"/>
                          <a14:foregroundMark x1="35294" y1="16667" x2="35294" y2="16667"/>
                          <a14:foregroundMark x1="35294" y1="12500" x2="35294" y2="12500"/>
                          <a14:foregroundMark x1="35294" y1="12500" x2="35294" y2="12500"/>
                          <a14:foregroundMark x1="35294" y1="72917" x2="35294" y2="72917"/>
                          <a14:foregroundMark x1="41176" y1="79167" x2="41176" y2="79167"/>
                          <a14:foregroundMark x1="41176" y1="89583" x2="41176" y2="89583"/>
                          <a14:foregroundMark x1="35294" y1="83333" x2="35294" y2="83333"/>
                          <a14:foregroundMark x1="47059" y1="83333" x2="47059" y2="83333"/>
                          <a14:foregroundMark x1="64706" y1="83333" x2="64706" y2="83333"/>
                          <a14:foregroundMark x1="58824" y1="75000" x2="58824" y2="75000"/>
                          <a14:foregroundMark x1="58824" y1="70833" x2="58824" y2="70833"/>
                          <a14:foregroundMark x1="58824" y1="66667" x2="58824" y2="66667"/>
                          <a14:foregroundMark x1="64706" y1="66667" x2="64706" y2="66667"/>
                          <a14:foregroundMark x1="64706" y1="72917" x2="64706" y2="72917"/>
                          <a14:foregroundMark x1="64706" y1="75000" x2="64706" y2="75000"/>
                          <a14:foregroundMark x1="64706" y1="81250" x2="64706" y2="81250"/>
                          <a14:foregroundMark x1="58824" y1="91667" x2="58824" y2="91667"/>
                          <a14:foregroundMark x1="23529" y1="64583" x2="23529" y2="64583"/>
                          <a14:foregroundMark x1="17647" y1="56250" x2="17647" y2="56250"/>
                          <a14:foregroundMark x1="17647" y1="50000" x2="17647" y2="50000"/>
                          <a14:foregroundMark x1="17647" y1="41667" x2="17647" y2="41667"/>
                          <a14:foregroundMark x1="17647" y1="35417" x2="17647" y2="35417"/>
                          <a14:foregroundMark x1="17647" y1="29167" x2="17647" y2="29167"/>
                          <a14:foregroundMark x1="17647" y1="31250" x2="17647" y2="31250"/>
                          <a14:foregroundMark x1="17647" y1="35417" x2="17647" y2="35417"/>
                          <a14:foregroundMark x1="17647" y1="39583" x2="17647" y2="39583"/>
                          <a14:foregroundMark x1="17647" y1="43750" x2="17647" y2="43750"/>
                          <a14:foregroundMark x1="17647" y1="47917" x2="17647" y2="47917"/>
                          <a14:foregroundMark x1="11765" y1="52083" x2="11765" y2="52083"/>
                          <a14:foregroundMark x1="11765" y1="54167" x2="11765" y2="54167"/>
                          <a14:foregroundMark x1="11765" y1="47917" x2="11765" y2="47917"/>
                          <a14:foregroundMark x1="11765" y1="43750" x2="11765" y2="43750"/>
                          <a14:foregroundMark x1="11765" y1="39583" x2="11765" y2="39583"/>
                          <a14:foregroundMark x1="11765" y1="35417" x2="11765" y2="35417"/>
                          <a14:foregroundMark x1="82353" y1="35417" x2="82353" y2="35417"/>
                          <a14:foregroundMark x1="82353" y1="41667" x2="82353" y2="41667"/>
                          <a14:foregroundMark x1="82353" y1="45833" x2="82353" y2="45833"/>
                          <a14:foregroundMark x1="76471" y1="52083" x2="76471" y2="52083"/>
                          <a14:foregroundMark x1="76471" y1="56250" x2="76471" y2="56250"/>
                          <a14:foregroundMark x1="82353" y1="56250" x2="76471" y2="56250"/>
                          <a14:foregroundMark x1="82353" y1="52083" x2="82353" y2="52083"/>
                          <a14:foregroundMark x1="76471" y1="60417" x2="76471" y2="60417"/>
                          <a14:foregroundMark x1="64706" y1="20833" x2="64706" y2="20833"/>
                          <a14:foregroundMark x1="58824" y1="14583" x2="58824" y2="14583"/>
                          <a14:foregroundMark x1="52941" y1="12500" x2="52941" y2="12500"/>
                          <a14:foregroundMark x1="52941" y1="10417" x2="52941" y2="10417"/>
                          <a14:foregroundMark x1="47059" y1="8333" x2="47059" y2="8333"/>
                          <a14:foregroundMark x1="41176" y1="8333" x2="41176" y2="8333"/>
                          <a14:foregroundMark x1="35294" y1="8333" x2="35294" y2="8333"/>
                          <a14:foregroundMark x1="35294" y1="10417" x2="29412" y2="12500"/>
                          <a14:foregroundMark x1="29412" y1="16667" x2="29412" y2="16667"/>
                          <a14:foregroundMark x1="29412" y1="18750" x2="29412" y2="18750"/>
                          <a14:foregroundMark x1="29412" y1="20833" x2="29412" y2="20833"/>
                          <a14:foregroundMark x1="17647" y1="22917" x2="17647" y2="22917"/>
                          <a14:foregroundMark x1="17647" y1="22917" x2="17647" y2="22917"/>
                          <a14:foregroundMark x1="5882" y1="25000" x2="5882" y2="25000"/>
                          <a14:foregroundMark x1="5882" y1="25000" x2="5882" y2="25000"/>
                        </a14:backgroundRemoval>
                      </a14:imgEffect>
                    </a14:imgLayer>
                  </a14:imgProps>
                </a:ext>
                <a:ext uri="{28A0092B-C50C-407E-A947-70E740481C1C}">
                  <a14:useLocalDpi xmlns:a14="http://schemas.microsoft.com/office/drawing/2010/main"/>
                </a:ext>
              </a:extLst>
            </a:blip>
            <a:srcRect/>
            <a:stretch/>
          </p:blipFill>
          <p:spPr bwMode="auto">
            <a:xfrm>
              <a:off x="1997348" y="2638842"/>
              <a:ext cx="255456" cy="708772"/>
            </a:xfrm>
            <a:prstGeom prst="rect">
              <a:avLst/>
            </a:prstGeom>
            <a:noFill/>
            <a:ln w="9525">
              <a:noFill/>
              <a:miter lim="800000"/>
              <a:headEnd/>
              <a:tailEnd/>
            </a:ln>
          </p:spPr>
        </p:pic>
      </p:grpSp>
      <p:pic>
        <p:nvPicPr>
          <p:cNvPr id="141" name="Picture 140">
            <a:extLst>
              <a:ext uri="{FF2B5EF4-FFF2-40B4-BE49-F238E27FC236}">
                <a16:creationId xmlns:a16="http://schemas.microsoft.com/office/drawing/2014/main" id="{0A4464DF-2E3A-4E4D-B2EB-E2A10A299BA6}"/>
              </a:ext>
            </a:extLst>
          </p:cNvPr>
          <p:cNvPicPr>
            <a:picLocks noChangeAspect="1"/>
          </p:cNvPicPr>
          <p:nvPr/>
        </p:nvPicPr>
        <p:blipFill>
          <a:blip r:embed="rId61"/>
          <a:stretch>
            <a:fillRect/>
          </a:stretch>
        </p:blipFill>
        <p:spPr>
          <a:xfrm>
            <a:off x="2196212" y="1457990"/>
            <a:ext cx="7672388" cy="4471988"/>
          </a:xfrm>
          <a:prstGeom prst="rect">
            <a:avLst/>
          </a:prstGeom>
        </p:spPr>
      </p:pic>
    </p:spTree>
    <p:extLst>
      <p:ext uri="{BB962C8B-B14F-4D97-AF65-F5344CB8AC3E}">
        <p14:creationId xmlns:p14="http://schemas.microsoft.com/office/powerpoint/2010/main" val="2443020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1"/>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141"/>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5.83333E-6 -3.7037E-7 L -0.00209 -0.11782 " pathEditMode="fixed" rAng="0" ptsTypes="AA">
                                      <p:cBhvr>
                                        <p:cTn id="11" dur="3000" spd="-100000" fill="hold"/>
                                        <p:tgtEl>
                                          <p:spTgt spid="36"/>
                                        </p:tgtEl>
                                        <p:attrNameLst>
                                          <p:attrName>ppt_x</p:attrName>
                                          <p:attrName>ppt_y</p:attrName>
                                        </p:attrNameLst>
                                      </p:cBhvr>
                                      <p:rCtr x="-104" y="-5903"/>
                                    </p:animMotion>
                                  </p:childTnLst>
                                </p:cTn>
                              </p:par>
                              <p:par>
                                <p:cTn id="12" presetID="42" presetClass="path" presetSubtype="0" accel="50000" decel="50000" fill="hold" nodeType="withEffect">
                                  <p:stCondLst>
                                    <p:cond delay="0"/>
                                  </p:stCondLst>
                                  <p:childTnLst>
                                    <p:animMotion origin="layout" path="M -0.00243 3.7037E-6 L 0.15504 0.21296 " pathEditMode="fixed" rAng="0" ptsTypes="AA">
                                      <p:cBhvr>
                                        <p:cTn id="13" dur="3000" spd="-100000" fill="hold"/>
                                        <p:tgtEl>
                                          <p:spTgt spid="37"/>
                                        </p:tgtEl>
                                        <p:attrNameLst>
                                          <p:attrName>ppt_x</p:attrName>
                                          <p:attrName>ppt_y</p:attrName>
                                        </p:attrNameLst>
                                      </p:cBhvr>
                                      <p:rCtr x="7865" y="10648"/>
                                    </p:animMotion>
                                  </p:childTnLst>
                                </p:cTn>
                              </p:par>
                              <p:par>
                                <p:cTn id="14" presetID="42" presetClass="path" presetSubtype="0" accel="50000" decel="50000" fill="hold" nodeType="withEffect">
                                  <p:stCondLst>
                                    <p:cond delay="0"/>
                                  </p:stCondLst>
                                  <p:childTnLst>
                                    <p:animMotion origin="layout" path="M -4.16667E-6 -4.44444E-6 L -0.13819 0.25209 " pathEditMode="fixed" rAng="0" ptsTypes="AA">
                                      <p:cBhvr>
                                        <p:cTn id="15" dur="3000" spd="-100000" fill="hold"/>
                                        <p:tgtEl>
                                          <p:spTgt spid="48"/>
                                        </p:tgtEl>
                                        <p:attrNameLst>
                                          <p:attrName>ppt_x</p:attrName>
                                          <p:attrName>ppt_y</p:attrName>
                                        </p:attrNameLst>
                                      </p:cBhvr>
                                      <p:rCtr x="-6910" y="12593"/>
                                    </p:animMotion>
                                  </p:childTnLst>
                                </p:cTn>
                              </p:par>
                              <p:par>
                                <p:cTn id="16" presetID="42" presetClass="path" presetSubtype="0" accel="50000" decel="50000" fill="hold" nodeType="withEffect">
                                  <p:stCondLst>
                                    <p:cond delay="0"/>
                                  </p:stCondLst>
                                  <p:childTnLst>
                                    <p:animMotion origin="layout" path="M -4.16667E-6 4.81481E-6 L 0.02934 0.42013 " pathEditMode="fixed" rAng="0" ptsTypes="AA">
                                      <p:cBhvr>
                                        <p:cTn id="17" dur="3000" spd="-100000" fill="hold"/>
                                        <p:tgtEl>
                                          <p:spTgt spid="49"/>
                                        </p:tgtEl>
                                        <p:attrNameLst>
                                          <p:attrName>ppt_x</p:attrName>
                                          <p:attrName>ppt_y</p:attrName>
                                        </p:attrNameLst>
                                      </p:cBhvr>
                                      <p:rCtr x="1458" y="20995"/>
                                    </p:animMotion>
                                  </p:childTnLst>
                                </p:cTn>
                              </p:par>
                              <p:par>
                                <p:cTn id="18" presetID="42" presetClass="path" presetSubtype="0" accel="50000" decel="50000" fill="hold" nodeType="withEffect">
                                  <p:stCondLst>
                                    <p:cond delay="0"/>
                                  </p:stCondLst>
                                  <p:childTnLst>
                                    <p:animMotion origin="layout" path="M -4.16667E-6 -7.40741E-7 L -4.16667E-6 0.25 " pathEditMode="fixed" rAng="0" ptsTypes="AA">
                                      <p:cBhvr>
                                        <p:cTn id="19" dur="3000" spd="-100000" fill="hold"/>
                                        <p:tgtEl>
                                          <p:spTgt spid="50"/>
                                        </p:tgtEl>
                                        <p:attrNameLst>
                                          <p:attrName>ppt_x</p:attrName>
                                          <p:attrName>ppt_y</p:attrName>
                                        </p:attrNameLst>
                                      </p:cBhvr>
                                      <p:rCtr x="0" y="12500"/>
                                    </p:animMotion>
                                  </p:childTnLst>
                                </p:cTn>
                              </p:par>
                              <p:par>
                                <p:cTn id="20" presetID="42" presetClass="path" presetSubtype="0" accel="50000" decel="50000" fill="hold" nodeType="withEffect">
                                  <p:stCondLst>
                                    <p:cond delay="0"/>
                                  </p:stCondLst>
                                  <p:childTnLst>
                                    <p:animMotion origin="layout" path="M -4.16667E-6 -3.7037E-7 L 0.1493 0.36389 " pathEditMode="fixed" rAng="0" ptsTypes="AA">
                                      <p:cBhvr>
                                        <p:cTn id="21" dur="3000" spd="-100000" fill="hold"/>
                                        <p:tgtEl>
                                          <p:spTgt spid="51"/>
                                        </p:tgtEl>
                                        <p:attrNameLst>
                                          <p:attrName>ppt_x</p:attrName>
                                          <p:attrName>ppt_y</p:attrName>
                                        </p:attrNameLst>
                                      </p:cBhvr>
                                      <p:rCtr x="7465" y="18194"/>
                                    </p:animMotion>
                                  </p:childTnLst>
                                </p:cTn>
                              </p:par>
                              <p:par>
                                <p:cTn id="22" presetID="42" presetClass="path" presetSubtype="0" accel="50000" decel="50000" fill="hold" nodeType="withEffect">
                                  <p:stCondLst>
                                    <p:cond delay="0"/>
                                  </p:stCondLst>
                                  <p:childTnLst>
                                    <p:animMotion origin="layout" path="M -4.16667E-6 -2.22222E-6 L -0.29688 -0.01227 " pathEditMode="fixed" rAng="0" ptsTypes="AA">
                                      <p:cBhvr>
                                        <p:cTn id="23" dur="3000" spd="-100000" fill="hold"/>
                                        <p:tgtEl>
                                          <p:spTgt spid="52"/>
                                        </p:tgtEl>
                                        <p:attrNameLst>
                                          <p:attrName>ppt_x</p:attrName>
                                          <p:attrName>ppt_y</p:attrName>
                                        </p:attrNameLst>
                                      </p:cBhvr>
                                      <p:rCtr x="-14844" y="-625"/>
                                    </p:animMotion>
                                  </p:childTnLst>
                                </p:cTn>
                              </p:par>
                              <p:par>
                                <p:cTn id="24" presetID="42" presetClass="path" presetSubtype="0" accel="50000" decel="50000" fill="hold" nodeType="withEffect">
                                  <p:stCondLst>
                                    <p:cond delay="0"/>
                                  </p:stCondLst>
                                  <p:childTnLst>
                                    <p:animMotion origin="layout" path="M -4.16667E-6 1.48148E-6 L -0.40694 0.58542 " pathEditMode="fixed" rAng="0" ptsTypes="AA">
                                      <p:cBhvr>
                                        <p:cTn id="25" dur="3000" spd="-100000" fill="hold"/>
                                        <p:tgtEl>
                                          <p:spTgt spid="53"/>
                                        </p:tgtEl>
                                        <p:attrNameLst>
                                          <p:attrName>ppt_x</p:attrName>
                                          <p:attrName>ppt_y</p:attrName>
                                        </p:attrNameLst>
                                      </p:cBhvr>
                                      <p:rCtr x="-20347" y="29259"/>
                                    </p:animMotion>
                                  </p:childTnLst>
                                </p:cTn>
                              </p:par>
                              <p:par>
                                <p:cTn id="26" presetID="42" presetClass="path" presetSubtype="0" accel="50000" decel="50000" fill="hold" nodeType="withEffect">
                                  <p:stCondLst>
                                    <p:cond delay="0"/>
                                  </p:stCondLst>
                                  <p:childTnLst>
                                    <p:animMotion origin="layout" path="M 5.83333E-6 1.85185E-6 L 0.10451 0.0537 " pathEditMode="fixed" rAng="0" ptsTypes="AA">
                                      <p:cBhvr>
                                        <p:cTn id="27" dur="3000" spd="-100000" fill="hold"/>
                                        <p:tgtEl>
                                          <p:spTgt spid="54"/>
                                        </p:tgtEl>
                                        <p:attrNameLst>
                                          <p:attrName>ppt_x</p:attrName>
                                          <p:attrName>ppt_y</p:attrName>
                                        </p:attrNameLst>
                                      </p:cBhvr>
                                      <p:rCtr x="5226" y="2685"/>
                                    </p:animMotion>
                                  </p:childTnLst>
                                </p:cTn>
                              </p:par>
                              <p:par>
                                <p:cTn id="28" presetID="42" presetClass="path" presetSubtype="0" accel="50000" decel="50000" fill="hold" nodeType="withEffect">
                                  <p:stCondLst>
                                    <p:cond delay="0"/>
                                  </p:stCondLst>
                                  <p:childTnLst>
                                    <p:animMotion origin="layout" path="M 5.83333E-6 -3.33333E-6 L -0.21042 0.32547 " pathEditMode="fixed" rAng="0" ptsTypes="AA">
                                      <p:cBhvr>
                                        <p:cTn id="29" dur="3000" spd="-100000" fill="hold"/>
                                        <p:tgtEl>
                                          <p:spTgt spid="55"/>
                                        </p:tgtEl>
                                        <p:attrNameLst>
                                          <p:attrName>ppt_x</p:attrName>
                                          <p:attrName>ppt_y</p:attrName>
                                        </p:attrNameLst>
                                      </p:cBhvr>
                                      <p:rCtr x="-10521" y="16273"/>
                                    </p:animMotion>
                                  </p:childTnLst>
                                </p:cTn>
                              </p:par>
                              <p:par>
                                <p:cTn id="30" presetID="42" presetClass="path" presetSubtype="0" accel="50000" decel="50000" fill="hold" nodeType="withEffect">
                                  <p:stCondLst>
                                    <p:cond delay="0"/>
                                  </p:stCondLst>
                                  <p:childTnLst>
                                    <p:animMotion origin="layout" path="M -0.01423 -0.01366 L -0.46944 0.26389 " pathEditMode="fixed" rAng="0" ptsTypes="AA">
                                      <p:cBhvr>
                                        <p:cTn id="31" dur="3000" spd="-100000" fill="hold"/>
                                        <p:tgtEl>
                                          <p:spTgt spid="56"/>
                                        </p:tgtEl>
                                        <p:attrNameLst>
                                          <p:attrName>ppt_x</p:attrName>
                                          <p:attrName>ppt_y</p:attrName>
                                        </p:attrNameLst>
                                      </p:cBhvr>
                                      <p:rCtr x="-22760" y="13866"/>
                                    </p:animMotion>
                                  </p:childTnLst>
                                </p:cTn>
                              </p:par>
                              <p:par>
                                <p:cTn id="32" presetID="42" presetClass="path" presetSubtype="0" accel="50000" decel="50000" fill="hold" nodeType="withEffect">
                                  <p:stCondLst>
                                    <p:cond delay="0"/>
                                  </p:stCondLst>
                                  <p:childTnLst>
                                    <p:animMotion origin="layout" path="M -4.16667E-6 7.40741E-7 L 0.07621 -0.46019 " pathEditMode="fixed" rAng="0" ptsTypes="AA">
                                      <p:cBhvr>
                                        <p:cTn id="33" dur="3000" spd="-100000" fill="hold"/>
                                        <p:tgtEl>
                                          <p:spTgt spid="38"/>
                                        </p:tgtEl>
                                        <p:attrNameLst>
                                          <p:attrName>ppt_x</p:attrName>
                                          <p:attrName>ppt_y</p:attrName>
                                        </p:attrNameLst>
                                      </p:cBhvr>
                                      <p:rCtr x="3802" y="-23009"/>
                                    </p:animMotion>
                                  </p:childTnLst>
                                </p:cTn>
                              </p:par>
                              <p:par>
                                <p:cTn id="34" presetID="42" presetClass="path" presetSubtype="0" accel="50000" decel="50000" fill="hold" nodeType="withEffect">
                                  <p:stCondLst>
                                    <p:cond delay="0"/>
                                  </p:stCondLst>
                                  <p:childTnLst>
                                    <p:animMotion origin="layout" path="M -4.16667E-6 2.22222E-6 L 0.14809 0.18403 " pathEditMode="fixed" rAng="0" ptsTypes="AA">
                                      <p:cBhvr>
                                        <p:cTn id="35" dur="3000" spd="-100000" fill="hold"/>
                                        <p:tgtEl>
                                          <p:spTgt spid="39"/>
                                        </p:tgtEl>
                                        <p:attrNameLst>
                                          <p:attrName>ppt_x</p:attrName>
                                          <p:attrName>ppt_y</p:attrName>
                                        </p:attrNameLst>
                                      </p:cBhvr>
                                      <p:rCtr x="7396" y="9190"/>
                                    </p:animMotion>
                                  </p:childTnLst>
                                </p:cTn>
                              </p:par>
                              <p:par>
                                <p:cTn id="36" presetID="42" presetClass="path" presetSubtype="0" accel="50000" decel="50000" fill="hold" nodeType="withEffect">
                                  <p:stCondLst>
                                    <p:cond delay="0"/>
                                  </p:stCondLst>
                                  <p:childTnLst>
                                    <p:animMotion origin="layout" path="M 5.83333E-6 4.81481E-6 L 0.34237 -0.35024 " pathEditMode="fixed" rAng="0" ptsTypes="AA">
                                      <p:cBhvr>
                                        <p:cTn id="37" dur="3000" spd="-100000" fill="hold"/>
                                        <p:tgtEl>
                                          <p:spTgt spid="41"/>
                                        </p:tgtEl>
                                        <p:attrNameLst>
                                          <p:attrName>ppt_x</p:attrName>
                                          <p:attrName>ppt_y</p:attrName>
                                        </p:attrNameLst>
                                      </p:cBhvr>
                                      <p:rCtr x="17118" y="-17523"/>
                                    </p:animMotion>
                                  </p:childTnLst>
                                </p:cTn>
                              </p:par>
                              <p:par>
                                <p:cTn id="38" presetID="42" presetClass="path" presetSubtype="0" accel="50000" decel="50000" fill="hold" nodeType="withEffect">
                                  <p:stCondLst>
                                    <p:cond delay="0"/>
                                  </p:stCondLst>
                                  <p:childTnLst>
                                    <p:animMotion origin="layout" path="M 5.83333E-6 -1.48148E-6 L 0.24809 -0.14398 " pathEditMode="fixed" rAng="0" ptsTypes="AA">
                                      <p:cBhvr>
                                        <p:cTn id="39" dur="3000" spd="-100000" fill="hold"/>
                                        <p:tgtEl>
                                          <p:spTgt spid="45"/>
                                        </p:tgtEl>
                                        <p:attrNameLst>
                                          <p:attrName>ppt_x</p:attrName>
                                          <p:attrName>ppt_y</p:attrName>
                                        </p:attrNameLst>
                                      </p:cBhvr>
                                      <p:rCtr x="12396" y="-7199"/>
                                    </p:animMotion>
                                  </p:childTnLst>
                                </p:cTn>
                              </p:par>
                              <p:par>
                                <p:cTn id="40" presetID="42" presetClass="path" presetSubtype="0" accel="50000" decel="50000" fill="hold" nodeType="withEffect">
                                  <p:stCondLst>
                                    <p:cond delay="0"/>
                                  </p:stCondLst>
                                  <p:childTnLst>
                                    <p:animMotion origin="layout" path="M 5.83333E-6 -7.40741E-7 L -0.07378 -0.37824 " pathEditMode="fixed" rAng="0" ptsTypes="AA">
                                      <p:cBhvr>
                                        <p:cTn id="41" dur="3000" spd="-100000" fill="hold"/>
                                        <p:tgtEl>
                                          <p:spTgt spid="46"/>
                                        </p:tgtEl>
                                        <p:attrNameLst>
                                          <p:attrName>ppt_x</p:attrName>
                                          <p:attrName>ppt_y</p:attrName>
                                        </p:attrNameLst>
                                      </p:cBhvr>
                                      <p:rCtr x="-3698" y="-18912"/>
                                    </p:animMotion>
                                  </p:childTnLst>
                                </p:cTn>
                              </p:par>
                              <p:par>
                                <p:cTn id="42" presetID="42" presetClass="path" presetSubtype="0" accel="50000" decel="50000" fill="hold" nodeType="withEffect">
                                  <p:stCondLst>
                                    <p:cond delay="0"/>
                                  </p:stCondLst>
                                  <p:childTnLst>
                                    <p:animMotion origin="layout" path="M -0.01545 0.01644 L 0.1059 -0.11736 " pathEditMode="fixed" rAng="0" ptsTypes="AA">
                                      <p:cBhvr>
                                        <p:cTn id="43" dur="3000" spd="-100000" fill="hold"/>
                                        <p:tgtEl>
                                          <p:spTgt spid="47"/>
                                        </p:tgtEl>
                                        <p:attrNameLst>
                                          <p:attrName>ppt_x</p:attrName>
                                          <p:attrName>ppt_y</p:attrName>
                                        </p:attrNameLst>
                                      </p:cBhvr>
                                      <p:rCtr x="6059" y="-6690"/>
                                    </p:animMotion>
                                  </p:childTnLst>
                                </p:cTn>
                              </p:par>
                              <p:par>
                                <p:cTn id="44" presetID="42" presetClass="path" presetSubtype="0" accel="50000" decel="50000" fill="hold" nodeType="withEffect">
                                  <p:stCondLst>
                                    <p:cond delay="0"/>
                                  </p:stCondLst>
                                  <p:childTnLst>
                                    <p:animMotion origin="layout" path="M -4.16667E-6 -1.48148E-6 L -0.15452 -0.06481 " pathEditMode="fixed" rAng="0" ptsTypes="AA">
                                      <p:cBhvr>
                                        <p:cTn id="45" dur="3000" spd="-100000" fill="hold"/>
                                        <p:tgtEl>
                                          <p:spTgt spid="40"/>
                                        </p:tgtEl>
                                        <p:attrNameLst>
                                          <p:attrName>ppt_x</p:attrName>
                                          <p:attrName>ppt_y</p:attrName>
                                        </p:attrNameLst>
                                      </p:cBhvr>
                                      <p:rCtr x="-7726" y="-3241"/>
                                    </p:animMotion>
                                  </p:childTnLst>
                                </p:cTn>
                              </p:par>
                              <p:par>
                                <p:cTn id="46" presetID="42" presetClass="path" presetSubtype="0" accel="50000" decel="50000" fill="hold" nodeType="withEffect">
                                  <p:stCondLst>
                                    <p:cond delay="0"/>
                                  </p:stCondLst>
                                  <p:childTnLst>
                                    <p:animMotion origin="layout" path="M 5.83333E-6 -3.33333E-6 L 0.44253 0.39815 " pathEditMode="fixed" rAng="0" ptsTypes="AA">
                                      <p:cBhvr>
                                        <p:cTn id="47" dur="3000" spd="-100000" fill="hold"/>
                                        <p:tgtEl>
                                          <p:spTgt spid="65"/>
                                        </p:tgtEl>
                                        <p:attrNameLst>
                                          <p:attrName>ppt_x</p:attrName>
                                          <p:attrName>ppt_y</p:attrName>
                                        </p:attrNameLst>
                                      </p:cBhvr>
                                      <p:rCtr x="22118" y="19907"/>
                                    </p:animMotion>
                                  </p:childTnLst>
                                </p:cTn>
                              </p:par>
                              <p:par>
                                <p:cTn id="48" presetID="42" presetClass="path" presetSubtype="0" accel="50000" decel="50000" fill="hold" nodeType="withEffect">
                                  <p:stCondLst>
                                    <p:cond delay="0"/>
                                  </p:stCondLst>
                                  <p:childTnLst>
                                    <p:animMotion origin="layout" path="M 5.83333E-6 -2.96296E-6 L 5.83333E-6 0.25 " pathEditMode="fixed" rAng="0" ptsTypes="AA">
                                      <p:cBhvr>
                                        <p:cTn id="49" dur="3000" spd="-100000" fill="hold"/>
                                        <p:tgtEl>
                                          <p:spTgt spid="67"/>
                                        </p:tgtEl>
                                        <p:attrNameLst>
                                          <p:attrName>ppt_x</p:attrName>
                                          <p:attrName>ppt_y</p:attrName>
                                        </p:attrNameLst>
                                      </p:cBhvr>
                                      <p:rCtr x="0" y="12500"/>
                                    </p:animMotion>
                                  </p:childTnLst>
                                </p:cTn>
                              </p:par>
                              <p:par>
                                <p:cTn id="50" presetID="42" presetClass="path" presetSubtype="0" accel="50000" decel="50000" fill="hold" nodeType="withEffect">
                                  <p:stCondLst>
                                    <p:cond delay="0"/>
                                  </p:stCondLst>
                                  <p:childTnLst>
                                    <p:animMotion origin="layout" path="M -4.16667E-6 3.33333E-6 L 0.48941 -0.07801 " pathEditMode="fixed" rAng="0" ptsTypes="AA">
                                      <p:cBhvr>
                                        <p:cTn id="51" dur="3000" spd="-100000" fill="hold"/>
                                        <p:tgtEl>
                                          <p:spTgt spid="73"/>
                                        </p:tgtEl>
                                        <p:attrNameLst>
                                          <p:attrName>ppt_x</p:attrName>
                                          <p:attrName>ppt_y</p:attrName>
                                        </p:attrNameLst>
                                      </p:cBhvr>
                                      <p:rCtr x="24462" y="-3912"/>
                                    </p:animMotion>
                                  </p:childTnLst>
                                </p:cTn>
                              </p:par>
                              <p:par>
                                <p:cTn id="52" presetID="42" presetClass="path" presetSubtype="0" accel="50000" decel="50000" fill="hold" nodeType="withEffect">
                                  <p:stCondLst>
                                    <p:cond delay="0"/>
                                  </p:stCondLst>
                                  <p:childTnLst>
                                    <p:animMotion origin="layout" path="M 1.22222E-5 2.22222E-6 L 1.22222E-5 0.25 " pathEditMode="fixed" rAng="0" ptsTypes="AA">
                                      <p:cBhvr>
                                        <p:cTn id="53" dur="3000" spd="-100000" fill="hold"/>
                                        <p:tgtEl>
                                          <p:spTgt spid="74"/>
                                        </p:tgtEl>
                                        <p:attrNameLst>
                                          <p:attrName>ppt_x</p:attrName>
                                          <p:attrName>ppt_y</p:attrName>
                                        </p:attrNameLst>
                                      </p:cBhvr>
                                      <p:rCtr x="0" y="12500"/>
                                    </p:animMotion>
                                  </p:childTnLst>
                                </p:cTn>
                              </p:par>
                              <p:par>
                                <p:cTn id="54" presetID="42" presetClass="path" presetSubtype="0" accel="50000" decel="50000" fill="hold" nodeType="withEffect">
                                  <p:stCondLst>
                                    <p:cond delay="0"/>
                                  </p:stCondLst>
                                  <p:childTnLst>
                                    <p:animMotion origin="layout" path="M -4.16667E-6 2.96296E-6 L 0.23664 0.4581 " pathEditMode="fixed" rAng="0" ptsTypes="AA">
                                      <p:cBhvr>
                                        <p:cTn id="55" dur="3000" spd="-100000" fill="hold"/>
                                        <p:tgtEl>
                                          <p:spTgt spid="82"/>
                                        </p:tgtEl>
                                        <p:attrNameLst>
                                          <p:attrName>ppt_x</p:attrName>
                                          <p:attrName>ppt_y</p:attrName>
                                        </p:attrNameLst>
                                      </p:cBhvr>
                                      <p:rCtr x="11823" y="22894"/>
                                    </p:animMotion>
                                  </p:childTnLst>
                                </p:cTn>
                              </p:par>
                              <p:par>
                                <p:cTn id="56" presetID="42" presetClass="path" presetSubtype="0" accel="50000" decel="50000" fill="hold" nodeType="withEffect">
                                  <p:stCondLst>
                                    <p:cond delay="0"/>
                                  </p:stCondLst>
                                  <p:childTnLst>
                                    <p:animMotion origin="layout" path="M 0.01441 0.00579 L 0.19045 0.12338 " pathEditMode="fixed" rAng="0" ptsTypes="AA">
                                      <p:cBhvr>
                                        <p:cTn id="57" dur="3000" spd="-100000" fill="hold"/>
                                        <p:tgtEl>
                                          <p:spTgt spid="85"/>
                                        </p:tgtEl>
                                        <p:attrNameLst>
                                          <p:attrName>ppt_x</p:attrName>
                                          <p:attrName>ppt_y</p:attrName>
                                        </p:attrNameLst>
                                      </p:cBhvr>
                                      <p:rCtr x="8802" y="5880"/>
                                    </p:animMotion>
                                  </p:childTnLst>
                                </p:cTn>
                              </p:par>
                              <p:par>
                                <p:cTn id="58" presetID="42" presetClass="path" presetSubtype="0" accel="50000" decel="50000" fill="hold" nodeType="withEffect">
                                  <p:stCondLst>
                                    <p:cond delay="0"/>
                                  </p:stCondLst>
                                  <p:childTnLst>
                                    <p:animMotion origin="layout" path="M -0.01406 0.06968 L -0.02292 0.10926 " pathEditMode="fixed" rAng="0" ptsTypes="AA">
                                      <p:cBhvr>
                                        <p:cTn id="59" dur="3000" spd="-100000" fill="hold"/>
                                        <p:tgtEl>
                                          <p:spTgt spid="88"/>
                                        </p:tgtEl>
                                        <p:attrNameLst>
                                          <p:attrName>ppt_x</p:attrName>
                                          <p:attrName>ppt_y</p:attrName>
                                        </p:attrNameLst>
                                      </p:cBhvr>
                                      <p:rCtr x="-451" y="1968"/>
                                    </p:animMotion>
                                  </p:childTnLst>
                                </p:cTn>
                              </p:par>
                              <p:par>
                                <p:cTn id="60" presetID="42" presetClass="path" presetSubtype="0" accel="50000" decel="50000" fill="hold" nodeType="withEffect">
                                  <p:stCondLst>
                                    <p:cond delay="0"/>
                                  </p:stCondLst>
                                  <p:childTnLst>
                                    <p:animMotion origin="layout" path="M -4.16667E-6 -1.48148E-6 L -0.03819 0.05787 " pathEditMode="fixed" rAng="0" ptsTypes="AA">
                                      <p:cBhvr>
                                        <p:cTn id="61" dur="3000" spd="-100000" fill="hold"/>
                                        <p:tgtEl>
                                          <p:spTgt spid="95"/>
                                        </p:tgtEl>
                                        <p:attrNameLst>
                                          <p:attrName>ppt_x</p:attrName>
                                          <p:attrName>ppt_y</p:attrName>
                                        </p:attrNameLst>
                                      </p:cBhvr>
                                      <p:rCtr x="-1910" y="2894"/>
                                    </p:animMotion>
                                  </p:childTnLst>
                                </p:cTn>
                              </p:par>
                              <p:par>
                                <p:cTn id="62" presetID="42" presetClass="path" presetSubtype="0" accel="50000" decel="50000" fill="hold" nodeType="withEffect">
                                  <p:stCondLst>
                                    <p:cond delay="0"/>
                                  </p:stCondLst>
                                  <p:childTnLst>
                                    <p:animMotion origin="layout" path="M -4.16667E-6 -2.96296E-6 L -0.19514 0.1456 " pathEditMode="fixed" rAng="0" ptsTypes="AA">
                                      <p:cBhvr>
                                        <p:cTn id="63" dur="3000" spd="-100000" fill="hold"/>
                                        <p:tgtEl>
                                          <p:spTgt spid="96"/>
                                        </p:tgtEl>
                                        <p:attrNameLst>
                                          <p:attrName>ppt_x</p:attrName>
                                          <p:attrName>ppt_y</p:attrName>
                                        </p:attrNameLst>
                                      </p:cBhvr>
                                      <p:rCtr x="-9757" y="7269"/>
                                    </p:animMotion>
                                  </p:childTnLst>
                                </p:cTn>
                              </p:par>
                              <p:par>
                                <p:cTn id="64" presetID="42" presetClass="path" presetSubtype="0" accel="50000" decel="50000" fill="hold" nodeType="withEffect">
                                  <p:stCondLst>
                                    <p:cond delay="0"/>
                                  </p:stCondLst>
                                  <p:childTnLst>
                                    <p:animMotion origin="layout" path="M 0.01389 0.01643 L 0.3092 0.14491 " pathEditMode="fixed" rAng="0" ptsTypes="AA">
                                      <p:cBhvr>
                                        <p:cTn id="65" dur="3000" spd="-100000" fill="hold"/>
                                        <p:tgtEl>
                                          <p:spTgt spid="98"/>
                                        </p:tgtEl>
                                        <p:attrNameLst>
                                          <p:attrName>ppt_x</p:attrName>
                                          <p:attrName>ppt_y</p:attrName>
                                        </p:attrNameLst>
                                      </p:cBhvr>
                                      <p:rCtr x="14757" y="6412"/>
                                    </p:animMotion>
                                  </p:childTnLst>
                                </p:cTn>
                              </p:par>
                              <p:par>
                                <p:cTn id="66" presetID="42" presetClass="path" presetSubtype="0" accel="50000" decel="50000" fill="hold" nodeType="withEffect">
                                  <p:stCondLst>
                                    <p:cond delay="0"/>
                                  </p:stCondLst>
                                  <p:childTnLst>
                                    <p:animMotion origin="layout" path="M 5.83333E-6 -1.85185E-6 L 0.03402 0.11343 " pathEditMode="fixed" rAng="0" ptsTypes="AA">
                                      <p:cBhvr>
                                        <p:cTn id="67" dur="3000" spd="-100000" fill="hold"/>
                                        <p:tgtEl>
                                          <p:spTgt spid="99"/>
                                        </p:tgtEl>
                                        <p:attrNameLst>
                                          <p:attrName>ppt_x</p:attrName>
                                          <p:attrName>ppt_y</p:attrName>
                                        </p:attrNameLst>
                                      </p:cBhvr>
                                      <p:rCtr x="1701" y="5671"/>
                                    </p:animMotion>
                                  </p:childTnLst>
                                </p:cTn>
                              </p:par>
                              <p:par>
                                <p:cTn id="68" presetID="42" presetClass="path" presetSubtype="0" accel="50000" decel="50000" fill="hold" nodeType="withEffect">
                                  <p:stCondLst>
                                    <p:cond delay="0"/>
                                  </p:stCondLst>
                                  <p:childTnLst>
                                    <p:animMotion origin="layout" path="M -4.16667E-6 -2.22222E-6 L 0.02118 -0.14838 " pathEditMode="fixed" rAng="0" ptsTypes="AA">
                                      <p:cBhvr>
                                        <p:cTn id="69" dur="3000" spd="-100000" fill="hold"/>
                                        <p:tgtEl>
                                          <p:spTgt spid="100"/>
                                        </p:tgtEl>
                                        <p:attrNameLst>
                                          <p:attrName>ppt_x</p:attrName>
                                          <p:attrName>ppt_y</p:attrName>
                                        </p:attrNameLst>
                                      </p:cBhvr>
                                      <p:rCtr x="1059" y="-7431"/>
                                    </p:animMotion>
                                  </p:childTnLst>
                                </p:cTn>
                              </p:par>
                              <p:par>
                                <p:cTn id="70" presetID="42" presetClass="path" presetSubtype="0" accel="50000" decel="50000" fill="hold" nodeType="withEffect">
                                  <p:stCondLst>
                                    <p:cond delay="0"/>
                                  </p:stCondLst>
                                  <p:childTnLst>
                                    <p:animMotion origin="layout" path="M 5.83333E-6 1.85185E-6 L 0.33212 0.55995 " pathEditMode="fixed" rAng="0" ptsTypes="AA">
                                      <p:cBhvr>
                                        <p:cTn id="71" dur="3000" spd="-100000" fill="hold"/>
                                        <p:tgtEl>
                                          <p:spTgt spid="101"/>
                                        </p:tgtEl>
                                        <p:attrNameLst>
                                          <p:attrName>ppt_x</p:attrName>
                                          <p:attrName>ppt_y</p:attrName>
                                        </p:attrNameLst>
                                      </p:cBhvr>
                                      <p:rCtr x="16597" y="27986"/>
                                    </p:animMotion>
                                  </p:childTnLst>
                                </p:cTn>
                              </p:par>
                              <p:par>
                                <p:cTn id="72" presetID="42" presetClass="path" presetSubtype="0" accel="50000" decel="50000" fill="hold" nodeType="withEffect">
                                  <p:stCondLst>
                                    <p:cond delay="0"/>
                                  </p:stCondLst>
                                  <p:childTnLst>
                                    <p:animMotion origin="layout" path="M 0.02379 0.02269 L -0.00087 0.08473 " pathEditMode="fixed" rAng="0" ptsTypes="AA">
                                      <p:cBhvr>
                                        <p:cTn id="73" dur="3000" spd="-100000" fill="hold"/>
                                        <p:tgtEl>
                                          <p:spTgt spid="102"/>
                                        </p:tgtEl>
                                        <p:attrNameLst>
                                          <p:attrName>ppt_x</p:attrName>
                                          <p:attrName>ppt_y</p:attrName>
                                        </p:attrNameLst>
                                      </p:cBhvr>
                                      <p:rCtr x="-1233" y="3102"/>
                                    </p:animMotion>
                                  </p:childTnLst>
                                </p:cTn>
                              </p:par>
                              <p:par>
                                <p:cTn id="74" presetID="42" presetClass="path" presetSubtype="0" accel="50000" decel="50000" fill="hold" nodeType="withEffect">
                                  <p:stCondLst>
                                    <p:cond delay="0"/>
                                  </p:stCondLst>
                                  <p:childTnLst>
                                    <p:animMotion origin="layout" path="M -0.01198 0.05648 L 0.396 -0.04375 " pathEditMode="fixed" rAng="0" ptsTypes="AA">
                                      <p:cBhvr>
                                        <p:cTn id="75" dur="3000" spd="-100000" fill="hold"/>
                                        <p:tgtEl>
                                          <p:spTgt spid="103"/>
                                        </p:tgtEl>
                                        <p:attrNameLst>
                                          <p:attrName>ppt_x</p:attrName>
                                          <p:attrName>ppt_y</p:attrName>
                                        </p:attrNameLst>
                                      </p:cBhvr>
                                      <p:rCtr x="20399" y="-5023"/>
                                    </p:animMotion>
                                  </p:childTnLst>
                                </p:cTn>
                              </p:par>
                              <p:par>
                                <p:cTn id="76" presetID="42" presetClass="path" presetSubtype="0" accel="50000" decel="50000" fill="hold" nodeType="withEffect">
                                  <p:stCondLst>
                                    <p:cond delay="0"/>
                                  </p:stCondLst>
                                  <p:childTnLst>
                                    <p:animMotion origin="layout" path="M -0.01493 0.01018 L 0.3691 -0.10834 " pathEditMode="fixed" rAng="0" ptsTypes="AA">
                                      <p:cBhvr>
                                        <p:cTn id="77" dur="3000" spd="-100000" fill="hold"/>
                                        <p:tgtEl>
                                          <p:spTgt spid="104"/>
                                        </p:tgtEl>
                                        <p:attrNameLst>
                                          <p:attrName>ppt_x</p:attrName>
                                          <p:attrName>ppt_y</p:attrName>
                                        </p:attrNameLst>
                                      </p:cBhvr>
                                      <p:rCtr x="19201" y="-5926"/>
                                    </p:animMotion>
                                  </p:childTnLst>
                                </p:cTn>
                              </p:par>
                              <p:par>
                                <p:cTn id="78" presetID="42" presetClass="path" presetSubtype="0" accel="50000" decel="50000" fill="hold" nodeType="withEffect">
                                  <p:stCondLst>
                                    <p:cond delay="0"/>
                                  </p:stCondLst>
                                  <p:childTnLst>
                                    <p:animMotion origin="layout" path="M -0.00173 0.00995 L 0.18542 -0.1257 " pathEditMode="fixed" rAng="0" ptsTypes="AA">
                                      <p:cBhvr>
                                        <p:cTn id="79" dur="3000" spd="-100000" fill="hold"/>
                                        <p:tgtEl>
                                          <p:spTgt spid="105"/>
                                        </p:tgtEl>
                                        <p:attrNameLst>
                                          <p:attrName>ppt_x</p:attrName>
                                          <p:attrName>ppt_y</p:attrName>
                                        </p:attrNameLst>
                                      </p:cBhvr>
                                      <p:rCtr x="9358" y="-6782"/>
                                    </p:animMotion>
                                  </p:childTnLst>
                                </p:cTn>
                              </p:par>
                              <p:par>
                                <p:cTn id="80" presetID="42" presetClass="path" presetSubtype="0" accel="50000" decel="50000" fill="hold" nodeType="withEffect">
                                  <p:stCondLst>
                                    <p:cond delay="0"/>
                                  </p:stCondLst>
                                  <p:childTnLst>
                                    <p:animMotion origin="layout" path="M -4.16667E-6 -3.7037E-6 L -0.11476 0.23264 " pathEditMode="fixed" rAng="0" ptsTypes="AA">
                                      <p:cBhvr>
                                        <p:cTn id="81" dur="3000" spd="-100000" fill="hold"/>
                                        <p:tgtEl>
                                          <p:spTgt spid="106"/>
                                        </p:tgtEl>
                                        <p:attrNameLst>
                                          <p:attrName>ppt_x</p:attrName>
                                          <p:attrName>ppt_y</p:attrName>
                                        </p:attrNameLst>
                                      </p:cBhvr>
                                      <p:rCtr x="-5747" y="11620"/>
                                    </p:animMotion>
                                  </p:childTnLst>
                                </p:cTn>
                              </p:par>
                              <p:par>
                                <p:cTn id="82" presetID="42" presetClass="path" presetSubtype="0" accel="50000" decel="50000" fill="hold" nodeType="withEffect">
                                  <p:stCondLst>
                                    <p:cond delay="0"/>
                                  </p:stCondLst>
                                  <p:childTnLst>
                                    <p:animMotion origin="layout" path="M -4.16667E-6 -3.7037E-6 L -4.16667E-6 0.25 " pathEditMode="fixed" rAng="0" ptsTypes="AA">
                                      <p:cBhvr>
                                        <p:cTn id="83" dur="3000" spd="-100000" fill="hold"/>
                                        <p:tgtEl>
                                          <p:spTgt spid="107"/>
                                        </p:tgtEl>
                                        <p:attrNameLst>
                                          <p:attrName>ppt_x</p:attrName>
                                          <p:attrName>ppt_y</p:attrName>
                                        </p:attrNameLst>
                                      </p:cBhvr>
                                      <p:rCtr x="0" y="12500"/>
                                    </p:animMotion>
                                  </p:childTnLst>
                                </p:cTn>
                              </p:par>
                              <p:par>
                                <p:cTn id="84" presetID="42" presetClass="path" presetSubtype="0" accel="50000" decel="50000" fill="hold" nodeType="withEffect">
                                  <p:stCondLst>
                                    <p:cond delay="0"/>
                                  </p:stCondLst>
                                  <p:childTnLst>
                                    <p:animMotion origin="layout" path="M 0.01771 0.04074 L 0.60243 -0.01366 " pathEditMode="fixed" rAng="0" ptsTypes="AA">
                                      <p:cBhvr>
                                        <p:cTn id="85" dur="3000" spd="-100000" fill="hold"/>
                                        <p:tgtEl>
                                          <p:spTgt spid="108"/>
                                        </p:tgtEl>
                                        <p:attrNameLst>
                                          <p:attrName>ppt_x</p:attrName>
                                          <p:attrName>ppt_y</p:attrName>
                                        </p:attrNameLst>
                                      </p:cBhvr>
                                      <p:rCtr x="29236" y="-2731"/>
                                    </p:animMotion>
                                  </p:childTnLst>
                                </p:cTn>
                              </p:par>
                              <p:par>
                                <p:cTn id="86" presetID="42" presetClass="path" presetSubtype="0" accel="50000" decel="50000" fill="hold" nodeType="withEffect">
                                  <p:stCondLst>
                                    <p:cond delay="0"/>
                                  </p:stCondLst>
                                  <p:childTnLst>
                                    <p:animMotion origin="layout" path="M 5.83333E-6 0 L 5.83333E-6 0.25 " pathEditMode="fixed" rAng="0" ptsTypes="AA">
                                      <p:cBhvr>
                                        <p:cTn id="87" dur="3000" spd="-100000" fill="hold"/>
                                        <p:tgtEl>
                                          <p:spTgt spid="109"/>
                                        </p:tgtEl>
                                        <p:attrNameLst>
                                          <p:attrName>ppt_x</p:attrName>
                                          <p:attrName>ppt_y</p:attrName>
                                        </p:attrNameLst>
                                      </p:cBhvr>
                                      <p:rCtr x="0" y="12500"/>
                                    </p:animMotion>
                                  </p:childTnLst>
                                </p:cTn>
                              </p:par>
                              <p:par>
                                <p:cTn id="88" presetID="42" presetClass="path" presetSubtype="0" accel="50000" decel="50000" fill="hold" nodeType="withEffect">
                                  <p:stCondLst>
                                    <p:cond delay="0"/>
                                  </p:stCondLst>
                                  <p:childTnLst>
                                    <p:animMotion origin="layout" path="M 0.00139 -0.00602 L -0.03924 0.28495 " pathEditMode="fixed" rAng="0" ptsTypes="AA">
                                      <p:cBhvr>
                                        <p:cTn id="89" dur="3000" spd="-100000" fill="hold"/>
                                        <p:tgtEl>
                                          <p:spTgt spid="110"/>
                                        </p:tgtEl>
                                        <p:attrNameLst>
                                          <p:attrName>ppt_x</p:attrName>
                                          <p:attrName>ppt_y</p:attrName>
                                        </p:attrNameLst>
                                      </p:cBhvr>
                                      <p:rCtr x="-2031" y="14537"/>
                                    </p:animMotion>
                                  </p:childTnLst>
                                </p:cTn>
                              </p:par>
                              <p:par>
                                <p:cTn id="90" presetID="42" presetClass="path" presetSubtype="0" accel="50000" decel="50000" fill="hold" nodeType="withEffect">
                                  <p:stCondLst>
                                    <p:cond delay="0"/>
                                  </p:stCondLst>
                                  <p:childTnLst>
                                    <p:animMotion origin="layout" path="M -4.16667E-6 0 L 0.52917 0.15694 " pathEditMode="fixed" rAng="0" ptsTypes="AA">
                                      <p:cBhvr>
                                        <p:cTn id="91" dur="3000" spd="-100000" fill="hold"/>
                                        <p:tgtEl>
                                          <p:spTgt spid="111"/>
                                        </p:tgtEl>
                                        <p:attrNameLst>
                                          <p:attrName>ppt_x</p:attrName>
                                          <p:attrName>ppt_y</p:attrName>
                                        </p:attrNameLst>
                                      </p:cBhvr>
                                      <p:rCtr x="26458" y="7847"/>
                                    </p:animMotion>
                                  </p:childTnLst>
                                </p:cTn>
                              </p:par>
                              <p:par>
                                <p:cTn id="92" presetID="42" presetClass="path" presetSubtype="0" accel="50000" decel="50000" fill="hold" nodeType="withEffect">
                                  <p:stCondLst>
                                    <p:cond delay="0"/>
                                  </p:stCondLst>
                                  <p:childTnLst>
                                    <p:animMotion origin="layout" path="M -4.16667E-6 2.59259E-6 L -0.22934 0.16412 " pathEditMode="fixed" rAng="0" ptsTypes="AA">
                                      <p:cBhvr>
                                        <p:cTn id="93" dur="3000" spd="-100000" fill="hold"/>
                                        <p:tgtEl>
                                          <p:spTgt spid="112"/>
                                        </p:tgtEl>
                                        <p:attrNameLst>
                                          <p:attrName>ppt_x</p:attrName>
                                          <p:attrName>ppt_y</p:attrName>
                                        </p:attrNameLst>
                                      </p:cBhvr>
                                      <p:rCtr x="-11476" y="8194"/>
                                    </p:animMotion>
                                  </p:childTnLst>
                                </p:cTn>
                              </p:par>
                              <p:par>
                                <p:cTn id="94" presetID="42" presetClass="path" presetSubtype="0" accel="50000" decel="50000" fill="hold" nodeType="withEffect">
                                  <p:stCondLst>
                                    <p:cond delay="0"/>
                                  </p:stCondLst>
                                  <p:childTnLst>
                                    <p:animMotion origin="layout" path="M -4.16667E-6 3.33333E-6 L -0.06945 -0.21273 " pathEditMode="fixed" rAng="0" ptsTypes="AA">
                                      <p:cBhvr>
                                        <p:cTn id="95" dur="3000" spd="-100000" fill="hold"/>
                                        <p:tgtEl>
                                          <p:spTgt spid="113"/>
                                        </p:tgtEl>
                                        <p:attrNameLst>
                                          <p:attrName>ppt_x</p:attrName>
                                          <p:attrName>ppt_y</p:attrName>
                                        </p:attrNameLst>
                                      </p:cBhvr>
                                      <p:rCtr x="-3472" y="-10648"/>
                                    </p:animMotion>
                                  </p:childTnLst>
                                </p:cTn>
                              </p:par>
                              <p:par>
                                <p:cTn id="96" presetID="42" presetClass="path" presetSubtype="0" accel="50000" decel="50000" fill="hold" nodeType="withEffect">
                                  <p:stCondLst>
                                    <p:cond delay="0"/>
                                  </p:stCondLst>
                                  <p:childTnLst>
                                    <p:animMotion origin="layout" path="M 5.83333E-6 -1.85185E-6 L 0.26545 0.04584 " pathEditMode="fixed" rAng="0" ptsTypes="AA">
                                      <p:cBhvr>
                                        <p:cTn id="97" dur="3000" spd="-100000" fill="hold"/>
                                        <p:tgtEl>
                                          <p:spTgt spid="114"/>
                                        </p:tgtEl>
                                        <p:attrNameLst>
                                          <p:attrName>ppt_x</p:attrName>
                                          <p:attrName>ppt_y</p:attrName>
                                        </p:attrNameLst>
                                      </p:cBhvr>
                                      <p:rCtr x="13264" y="2292"/>
                                    </p:animMotion>
                                  </p:childTnLst>
                                </p:cTn>
                              </p:par>
                              <p:par>
                                <p:cTn id="98" presetID="42" presetClass="path" presetSubtype="0" accel="50000" decel="50000" fill="hold" nodeType="withEffect">
                                  <p:stCondLst>
                                    <p:cond delay="0"/>
                                  </p:stCondLst>
                                  <p:childTnLst>
                                    <p:animMotion origin="layout" path="M 2.22222E-6 -2.96296E-6 L -0.04132 -0.08356 " pathEditMode="fixed" rAng="0" ptsTypes="AA">
                                      <p:cBhvr>
                                        <p:cTn id="99" dur="3000" spd="-100000" fill="hold"/>
                                        <p:tgtEl>
                                          <p:spTgt spid="115"/>
                                        </p:tgtEl>
                                        <p:attrNameLst>
                                          <p:attrName>ppt_x</p:attrName>
                                          <p:attrName>ppt_y</p:attrName>
                                        </p:attrNameLst>
                                      </p:cBhvr>
                                      <p:rCtr x="-2066" y="-4190"/>
                                    </p:animMotion>
                                  </p:childTnLst>
                                </p:cTn>
                              </p:par>
                              <p:par>
                                <p:cTn id="100" presetID="42" presetClass="path" presetSubtype="0" accel="50000" decel="50000" fill="hold" nodeType="withEffect">
                                  <p:stCondLst>
                                    <p:cond delay="0"/>
                                  </p:stCondLst>
                                  <p:childTnLst>
                                    <p:animMotion origin="layout" path="M -4.16667E-6 -1.85185E-6 L 0.30278 0.2125 " pathEditMode="fixed" rAng="0" ptsTypes="AA">
                                      <p:cBhvr>
                                        <p:cTn id="101" dur="3000" spd="-100000" fill="hold"/>
                                        <p:tgtEl>
                                          <p:spTgt spid="116"/>
                                        </p:tgtEl>
                                        <p:attrNameLst>
                                          <p:attrName>ppt_x</p:attrName>
                                          <p:attrName>ppt_y</p:attrName>
                                        </p:attrNameLst>
                                      </p:cBhvr>
                                      <p:rCtr x="15139" y="10625"/>
                                    </p:animMotion>
                                  </p:childTnLst>
                                </p:cTn>
                              </p:par>
                              <p:par>
                                <p:cTn id="102" presetID="42" presetClass="path" presetSubtype="0" accel="50000" decel="50000" fill="hold" nodeType="withEffect">
                                  <p:stCondLst>
                                    <p:cond delay="0"/>
                                  </p:stCondLst>
                                  <p:childTnLst>
                                    <p:animMotion origin="layout" path="M -0.02709 0.01042 L -0.02709 0.26042 " pathEditMode="fixed" rAng="0" ptsTypes="AA">
                                      <p:cBhvr>
                                        <p:cTn id="103" dur="3000" spd="-100000" fill="hold"/>
                                        <p:tgtEl>
                                          <p:spTgt spid="117"/>
                                        </p:tgtEl>
                                        <p:attrNameLst>
                                          <p:attrName>ppt_x</p:attrName>
                                          <p:attrName>ppt_y</p:attrName>
                                        </p:attrNameLst>
                                      </p:cBhvr>
                                      <p:rCtr x="0" y="12500"/>
                                    </p:animMotion>
                                  </p:childTnLst>
                                </p:cTn>
                              </p:par>
                              <p:par>
                                <p:cTn id="104" presetID="42" presetClass="path" presetSubtype="0" accel="50000" decel="50000" fill="hold" nodeType="withEffect">
                                  <p:stCondLst>
                                    <p:cond delay="0"/>
                                  </p:stCondLst>
                                  <p:childTnLst>
                                    <p:animMotion origin="layout" path="M -4.16667E-6 -1.11111E-6 L -4.16667E-6 0.25 " pathEditMode="fixed" rAng="0" ptsTypes="AA">
                                      <p:cBhvr>
                                        <p:cTn id="105" dur="3000" spd="-100000" fill="hold"/>
                                        <p:tgtEl>
                                          <p:spTgt spid="118"/>
                                        </p:tgtEl>
                                        <p:attrNameLst>
                                          <p:attrName>ppt_x</p:attrName>
                                          <p:attrName>ppt_y</p:attrName>
                                        </p:attrNameLst>
                                      </p:cBhvr>
                                      <p:rCtr x="0" y="12500"/>
                                    </p:animMotion>
                                  </p:childTnLst>
                                </p:cTn>
                              </p:par>
                              <p:par>
                                <p:cTn id="106" presetID="42" presetClass="path" presetSubtype="0" accel="50000" decel="50000" fill="hold" nodeType="withEffect">
                                  <p:stCondLst>
                                    <p:cond delay="0"/>
                                  </p:stCondLst>
                                  <p:childTnLst>
                                    <p:animMotion origin="layout" path="M 5.83333E-6 4.81481E-6 L 5.83333E-6 0.25 " pathEditMode="fixed" rAng="0" ptsTypes="AA">
                                      <p:cBhvr>
                                        <p:cTn id="107" dur="3000" spd="-100000" fill="hold"/>
                                        <p:tgtEl>
                                          <p:spTgt spid="119"/>
                                        </p:tgtEl>
                                        <p:attrNameLst>
                                          <p:attrName>ppt_x</p:attrName>
                                          <p:attrName>ppt_y</p:attrName>
                                        </p:attrNameLst>
                                      </p:cBhvr>
                                      <p:rCtr x="0" y="12500"/>
                                    </p:animMotion>
                                  </p:childTnLst>
                                </p:cTn>
                              </p:par>
                              <p:par>
                                <p:cTn id="108" presetID="42" presetClass="path" presetSubtype="0" accel="50000" decel="50000" fill="hold" nodeType="withEffect">
                                  <p:stCondLst>
                                    <p:cond delay="0"/>
                                  </p:stCondLst>
                                  <p:childTnLst>
                                    <p:animMotion origin="layout" path="M 0.01979 -0.04213 L -0.14948 0.25741 " pathEditMode="fixed" rAng="0" ptsTypes="AA">
                                      <p:cBhvr>
                                        <p:cTn id="109" dur="3000" spd="-100000" fill="hold"/>
                                        <p:tgtEl>
                                          <p:spTgt spid="120"/>
                                        </p:tgtEl>
                                        <p:attrNameLst>
                                          <p:attrName>ppt_x</p:attrName>
                                          <p:attrName>ppt_y</p:attrName>
                                        </p:attrNameLst>
                                      </p:cBhvr>
                                      <p:rCtr x="-8472" y="14977"/>
                                    </p:animMotion>
                                  </p:childTnLst>
                                </p:cTn>
                              </p:par>
                              <p:par>
                                <p:cTn id="110" presetID="42" presetClass="path" presetSubtype="0" accel="50000" decel="50000" fill="hold" nodeType="withEffect">
                                  <p:stCondLst>
                                    <p:cond delay="0"/>
                                  </p:stCondLst>
                                  <p:childTnLst>
                                    <p:animMotion origin="layout" path="M 5.83333E-6 4.44444E-6 L -0.05035 0.39537 " pathEditMode="fixed" rAng="0" ptsTypes="AA">
                                      <p:cBhvr>
                                        <p:cTn id="111" dur="3000" spd="-100000" fill="hold"/>
                                        <p:tgtEl>
                                          <p:spTgt spid="121"/>
                                        </p:tgtEl>
                                        <p:attrNameLst>
                                          <p:attrName>ppt_x</p:attrName>
                                          <p:attrName>ppt_y</p:attrName>
                                        </p:attrNameLst>
                                      </p:cBhvr>
                                      <p:rCtr x="-2517" y="19769"/>
                                    </p:animMotion>
                                  </p:childTnLst>
                                </p:cTn>
                              </p:par>
                              <p:par>
                                <p:cTn id="112" presetID="42" presetClass="path" presetSubtype="0" accel="50000" decel="50000" fill="hold" nodeType="withEffect">
                                  <p:stCondLst>
                                    <p:cond delay="0"/>
                                  </p:stCondLst>
                                  <p:childTnLst>
                                    <p:animMotion origin="layout" path="M -4.16667E-6 -3.7037E-6 L 0.01354 0.38658 " pathEditMode="fixed" rAng="0" ptsTypes="AA">
                                      <p:cBhvr>
                                        <p:cTn id="113" dur="3000" spd="-100000" fill="hold"/>
                                        <p:tgtEl>
                                          <p:spTgt spid="122"/>
                                        </p:tgtEl>
                                        <p:attrNameLst>
                                          <p:attrName>ppt_x</p:attrName>
                                          <p:attrName>ppt_y</p:attrName>
                                        </p:attrNameLst>
                                      </p:cBhvr>
                                      <p:rCtr x="677" y="19329"/>
                                    </p:animMotion>
                                  </p:childTnLst>
                                </p:cTn>
                              </p:par>
                              <p:par>
                                <p:cTn id="114" presetID="42" presetClass="path" presetSubtype="0" accel="50000" decel="50000" fill="hold" nodeType="withEffect">
                                  <p:stCondLst>
                                    <p:cond delay="0"/>
                                  </p:stCondLst>
                                  <p:childTnLst>
                                    <p:animMotion origin="layout" path="M 0.02291 -0.03426 L 0.23524 -0.19213 " pathEditMode="fixed" rAng="0" ptsTypes="AA">
                                      <p:cBhvr>
                                        <p:cTn id="115" dur="3000" spd="-100000" fill="hold"/>
                                        <p:tgtEl>
                                          <p:spTgt spid="123"/>
                                        </p:tgtEl>
                                        <p:attrNameLst>
                                          <p:attrName>ppt_x</p:attrName>
                                          <p:attrName>ppt_y</p:attrName>
                                        </p:attrNameLst>
                                      </p:cBhvr>
                                      <p:rCtr x="10608" y="-7894"/>
                                    </p:animMotion>
                                  </p:childTnLst>
                                </p:cTn>
                              </p:par>
                              <p:par>
                                <p:cTn id="116" presetID="42" presetClass="path" presetSubtype="0" accel="50000" decel="50000" fill="hold" nodeType="withEffect">
                                  <p:stCondLst>
                                    <p:cond delay="0"/>
                                  </p:stCondLst>
                                  <p:childTnLst>
                                    <p:animMotion origin="layout" path="M 5.83333E-6 2.22222E-6 L 0.01111 0.32129 " pathEditMode="fixed" rAng="0" ptsTypes="AA">
                                      <p:cBhvr>
                                        <p:cTn id="117" dur="3000" spd="-100000" fill="hold"/>
                                        <p:tgtEl>
                                          <p:spTgt spid="124"/>
                                        </p:tgtEl>
                                        <p:attrNameLst>
                                          <p:attrName>ppt_x</p:attrName>
                                          <p:attrName>ppt_y</p:attrName>
                                        </p:attrNameLst>
                                      </p:cBhvr>
                                      <p:rCtr x="556" y="16065"/>
                                    </p:animMotion>
                                  </p:childTnLst>
                                </p:cTn>
                              </p:par>
                              <p:par>
                                <p:cTn id="118" presetID="42" presetClass="path" presetSubtype="0" accel="50000" decel="50000" fill="hold" nodeType="withEffect">
                                  <p:stCondLst>
                                    <p:cond delay="0"/>
                                  </p:stCondLst>
                                  <p:childTnLst>
                                    <p:animMotion origin="layout" path="M -0.02396 0.00579 L 0.0276 0.21875 " pathEditMode="fixed" rAng="0" ptsTypes="AA">
                                      <p:cBhvr>
                                        <p:cTn id="119" dur="3000" spd="-100000" fill="hold"/>
                                        <p:tgtEl>
                                          <p:spTgt spid="125"/>
                                        </p:tgtEl>
                                        <p:attrNameLst>
                                          <p:attrName>ppt_x</p:attrName>
                                          <p:attrName>ppt_y</p:attrName>
                                        </p:attrNameLst>
                                      </p:cBhvr>
                                      <p:rCtr x="2569" y="10648"/>
                                    </p:animMotion>
                                  </p:childTnLst>
                                </p:cTn>
                              </p:par>
                              <p:par>
                                <p:cTn id="120" presetID="42" presetClass="path" presetSubtype="0" accel="50000" decel="50000" fill="hold" nodeType="withEffect">
                                  <p:stCondLst>
                                    <p:cond delay="0"/>
                                  </p:stCondLst>
                                  <p:childTnLst>
                                    <p:animMotion origin="layout" path="M 5.83333E-6 -3.7037E-6 L 0.20069 0.49723 " pathEditMode="fixed" rAng="0" ptsTypes="AA">
                                      <p:cBhvr>
                                        <p:cTn id="121" dur="3000" spd="-100000" fill="hold"/>
                                        <p:tgtEl>
                                          <p:spTgt spid="126"/>
                                        </p:tgtEl>
                                        <p:attrNameLst>
                                          <p:attrName>ppt_x</p:attrName>
                                          <p:attrName>ppt_y</p:attrName>
                                        </p:attrNameLst>
                                      </p:cBhvr>
                                      <p:rCtr x="10035" y="24861"/>
                                    </p:animMotion>
                                  </p:childTnLst>
                                </p:cTn>
                              </p:par>
                              <p:par>
                                <p:cTn id="122" presetID="42" presetClass="path" presetSubtype="0" accel="50000" decel="50000" fill="hold" nodeType="withEffect">
                                  <p:stCondLst>
                                    <p:cond delay="0"/>
                                  </p:stCondLst>
                                  <p:childTnLst>
                                    <p:animMotion origin="layout" path="M -4.16667E-6 0 L 0.23438 0.33241 " pathEditMode="fixed" rAng="0" ptsTypes="AA">
                                      <p:cBhvr>
                                        <p:cTn id="123" dur="3000" spd="-100000" fill="hold"/>
                                        <p:tgtEl>
                                          <p:spTgt spid="127"/>
                                        </p:tgtEl>
                                        <p:attrNameLst>
                                          <p:attrName>ppt_x</p:attrName>
                                          <p:attrName>ppt_y</p:attrName>
                                        </p:attrNameLst>
                                      </p:cBhvr>
                                      <p:rCtr x="11719" y="16620"/>
                                    </p:animMotion>
                                  </p:childTnLst>
                                </p:cTn>
                              </p:par>
                              <p:par>
                                <p:cTn id="124" presetID="42" presetClass="path" presetSubtype="0" accel="50000" decel="50000" fill="hold" nodeType="withEffect">
                                  <p:stCondLst>
                                    <p:cond delay="0"/>
                                  </p:stCondLst>
                                  <p:childTnLst>
                                    <p:animMotion origin="layout" path="M 0.00087 1.11111E-6 L -0.13785 0.43102 " pathEditMode="fixed" rAng="0" ptsTypes="AA">
                                      <p:cBhvr>
                                        <p:cTn id="125" dur="3000" spd="-100000" fill="hold"/>
                                        <p:tgtEl>
                                          <p:spTgt spid="128"/>
                                        </p:tgtEl>
                                        <p:attrNameLst>
                                          <p:attrName>ppt_x</p:attrName>
                                          <p:attrName>ppt_y</p:attrName>
                                        </p:attrNameLst>
                                      </p:cBhvr>
                                      <p:rCtr x="-6944" y="21551"/>
                                    </p:animMotion>
                                  </p:childTnLst>
                                </p:cTn>
                              </p:par>
                              <p:par>
                                <p:cTn id="126" presetID="42" presetClass="path" presetSubtype="0" accel="50000" decel="50000" fill="hold" nodeType="withEffect">
                                  <p:stCondLst>
                                    <p:cond delay="0"/>
                                  </p:stCondLst>
                                  <p:childTnLst>
                                    <p:animMotion origin="layout" path="M -4.16667E-6 1.11111E-6 L 0.08819 0.42616 " pathEditMode="fixed" rAng="0" ptsTypes="AA">
                                      <p:cBhvr>
                                        <p:cTn id="127" dur="3000" spd="-100000" fill="hold"/>
                                        <p:tgtEl>
                                          <p:spTgt spid="129"/>
                                        </p:tgtEl>
                                        <p:attrNameLst>
                                          <p:attrName>ppt_x</p:attrName>
                                          <p:attrName>ppt_y</p:attrName>
                                        </p:attrNameLst>
                                      </p:cBhvr>
                                      <p:rCtr x="4410" y="21296"/>
                                    </p:animMotion>
                                  </p:childTnLst>
                                </p:cTn>
                              </p:par>
                              <p:par>
                                <p:cTn id="128" presetID="42" presetClass="path" presetSubtype="0" accel="50000" decel="50000" fill="hold" nodeType="withEffect">
                                  <p:stCondLst>
                                    <p:cond delay="0"/>
                                  </p:stCondLst>
                                  <p:childTnLst>
                                    <p:animMotion origin="layout" path="M -4.16667E-6 -1.11111E-6 L -0.15034 0.31667 " pathEditMode="fixed" rAng="0" ptsTypes="AA">
                                      <p:cBhvr>
                                        <p:cTn id="129" dur="3000" spd="-100000" fill="hold"/>
                                        <p:tgtEl>
                                          <p:spTgt spid="130"/>
                                        </p:tgtEl>
                                        <p:attrNameLst>
                                          <p:attrName>ppt_x</p:attrName>
                                          <p:attrName>ppt_y</p:attrName>
                                        </p:attrNameLst>
                                      </p:cBhvr>
                                      <p:rCtr x="-7517" y="15833"/>
                                    </p:animMotion>
                                  </p:childTnLst>
                                </p:cTn>
                              </p:par>
                              <p:par>
                                <p:cTn id="130" presetID="10" presetClass="entr" presetSubtype="0" fill="hold" nodeType="withEffect">
                                  <p:stCondLst>
                                    <p:cond delay="200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2808a63517a_0_3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2367" y="233100"/>
            <a:ext cx="6644900" cy="3800067"/>
          </a:xfrm>
          <a:prstGeom prst="rect">
            <a:avLst/>
          </a:prstGeom>
          <a:noFill/>
          <a:ln w="38100" cap="flat" cmpd="sng">
            <a:solidFill>
              <a:schemeClr val="dk2"/>
            </a:solidFill>
            <a:prstDash val="solid"/>
            <a:round/>
            <a:headEnd type="none" w="sm" len="sm"/>
            <a:tailEnd type="none" w="sm" len="sm"/>
          </a:ln>
        </p:spPr>
      </p:pic>
      <p:pic>
        <p:nvPicPr>
          <p:cNvPr id="185" name="Google Shape;185;g2808a63517a_0_3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50467" y="203201"/>
            <a:ext cx="4938333" cy="4428175"/>
          </a:xfrm>
          <a:prstGeom prst="rect">
            <a:avLst/>
          </a:prstGeom>
          <a:noFill/>
          <a:ln w="38100" cap="flat" cmpd="sng">
            <a:solidFill>
              <a:schemeClr val="dk2"/>
            </a:solidFill>
            <a:prstDash val="solid"/>
            <a:round/>
            <a:headEnd type="none" w="sm" len="sm"/>
            <a:tailEnd type="none" w="sm" len="sm"/>
          </a:ln>
        </p:spPr>
      </p:pic>
      <p:pic>
        <p:nvPicPr>
          <p:cNvPr id="186" name="Google Shape;186;g2808a63517a_0_3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9617" y="2792359"/>
            <a:ext cx="3906167" cy="3678033"/>
          </a:xfrm>
          <a:prstGeom prst="rect">
            <a:avLst/>
          </a:prstGeom>
          <a:noFill/>
          <a:ln w="38100" cap="flat" cmpd="sng">
            <a:solidFill>
              <a:schemeClr val="dk2"/>
            </a:solidFill>
            <a:prstDash val="solid"/>
            <a:round/>
            <a:headEnd type="none" w="sm" len="sm"/>
            <a:tailEnd type="none" w="sm" len="sm"/>
          </a:ln>
        </p:spPr>
      </p:pic>
      <p:pic>
        <p:nvPicPr>
          <p:cNvPr id="187" name="Google Shape;187;g2808a63517a_0_3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324265" y="3905550"/>
            <a:ext cx="4938336" cy="2933804"/>
          </a:xfrm>
          <a:prstGeom prst="rect">
            <a:avLst/>
          </a:prstGeom>
          <a:noFill/>
          <a:ln w="3810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752213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036E-A06C-DB0D-8C5D-39CF86335388}"/>
              </a:ext>
            </a:extLst>
          </p:cNvPr>
          <p:cNvSpPr>
            <a:spLocks noGrp="1"/>
          </p:cNvSpPr>
          <p:nvPr>
            <p:ph type="title"/>
          </p:nvPr>
        </p:nvSpPr>
        <p:spPr>
          <a:xfrm>
            <a:off x="1981200" y="274638"/>
            <a:ext cx="8229600" cy="1143000"/>
          </a:xfrm>
        </p:spPr>
        <p:txBody>
          <a:bodyPr wrap="square" anchor="ctr">
            <a:normAutofit/>
          </a:bodyPr>
          <a:lstStyle/>
          <a:p>
            <a:pPr>
              <a:lnSpc>
                <a:spcPct val="90000"/>
              </a:lnSpc>
            </a:pPr>
            <a:r>
              <a:rPr lang="en-US" sz="3100"/>
              <a:t>How many medications have current FDA guidelines including consideration of PGx testing?</a:t>
            </a:r>
          </a:p>
        </p:txBody>
      </p:sp>
      <p:graphicFrame>
        <p:nvGraphicFramePr>
          <p:cNvPr id="5" name="Content Placeholder 2">
            <a:extLst>
              <a:ext uri="{FF2B5EF4-FFF2-40B4-BE49-F238E27FC236}">
                <a16:creationId xmlns:a16="http://schemas.microsoft.com/office/drawing/2014/main" id="{B407073C-9AF6-B7FF-0CF7-3DE89A219E2E}"/>
              </a:ext>
            </a:extLst>
          </p:cNvPr>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3838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90C26-CD7A-E449-8277-F74A36E185D9}"/>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is Genomics?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9B6A8F-997D-D020-7FD2-154E48F63B1D}"/>
              </a:ext>
            </a:extLst>
          </p:cNvPr>
          <p:cNvSpPr>
            <a:spLocks noGrp="1"/>
          </p:cNvSpPr>
          <p:nvPr>
            <p:ph idx="1"/>
          </p:nvPr>
        </p:nvSpPr>
        <p:spPr>
          <a:xfrm>
            <a:off x="4447308" y="591344"/>
            <a:ext cx="6906491" cy="5585619"/>
          </a:xfrm>
        </p:spPr>
        <p:txBody>
          <a:bodyPr anchor="ctr">
            <a:normAutofit/>
          </a:bodyPr>
          <a:lstStyle/>
          <a:p>
            <a:r>
              <a:rPr lang="en-US" b="0" i="0" u="none" strike="noStrike">
                <a:effectLst/>
              </a:rPr>
              <a:t>Genomic medicine is the study of our genes (DNA) and their interaction with our health. Genomics investigates how a person's biological information can be used to improve their clinical care and health outcomes.</a:t>
            </a:r>
            <a:endParaRPr lang="en-US"/>
          </a:p>
          <a:p>
            <a:pPr marL="0" indent="0">
              <a:buNone/>
            </a:pPr>
            <a:endParaRPr lang="en-US"/>
          </a:p>
        </p:txBody>
      </p:sp>
    </p:spTree>
    <p:extLst>
      <p:ext uri="{BB962C8B-B14F-4D97-AF65-F5344CB8AC3E}">
        <p14:creationId xmlns:p14="http://schemas.microsoft.com/office/powerpoint/2010/main" val="1275932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46CEA-354A-DD6D-9046-E87928A19F9B}"/>
              </a:ext>
            </a:extLst>
          </p:cNvPr>
          <p:cNvSpPr>
            <a:spLocks noGrp="1"/>
          </p:cNvSpPr>
          <p:nvPr>
            <p:ph type="title"/>
          </p:nvPr>
        </p:nvSpPr>
        <p:spPr/>
        <p:txBody>
          <a:bodyPr>
            <a:normAutofit/>
          </a:bodyPr>
          <a:lstStyle/>
          <a:p>
            <a:r>
              <a:rPr lang="en-US" sz="3600" dirty="0"/>
              <a:t>More than 300 drugs </a:t>
            </a:r>
            <a:r>
              <a:rPr lang="en-US" sz="3600" dirty="0">
                <a:cs typeface="Arial" pitchFamily="34" charset="0"/>
              </a:rPr>
              <a:t>currently have genetic data</a:t>
            </a:r>
            <a:br>
              <a:rPr lang="en-US" sz="3600" dirty="0">
                <a:cs typeface="Arial" pitchFamily="34" charset="0"/>
              </a:rPr>
            </a:br>
            <a:r>
              <a:rPr lang="en-US" sz="3600" dirty="0">
                <a:cs typeface="Arial" pitchFamily="34" charset="0"/>
              </a:rPr>
              <a:t>in their FDA-approved product labeling</a:t>
            </a:r>
            <a:endParaRPr lang="en-US" sz="3600" dirty="0"/>
          </a:p>
        </p:txBody>
      </p:sp>
      <p:graphicFrame>
        <p:nvGraphicFramePr>
          <p:cNvPr id="3" name="Content Placeholder 3">
            <a:extLst>
              <a:ext uri="{FF2B5EF4-FFF2-40B4-BE49-F238E27FC236}">
                <a16:creationId xmlns:a16="http://schemas.microsoft.com/office/drawing/2014/main" id="{19C9B0CF-8381-873A-E219-5B408E31086A}"/>
              </a:ext>
            </a:extLst>
          </p:cNvPr>
          <p:cNvGraphicFramePr>
            <a:graphicFrameLocks/>
          </p:cNvGraphicFramePr>
          <p:nvPr/>
        </p:nvGraphicFramePr>
        <p:xfrm>
          <a:off x="0" y="572192"/>
          <a:ext cx="10179130" cy="57136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23200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459471edb9_0_63"/>
          <p:cNvSpPr txBox="1">
            <a:spLocks noGrp="1"/>
          </p:cNvSpPr>
          <p:nvPr>
            <p:ph type="title"/>
          </p:nvPr>
        </p:nvSpPr>
        <p:spPr>
          <a:prstGeom prst="rect">
            <a:avLst/>
          </a:prstGeom>
          <a:noFill/>
          <a:ln>
            <a:noFill/>
          </a:ln>
        </p:spPr>
        <p:txBody>
          <a:bodyPr spcFirstLastPara="1" vert="horz" wrap="square" lIns="121900" tIns="60933" rIns="121900" bIns="60933" rtlCol="0" anchor="ctr" anchorCtr="0">
            <a:normAutofit/>
          </a:bodyPr>
          <a:lstStyle/>
          <a:p>
            <a:pPr>
              <a:spcBef>
                <a:spcPts val="0"/>
              </a:spcBef>
              <a:buSzPts val="1800"/>
            </a:pPr>
            <a:r>
              <a:rPr lang="en-US"/>
              <a:t>Changing Utility and Indications</a:t>
            </a:r>
            <a:endParaRPr/>
          </a:p>
        </p:txBody>
      </p:sp>
      <p:sp>
        <p:nvSpPr>
          <p:cNvPr id="306" name="Google Shape;306;g2459471edb9_0_63"/>
          <p:cNvSpPr txBox="1">
            <a:spLocks noGrp="1"/>
          </p:cNvSpPr>
          <p:nvPr>
            <p:ph type="body" idx="1"/>
          </p:nvPr>
        </p:nvSpPr>
        <p:spPr>
          <a:prstGeom prst="rect">
            <a:avLst/>
          </a:prstGeom>
          <a:noFill/>
          <a:ln>
            <a:noFill/>
          </a:ln>
        </p:spPr>
        <p:txBody>
          <a:bodyPr spcFirstLastPara="1" vert="horz" wrap="square" lIns="121900" tIns="60933" rIns="121900" bIns="60933" rtlCol="0" anchor="t" anchorCtr="0">
            <a:normAutofit/>
          </a:bodyPr>
          <a:lstStyle/>
          <a:p>
            <a:pPr marL="609585" indent="-457189">
              <a:buSzPts val="1800"/>
            </a:pPr>
            <a:r>
              <a:rPr lang="en-US" sz="2000"/>
              <a:t>Antidepressants</a:t>
            </a:r>
            <a:endParaRPr/>
          </a:p>
          <a:p>
            <a:pPr marL="609585" indent="-457189">
              <a:buSzPts val="1800"/>
            </a:pPr>
            <a:r>
              <a:rPr lang="en-US" sz="2000"/>
              <a:t>Clopidogrel</a:t>
            </a:r>
            <a:endParaRPr/>
          </a:p>
          <a:p>
            <a:pPr marL="609585" indent="-457189">
              <a:buSzPts val="1800"/>
            </a:pPr>
            <a:r>
              <a:rPr lang="en-US" sz="2000"/>
              <a:t>High cholesterol</a:t>
            </a:r>
            <a:endParaRPr/>
          </a:p>
          <a:p>
            <a:pPr marL="609585" indent="-457189">
              <a:buSzPts val="1800"/>
            </a:pPr>
            <a:r>
              <a:rPr lang="en-US" sz="2000"/>
              <a:t>Seizures</a:t>
            </a:r>
            <a:endParaRPr/>
          </a:p>
          <a:p>
            <a:pPr marL="609585" indent="-457189">
              <a:buSzPts val="1800"/>
            </a:pPr>
            <a:r>
              <a:rPr lang="en-US" sz="2000"/>
              <a:t>Ulcers</a:t>
            </a:r>
            <a:endParaRPr/>
          </a:p>
          <a:p>
            <a:pPr marL="609585" indent="-457189">
              <a:buSzPts val="1800"/>
            </a:pPr>
            <a:r>
              <a:rPr lang="en-US" sz="2000"/>
              <a:t>Hypertension</a:t>
            </a:r>
            <a:endParaRPr/>
          </a:p>
        </p:txBody>
      </p:sp>
      <p:sp>
        <p:nvSpPr>
          <p:cNvPr id="307" name="Google Shape;307;g2459471edb9_0_63"/>
          <p:cNvSpPr txBox="1">
            <a:spLocks noGrp="1"/>
          </p:cNvSpPr>
          <p:nvPr>
            <p:ph type="body" idx="2"/>
          </p:nvPr>
        </p:nvSpPr>
        <p:spPr>
          <a:prstGeom prst="rect">
            <a:avLst/>
          </a:prstGeom>
          <a:noFill/>
          <a:ln>
            <a:noFill/>
          </a:ln>
        </p:spPr>
        <p:txBody>
          <a:bodyPr spcFirstLastPara="1" vert="horz" wrap="square" lIns="121900" tIns="60933" rIns="121900" bIns="60933" rtlCol="0" anchor="t" anchorCtr="0">
            <a:normAutofit fontScale="85000" lnSpcReduction="20000"/>
          </a:bodyPr>
          <a:lstStyle/>
          <a:p>
            <a:pPr marL="609585" indent="-457189">
              <a:buSzPct val="122448"/>
            </a:pPr>
            <a:r>
              <a:rPr lang="en-US"/>
              <a:t>Pain</a:t>
            </a:r>
            <a:endParaRPr/>
          </a:p>
          <a:p>
            <a:pPr marL="609585" indent="-457189">
              <a:buSzPct val="122448"/>
            </a:pPr>
            <a:r>
              <a:rPr lang="en-US"/>
              <a:t>Addiction</a:t>
            </a:r>
            <a:endParaRPr/>
          </a:p>
          <a:p>
            <a:pPr marL="609585" indent="-457189">
              <a:buSzPct val="122448"/>
            </a:pPr>
            <a:r>
              <a:rPr lang="en-US"/>
              <a:t>Heart health</a:t>
            </a:r>
            <a:endParaRPr/>
          </a:p>
          <a:p>
            <a:pPr marL="609585" indent="-457189">
              <a:buSzPct val="122448"/>
            </a:pPr>
            <a:r>
              <a:rPr lang="en-US"/>
              <a:t>Cancer treatments</a:t>
            </a:r>
            <a:endParaRPr/>
          </a:p>
          <a:p>
            <a:pPr marL="609585" indent="-457189">
              <a:buSzPct val="122448"/>
            </a:pPr>
            <a:r>
              <a:rPr lang="en-US"/>
              <a:t>Mood disorders</a:t>
            </a:r>
            <a:endParaRPr/>
          </a:p>
          <a:p>
            <a:pPr marL="609585" indent="-457189">
              <a:buSzPct val="122448"/>
            </a:pPr>
            <a:r>
              <a:rPr lang="en-US"/>
              <a:t>Learning differences</a:t>
            </a:r>
            <a:endParaRPr/>
          </a:p>
          <a:p>
            <a:pPr marL="609585" indent="-457189">
              <a:buSzPct val="122448"/>
            </a:pPr>
            <a:r>
              <a:rPr lang="en-US"/>
              <a:t>Hormone therapy</a:t>
            </a:r>
            <a:endParaRPr/>
          </a:p>
          <a:p>
            <a:pPr marL="609585" indent="-457189">
              <a:buSzPct val="122448"/>
            </a:pPr>
            <a:r>
              <a:rPr lang="en-US"/>
              <a:t>Antihistamines</a:t>
            </a:r>
            <a:endParaRPr/>
          </a:p>
          <a:p>
            <a:pPr marL="609585" indent="-457189">
              <a:buSzPct val="122448"/>
            </a:pPr>
            <a:r>
              <a:rPr lang="en-US"/>
              <a:t>Neurological disorders</a:t>
            </a:r>
            <a:endParaRPr/>
          </a:p>
          <a:p>
            <a:pPr marL="609585" indent="-457189">
              <a:buSzPct val="122448"/>
            </a:pPr>
            <a:r>
              <a:rPr lang="en-US"/>
              <a:t>Movement disorders</a:t>
            </a:r>
            <a:endParaRPr/>
          </a:p>
          <a:p>
            <a:pPr marL="609585" indent="-457189">
              <a:buSzPct val="122448"/>
            </a:pPr>
            <a:r>
              <a:rPr lang="en-US"/>
              <a:t>Reproductive health</a:t>
            </a:r>
            <a:endParaRPr/>
          </a:p>
        </p:txBody>
      </p:sp>
      <p:pic>
        <p:nvPicPr>
          <p:cNvPr id="308" name="Google Shape;308;g2459471edb9_0_63"/>
          <p:cNvPicPr preferRelativeResize="0"/>
          <p:nvPr/>
        </p:nvPicPr>
        <p:blipFill rotWithShape="1">
          <a:blip r:embed="rId3">
            <a:alphaModFix/>
          </a:blip>
          <a:srcRect/>
          <a:stretch/>
        </p:blipFill>
        <p:spPr>
          <a:xfrm>
            <a:off x="3343549" y="1785983"/>
            <a:ext cx="2857500" cy="2844800"/>
          </a:xfrm>
          <a:prstGeom prst="rect">
            <a:avLst/>
          </a:prstGeom>
          <a:noFill/>
          <a:ln>
            <a:noFill/>
          </a:ln>
        </p:spPr>
      </p:pic>
    </p:spTree>
    <p:extLst>
      <p:ext uri="{BB962C8B-B14F-4D97-AF65-F5344CB8AC3E}">
        <p14:creationId xmlns:p14="http://schemas.microsoft.com/office/powerpoint/2010/main" val="2756613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28db4fc24b4_2_176"/>
          <p:cNvSpPr txBox="1">
            <a:spLocks noGrp="1"/>
          </p:cNvSpPr>
          <p:nvPr>
            <p:ph type="title"/>
          </p:nvPr>
        </p:nvSpPr>
        <p:spPr>
          <a:prstGeom prst="rect">
            <a:avLst/>
          </a:prstGeom>
          <a:noFill/>
          <a:ln>
            <a:noFill/>
          </a:ln>
        </p:spPr>
        <p:txBody>
          <a:bodyPr spcFirstLastPara="1" vert="horz" wrap="square" lIns="121900" tIns="60933" rIns="121900" bIns="60933" rtlCol="0" anchor="ctr" anchorCtr="0">
            <a:normAutofit/>
          </a:bodyPr>
          <a:lstStyle/>
          <a:p>
            <a:pPr>
              <a:spcBef>
                <a:spcPts val="0"/>
              </a:spcBef>
              <a:buSzPts val="1800"/>
            </a:pPr>
            <a:r>
              <a:rPr lang="en-US"/>
              <a:t>Nomenclature</a:t>
            </a:r>
            <a:endParaRPr/>
          </a:p>
        </p:txBody>
      </p:sp>
      <p:sp>
        <p:nvSpPr>
          <p:cNvPr id="233" name="Google Shape;233;g28db4fc24b4_2_176"/>
          <p:cNvSpPr txBox="1">
            <a:spLocks noGrp="1"/>
          </p:cNvSpPr>
          <p:nvPr>
            <p:ph type="body" idx="1"/>
          </p:nvPr>
        </p:nvSpPr>
        <p:spPr>
          <a:xfrm>
            <a:off x="150285" y="1638300"/>
            <a:ext cx="6700972" cy="4091517"/>
          </a:xfrm>
          <a:prstGeom prst="rect">
            <a:avLst/>
          </a:prstGeom>
          <a:noFill/>
          <a:ln>
            <a:noFill/>
          </a:ln>
        </p:spPr>
        <p:txBody>
          <a:bodyPr spcFirstLastPara="1" vert="horz" wrap="square" lIns="121900" tIns="60933" rIns="121900" bIns="60933" rtlCol="0" anchor="t" anchorCtr="0">
            <a:normAutofit/>
          </a:bodyPr>
          <a:lstStyle/>
          <a:p>
            <a:pPr marL="609585" indent="-457189">
              <a:buSzPts val="1800"/>
            </a:pPr>
            <a:r>
              <a:rPr lang="en-US"/>
              <a:t>Names of alleles are not universal</a:t>
            </a:r>
            <a:endParaRPr/>
          </a:p>
          <a:p>
            <a:pPr marL="609585" indent="-457189">
              <a:buSzPts val="1800"/>
            </a:pPr>
            <a:r>
              <a:rPr lang="en-US"/>
              <a:t>Haplotypes in PGx are often referred to as star alleles</a:t>
            </a:r>
            <a:endParaRPr/>
          </a:p>
          <a:p>
            <a:pPr marL="1219170" lvl="1" indent="-457189">
              <a:buSzPts val="1800"/>
            </a:pPr>
            <a:r>
              <a:rPr lang="en-US"/>
              <a:t>Grouped in diplotypes </a:t>
            </a:r>
            <a:endParaRPr/>
          </a:p>
          <a:p>
            <a:pPr marL="1828754" lvl="2" indent="-457189">
              <a:buSzPts val="1800"/>
            </a:pPr>
            <a:r>
              <a:rPr lang="en-US"/>
              <a:t>Wild- type: *1 is used but is not a guarantee of normal function</a:t>
            </a:r>
            <a:endParaRPr/>
          </a:p>
          <a:p>
            <a:pPr marL="2438339" lvl="3" indent="-457189">
              <a:buSzPts val="1800"/>
            </a:pPr>
            <a:r>
              <a:rPr lang="en-US"/>
              <a:t>Can be seen as “no variant detected” vs normal function</a:t>
            </a:r>
            <a:endParaRPr/>
          </a:p>
          <a:p>
            <a:pPr marL="609585" indent="-304792">
              <a:buSzPts val="1800"/>
              <a:buNone/>
            </a:pPr>
            <a:endParaRPr/>
          </a:p>
        </p:txBody>
      </p:sp>
      <p:pic>
        <p:nvPicPr>
          <p:cNvPr id="234" name="Google Shape;234;g28db4fc24b4_2_176"/>
          <p:cNvPicPr preferRelativeResize="0"/>
          <p:nvPr/>
        </p:nvPicPr>
        <p:blipFill rotWithShape="1">
          <a:blip r:embed="rId3">
            <a:alphaModFix/>
          </a:blip>
          <a:srcRect/>
          <a:stretch/>
        </p:blipFill>
        <p:spPr>
          <a:xfrm>
            <a:off x="6666900" y="1369140"/>
            <a:ext cx="5525099" cy="1437693"/>
          </a:xfrm>
          <a:prstGeom prst="rect">
            <a:avLst/>
          </a:prstGeom>
          <a:noFill/>
          <a:ln>
            <a:noFill/>
          </a:ln>
        </p:spPr>
      </p:pic>
      <p:pic>
        <p:nvPicPr>
          <p:cNvPr id="235" name="Google Shape;235;g28db4fc24b4_2_176"/>
          <p:cNvPicPr preferRelativeResize="0"/>
          <p:nvPr/>
        </p:nvPicPr>
        <p:blipFill rotWithShape="1">
          <a:blip r:embed="rId4">
            <a:alphaModFix/>
          </a:blip>
          <a:srcRect/>
          <a:stretch/>
        </p:blipFill>
        <p:spPr>
          <a:xfrm>
            <a:off x="7173700" y="3167433"/>
            <a:ext cx="4927533" cy="2474915"/>
          </a:xfrm>
          <a:prstGeom prst="rect">
            <a:avLst/>
          </a:prstGeom>
          <a:noFill/>
          <a:ln>
            <a:noFill/>
          </a:ln>
        </p:spPr>
      </p:pic>
    </p:spTree>
    <p:extLst>
      <p:ext uri="{BB962C8B-B14F-4D97-AF65-F5344CB8AC3E}">
        <p14:creationId xmlns:p14="http://schemas.microsoft.com/office/powerpoint/2010/main" val="15013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6"/>
        <p:cNvGrpSpPr/>
        <p:nvPr/>
      </p:nvGrpSpPr>
      <p:grpSpPr>
        <a:xfrm>
          <a:off x="0" y="0"/>
          <a:ext cx="0" cy="0"/>
          <a:chOff x="0" y="0"/>
          <a:chExt cx="0" cy="0"/>
        </a:xfrm>
      </p:grpSpPr>
      <p:sp useBgFill="1">
        <p:nvSpPr>
          <p:cNvPr id="346" name="Rectangle 34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Rectangle 34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ectangle 34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Freeform: Shape 35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7" name="Google Shape;337;g2459471edb9_0_88"/>
          <p:cNvSpPr txBox="1">
            <a:spLocks noGrp="1"/>
          </p:cNvSpPr>
          <p:nvPr>
            <p:ph type="title"/>
          </p:nvPr>
        </p:nvSpPr>
        <p:spPr>
          <a:xfrm>
            <a:off x="660041" y="2767106"/>
            <a:ext cx="2880828" cy="3071906"/>
          </a:xfrm>
          <a:prstGeom prst="rect">
            <a:avLst/>
          </a:prstGeom>
        </p:spPr>
        <p:txBody>
          <a:bodyPr spcFirstLastPara="1" vert="horz" lIns="91440" tIns="45720" rIns="91440" bIns="45720" rtlCol="0" anchor="t" anchorCtr="0">
            <a:normAutofit/>
          </a:bodyPr>
          <a:lstStyle/>
          <a:p>
            <a:pPr>
              <a:buSzPts val="990"/>
            </a:pPr>
            <a:r>
              <a:rPr lang="en-US" sz="4000" kern="1200">
                <a:solidFill>
                  <a:srgbClr val="FFFFFF"/>
                </a:solidFill>
                <a:latin typeface="+mj-lt"/>
                <a:ea typeface="+mj-ea"/>
                <a:cs typeface="+mj-cs"/>
              </a:rPr>
              <a:t>Examples of Clinical PGx Reports</a:t>
            </a:r>
          </a:p>
        </p:txBody>
      </p:sp>
      <p:pic>
        <p:nvPicPr>
          <p:cNvPr id="2" name="Picture 1">
            <a:extLst>
              <a:ext uri="{FF2B5EF4-FFF2-40B4-BE49-F238E27FC236}">
                <a16:creationId xmlns:a16="http://schemas.microsoft.com/office/drawing/2014/main" id="{D7291959-1A86-EDAD-8356-014BFE92AC71}"/>
              </a:ext>
            </a:extLst>
          </p:cNvPr>
          <p:cNvPicPr>
            <a:picLocks noChangeAspect="1"/>
          </p:cNvPicPr>
          <p:nvPr/>
        </p:nvPicPr>
        <p:blipFill>
          <a:blip r:embed="rId4"/>
          <a:stretch>
            <a:fillRect/>
          </a:stretch>
        </p:blipFill>
        <p:spPr>
          <a:xfrm>
            <a:off x="4502428" y="493540"/>
            <a:ext cx="7225748" cy="5870919"/>
          </a:xfrm>
          <a:prstGeom prst="rect">
            <a:avLst/>
          </a:prstGeom>
        </p:spPr>
      </p:pic>
      <p:sp>
        <p:nvSpPr>
          <p:cNvPr id="338" name="Google Shape;338;g2459471edb9_0_88"/>
          <p:cNvSpPr txBox="1"/>
          <p:nvPr/>
        </p:nvSpPr>
        <p:spPr>
          <a:xfrm>
            <a:off x="9521400" y="3479700"/>
            <a:ext cx="3763200" cy="1822400"/>
          </a:xfrm>
          <a:prstGeom prst="rect">
            <a:avLst/>
          </a:prstGeom>
          <a:noFill/>
          <a:ln>
            <a:noFill/>
          </a:ln>
        </p:spPr>
        <p:txBody>
          <a:bodyPr spcFirstLastPara="1" wrap="square" lIns="121900" tIns="121900" rIns="121900" bIns="121900" anchor="t" anchorCtr="0">
            <a:noAutofit/>
          </a:bodyPr>
          <a:lstStyle/>
          <a:p>
            <a:pPr>
              <a:buClr>
                <a:srgbClr val="000000"/>
              </a:buClr>
              <a:buSzPts val="1400"/>
            </a:pPr>
            <a:endParaRPr sz="1867">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1222317253"/>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ED53-41B9-69B4-5C88-D30B63FE85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3B6596-FC86-7BA4-F90C-63B8E14A2F34}"/>
              </a:ext>
            </a:extLst>
          </p:cNvPr>
          <p:cNvSpPr>
            <a:spLocks noGrp="1"/>
          </p:cNvSpPr>
          <p:nvPr>
            <p:ph idx="1"/>
          </p:nvPr>
        </p:nvSpPr>
        <p:spPr/>
        <p:txBody>
          <a:bodyPr/>
          <a:lstStyle/>
          <a:p>
            <a:r>
              <a:rPr lang="en-US" dirty="0"/>
              <a:t>What do you do next?</a:t>
            </a:r>
          </a:p>
        </p:txBody>
      </p:sp>
    </p:spTree>
    <p:extLst>
      <p:ext uri="{BB962C8B-B14F-4D97-AF65-F5344CB8AC3E}">
        <p14:creationId xmlns:p14="http://schemas.microsoft.com/office/powerpoint/2010/main" val="4709969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20705-DE36-ECF6-03F1-278FCB02E6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D9A8DC-C5D3-AB97-C38A-F17EED0A6FC0}"/>
              </a:ext>
            </a:extLst>
          </p:cNvPr>
          <p:cNvSpPr>
            <a:spLocks noGrp="1"/>
          </p:cNvSpPr>
          <p:nvPr>
            <p:ph idx="1"/>
          </p:nvPr>
        </p:nvSpPr>
        <p:spPr/>
        <p:txBody>
          <a:bodyPr/>
          <a:lstStyle/>
          <a:p>
            <a:r>
              <a:rPr lang="en-US" dirty="0"/>
              <a:t>You decide that PGx testing might shed some light on the reactions the patient had and could help guide the next selection of medication class to try or the dose to target.  </a:t>
            </a:r>
          </a:p>
          <a:p>
            <a:pPr marL="0" indent="0">
              <a:buNone/>
            </a:pPr>
            <a:endParaRPr lang="en-US" dirty="0"/>
          </a:p>
        </p:txBody>
      </p:sp>
    </p:spTree>
    <p:extLst>
      <p:ext uri="{BB962C8B-B14F-4D97-AF65-F5344CB8AC3E}">
        <p14:creationId xmlns:p14="http://schemas.microsoft.com/office/powerpoint/2010/main" val="2165159637"/>
      </p:ext>
    </p:extLst>
  </p:cSld>
  <p:clrMapOvr>
    <a:masterClrMapping/>
  </p:clrMapOvr>
  <p:extLst>
    <p:ext uri="{6950BFC3-D8DA-4A85-94F7-54DA5524770B}">
      <p188:commentRel xmlns:p188="http://schemas.microsoft.com/office/powerpoint/2018/8/main" r:id="rId2"/>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1D3C-CFFD-84F0-B8DF-8EFDF8FFA0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B9BCEA-FD56-8460-C9AE-81E973DADB1B}"/>
              </a:ext>
            </a:extLst>
          </p:cNvPr>
          <p:cNvSpPr>
            <a:spLocks noGrp="1"/>
          </p:cNvSpPr>
          <p:nvPr>
            <p:ph idx="1"/>
          </p:nvPr>
        </p:nvSpPr>
        <p:spPr/>
        <p:txBody>
          <a:bodyPr/>
          <a:lstStyle/>
          <a:p>
            <a:r>
              <a:rPr lang="en-US" dirty="0"/>
              <a:t>How do you pick a PGx test?</a:t>
            </a:r>
          </a:p>
          <a:p>
            <a:pPr marL="0" indent="0">
              <a:buNone/>
            </a:pPr>
            <a:endParaRPr lang="en-US" dirty="0"/>
          </a:p>
        </p:txBody>
      </p:sp>
    </p:spTree>
    <p:extLst>
      <p:ext uri="{BB962C8B-B14F-4D97-AF65-F5344CB8AC3E}">
        <p14:creationId xmlns:p14="http://schemas.microsoft.com/office/powerpoint/2010/main" val="1792696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7D24-3C59-A888-D370-A57C3387393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3B8F8C5-2755-D923-A1F5-2AEB0D9C3BC6}"/>
              </a:ext>
            </a:extLst>
          </p:cNvPr>
          <p:cNvSpPr>
            <a:spLocks noGrp="1"/>
          </p:cNvSpPr>
          <p:nvPr>
            <p:ph idx="1"/>
          </p:nvPr>
        </p:nvSpPr>
        <p:spPr/>
        <p:txBody>
          <a:bodyPr/>
          <a:lstStyle/>
          <a:p>
            <a:r>
              <a:rPr lang="en-US" dirty="0"/>
              <a:t>What kind of results can you get back?</a:t>
            </a:r>
          </a:p>
        </p:txBody>
      </p:sp>
    </p:spTree>
    <p:extLst>
      <p:ext uri="{BB962C8B-B14F-4D97-AF65-F5344CB8AC3E}">
        <p14:creationId xmlns:p14="http://schemas.microsoft.com/office/powerpoint/2010/main" val="1038566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C8C01-8522-C609-CC14-9FCC864BCD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82BEBF-8702-A62E-EDA6-F5C03B8B4553}"/>
              </a:ext>
            </a:extLst>
          </p:cNvPr>
          <p:cNvSpPr>
            <a:spLocks noGrp="1"/>
          </p:cNvSpPr>
          <p:nvPr>
            <p:ph idx="1"/>
          </p:nvPr>
        </p:nvSpPr>
        <p:spPr/>
        <p:txBody>
          <a:bodyPr/>
          <a:lstStyle/>
          <a:p>
            <a:r>
              <a:rPr lang="en-US" dirty="0"/>
              <a:t>Where do you look for evidence based guidelines?</a:t>
            </a:r>
          </a:p>
        </p:txBody>
      </p:sp>
    </p:spTree>
    <p:extLst>
      <p:ext uri="{BB962C8B-B14F-4D97-AF65-F5344CB8AC3E}">
        <p14:creationId xmlns:p14="http://schemas.microsoft.com/office/powerpoint/2010/main" val="2059604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28B412-EF3F-3127-1BB6-A3CFD1728C36}"/>
              </a:ext>
            </a:extLst>
          </p:cNvPr>
          <p:cNvSpPr>
            <a:spLocks noGrp="1"/>
          </p:cNvSpPr>
          <p:nvPr>
            <p:ph type="title"/>
          </p:nvPr>
        </p:nvSpPr>
        <p:spPr>
          <a:xfrm>
            <a:off x="1981200" y="274638"/>
            <a:ext cx="8229600" cy="1143000"/>
          </a:xfrm>
        </p:spPr>
        <p:txBody>
          <a:bodyPr wrap="square" anchor="ctr">
            <a:normAutofit/>
          </a:bodyPr>
          <a:lstStyle/>
          <a:p>
            <a:r>
              <a:rPr lang="en-US"/>
              <a:t>Important Resources</a:t>
            </a:r>
            <a:endParaRPr lang="en-US" dirty="0"/>
          </a:p>
        </p:txBody>
      </p:sp>
      <p:pic>
        <p:nvPicPr>
          <p:cNvPr id="12" name="Picture 11">
            <a:extLst>
              <a:ext uri="{FF2B5EF4-FFF2-40B4-BE49-F238E27FC236}">
                <a16:creationId xmlns:a16="http://schemas.microsoft.com/office/drawing/2014/main" id="{8B1B648B-32DF-3C02-7029-4A0E16B5E83A}"/>
              </a:ext>
            </a:extLst>
          </p:cNvPr>
          <p:cNvPicPr>
            <a:picLocks noChangeAspect="1"/>
          </p:cNvPicPr>
          <p:nvPr/>
        </p:nvPicPr>
        <p:blipFill>
          <a:blip r:embed="rId2"/>
          <a:stretch>
            <a:fillRect/>
          </a:stretch>
        </p:blipFill>
        <p:spPr>
          <a:xfrm>
            <a:off x="1981200" y="1999108"/>
            <a:ext cx="8229600" cy="2859784"/>
          </a:xfrm>
          <a:prstGeom prst="rect">
            <a:avLst/>
          </a:prstGeom>
          <a:noFill/>
        </p:spPr>
      </p:pic>
    </p:spTree>
    <p:extLst>
      <p:ext uri="{BB962C8B-B14F-4D97-AF65-F5344CB8AC3E}">
        <p14:creationId xmlns:p14="http://schemas.microsoft.com/office/powerpoint/2010/main" val="464954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F2C5755-D3F1-53C0-F584-22CA457792FE}"/>
              </a:ext>
            </a:extLst>
          </p:cNvPr>
          <p:cNvSpPr>
            <a:spLocks noGrp="1"/>
          </p:cNvSpPr>
          <p:nvPr>
            <p:ph type="ctrTitle"/>
          </p:nvPr>
        </p:nvSpPr>
        <p:spPr>
          <a:xfrm>
            <a:off x="3315031" y="1380754"/>
            <a:ext cx="5561938" cy="2513516"/>
          </a:xfrm>
        </p:spPr>
        <p:txBody>
          <a:bodyPr>
            <a:normAutofit/>
          </a:bodyPr>
          <a:lstStyle/>
          <a:p>
            <a:r>
              <a:rPr lang="en-US"/>
              <a:t>What is Precision Medicine?</a:t>
            </a:r>
          </a:p>
        </p:txBody>
      </p:sp>
      <p:sp>
        <p:nvSpPr>
          <p:cNvPr id="3" name="Content Placeholder 2">
            <a:extLst>
              <a:ext uri="{FF2B5EF4-FFF2-40B4-BE49-F238E27FC236}">
                <a16:creationId xmlns:a16="http://schemas.microsoft.com/office/drawing/2014/main" id="{AAE299C2-D079-DD23-7DD4-966FE7F00214}"/>
              </a:ext>
            </a:extLst>
          </p:cNvPr>
          <p:cNvSpPr>
            <a:spLocks noGrp="1"/>
          </p:cNvSpPr>
          <p:nvPr>
            <p:ph type="subTitle" idx="1"/>
          </p:nvPr>
        </p:nvSpPr>
        <p:spPr>
          <a:xfrm>
            <a:off x="3315031" y="4076802"/>
            <a:ext cx="5561938" cy="1534587"/>
          </a:xfrm>
        </p:spPr>
        <p:txBody>
          <a:bodyPr>
            <a:normAutofit/>
          </a:bodyPr>
          <a:lstStyle/>
          <a:p>
            <a:r>
              <a:rPr lang="en-US" sz="1700"/>
              <a:t>An emerging approach for disease treatment and prevention that considers individual variability in genes, environment, and lifestyle for each person. This approach will allow doctors and researchers to predict more accurately which treatment and prevention strategies for a particular disease will work in which groups of people.</a:t>
            </a:r>
          </a:p>
          <a:p>
            <a:endParaRPr lang="en-US" sz="1700"/>
          </a:p>
        </p:txBody>
      </p:sp>
      <p:sp>
        <p:nvSpPr>
          <p:cNvPr id="23" name="Arc 2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Oval 24">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203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dirty="0"/>
              <a:t>The Result</a:t>
            </a:r>
            <a:endParaRPr dirty="0"/>
          </a:p>
        </p:txBody>
      </p:sp>
      <p:pic>
        <p:nvPicPr>
          <p:cNvPr id="564" name="Google Shape;56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184" y="1503340"/>
            <a:ext cx="6251969" cy="2760045"/>
          </a:xfrm>
          <a:prstGeom prst="rect">
            <a:avLst/>
          </a:prstGeom>
          <a:noFill/>
          <a:ln>
            <a:noFill/>
          </a:ln>
        </p:spPr>
      </p:pic>
      <p:pic>
        <p:nvPicPr>
          <p:cNvPr id="565" name="Google Shape;565;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05321" y="3135085"/>
            <a:ext cx="4906716" cy="2598241"/>
          </a:xfrm>
          <a:prstGeom prst="rect">
            <a:avLst/>
          </a:prstGeom>
          <a:noFill/>
          <a:ln>
            <a:noFill/>
          </a:ln>
        </p:spPr>
      </p:pic>
      <p:sp>
        <p:nvSpPr>
          <p:cNvPr id="4" name="Rectangle 3">
            <a:extLst>
              <a:ext uri="{FF2B5EF4-FFF2-40B4-BE49-F238E27FC236}">
                <a16:creationId xmlns:a16="http://schemas.microsoft.com/office/drawing/2014/main" id="{52395D7B-28D1-853C-238E-932527ED2F82}"/>
              </a:ext>
            </a:extLst>
          </p:cNvPr>
          <p:cNvSpPr/>
          <p:nvPr/>
        </p:nvSpPr>
        <p:spPr>
          <a:xfrm>
            <a:off x="951470" y="2767914"/>
            <a:ext cx="1989438" cy="661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CCF667-E9A2-84F8-FE28-F13E7FE98D4D}"/>
              </a:ext>
            </a:extLst>
          </p:cNvPr>
          <p:cNvSpPr/>
          <p:nvPr/>
        </p:nvSpPr>
        <p:spPr>
          <a:xfrm>
            <a:off x="8909222" y="3429000"/>
            <a:ext cx="481913" cy="3768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97E26C-3E7D-B095-7B49-9FA9724A26EB}"/>
              </a:ext>
            </a:extLst>
          </p:cNvPr>
          <p:cNvSpPr txBox="1"/>
          <p:nvPr/>
        </p:nvSpPr>
        <p:spPr>
          <a:xfrm>
            <a:off x="7587048" y="4843850"/>
            <a:ext cx="340158" cy="400110"/>
          </a:xfrm>
          <a:prstGeom prst="rect">
            <a:avLst/>
          </a:prstGeom>
          <a:noFill/>
        </p:spPr>
        <p:txBody>
          <a:bodyPr wrap="none" rtlCol="0">
            <a:spAutoFit/>
          </a:bodyPr>
          <a:lstStyle/>
          <a:p>
            <a:r>
              <a:rPr lang="en-US" sz="2000" b="1" dirty="0">
                <a:solidFill>
                  <a:schemeClr val="bg1"/>
                </a:solidFill>
              </a:rPr>
              <a:t>A</a:t>
            </a:r>
          </a:p>
        </p:txBody>
      </p:sp>
      <p:sp>
        <p:nvSpPr>
          <p:cNvPr id="8" name="TextBox 7">
            <a:extLst>
              <a:ext uri="{FF2B5EF4-FFF2-40B4-BE49-F238E27FC236}">
                <a16:creationId xmlns:a16="http://schemas.microsoft.com/office/drawing/2014/main" id="{8A3B4ED3-4240-AC68-6EF5-22FBD47C9881}"/>
              </a:ext>
            </a:extLst>
          </p:cNvPr>
          <p:cNvSpPr txBox="1"/>
          <p:nvPr/>
        </p:nvSpPr>
        <p:spPr>
          <a:xfrm>
            <a:off x="10470291" y="4843850"/>
            <a:ext cx="340158" cy="400110"/>
          </a:xfrm>
          <a:prstGeom prst="rect">
            <a:avLst/>
          </a:prstGeom>
          <a:noFill/>
        </p:spPr>
        <p:txBody>
          <a:bodyPr wrap="none" rtlCol="0">
            <a:spAutoFit/>
          </a:bodyPr>
          <a:lstStyle/>
          <a:p>
            <a:r>
              <a:rPr lang="en-US" sz="2000" b="1" dirty="0">
                <a:solidFill>
                  <a:schemeClr val="bg1"/>
                </a:solidFill>
              </a:rPr>
              <a:t>A</a:t>
            </a:r>
          </a:p>
        </p:txBody>
      </p:sp>
      <p:sp>
        <p:nvSpPr>
          <p:cNvPr id="9" name="TextBox 8">
            <a:extLst>
              <a:ext uri="{FF2B5EF4-FFF2-40B4-BE49-F238E27FC236}">
                <a16:creationId xmlns:a16="http://schemas.microsoft.com/office/drawing/2014/main" id="{59FC8436-F2DF-5A9D-D908-16A1B71B50EF}"/>
              </a:ext>
            </a:extLst>
          </p:cNvPr>
          <p:cNvSpPr txBox="1"/>
          <p:nvPr/>
        </p:nvSpPr>
        <p:spPr>
          <a:xfrm>
            <a:off x="8278374" y="4843746"/>
            <a:ext cx="328936" cy="400110"/>
          </a:xfrm>
          <a:prstGeom prst="rect">
            <a:avLst/>
          </a:prstGeom>
          <a:noFill/>
        </p:spPr>
        <p:txBody>
          <a:bodyPr wrap="none" rtlCol="0">
            <a:spAutoFit/>
          </a:bodyPr>
          <a:lstStyle/>
          <a:p>
            <a:r>
              <a:rPr lang="en-US" sz="2000" b="1" dirty="0">
                <a:solidFill>
                  <a:schemeClr val="bg1"/>
                </a:solidFill>
              </a:rPr>
              <a:t>B</a:t>
            </a:r>
          </a:p>
        </p:txBody>
      </p:sp>
      <p:sp>
        <p:nvSpPr>
          <p:cNvPr id="10" name="TextBox 9">
            <a:extLst>
              <a:ext uri="{FF2B5EF4-FFF2-40B4-BE49-F238E27FC236}">
                <a16:creationId xmlns:a16="http://schemas.microsoft.com/office/drawing/2014/main" id="{2DCCEBA8-8D0D-A147-9B2A-B573115DAC0D}"/>
              </a:ext>
            </a:extLst>
          </p:cNvPr>
          <p:cNvSpPr txBox="1"/>
          <p:nvPr/>
        </p:nvSpPr>
        <p:spPr>
          <a:xfrm>
            <a:off x="11183721" y="4843746"/>
            <a:ext cx="328936" cy="400110"/>
          </a:xfrm>
          <a:prstGeom prst="rect">
            <a:avLst/>
          </a:prstGeom>
          <a:noFill/>
        </p:spPr>
        <p:txBody>
          <a:bodyPr wrap="none" rtlCol="0">
            <a:spAutoFit/>
          </a:bodyPr>
          <a:lstStyle/>
          <a:p>
            <a:r>
              <a:rPr lang="en-US" sz="2000" b="1" dirty="0">
                <a:solidFill>
                  <a:schemeClr val="bg1"/>
                </a:solidFill>
              </a:rPr>
              <a:t>B</a:t>
            </a:r>
          </a:p>
        </p:txBody>
      </p:sp>
      <p:sp>
        <p:nvSpPr>
          <p:cNvPr id="11" name="TextBox 10">
            <a:extLst>
              <a:ext uri="{FF2B5EF4-FFF2-40B4-BE49-F238E27FC236}">
                <a16:creationId xmlns:a16="http://schemas.microsoft.com/office/drawing/2014/main" id="{43EF8047-4C53-54DE-F95C-C9DE4B9365F4}"/>
              </a:ext>
            </a:extLst>
          </p:cNvPr>
          <p:cNvSpPr txBox="1"/>
          <p:nvPr/>
        </p:nvSpPr>
        <p:spPr>
          <a:xfrm>
            <a:off x="9009107" y="4850168"/>
            <a:ext cx="320922" cy="400110"/>
          </a:xfrm>
          <a:prstGeom prst="rect">
            <a:avLst/>
          </a:prstGeom>
          <a:noFill/>
        </p:spPr>
        <p:txBody>
          <a:bodyPr wrap="none" rtlCol="0">
            <a:spAutoFit/>
          </a:bodyPr>
          <a:lstStyle/>
          <a:p>
            <a:r>
              <a:rPr lang="en-US" sz="2000" b="1" dirty="0">
                <a:solidFill>
                  <a:schemeClr val="bg1"/>
                </a:solidFill>
              </a:rPr>
              <a:t>C</a:t>
            </a:r>
          </a:p>
        </p:txBody>
      </p:sp>
      <p:sp>
        <p:nvSpPr>
          <p:cNvPr id="12" name="TextBox 11">
            <a:extLst>
              <a:ext uri="{FF2B5EF4-FFF2-40B4-BE49-F238E27FC236}">
                <a16:creationId xmlns:a16="http://schemas.microsoft.com/office/drawing/2014/main" id="{AC4770CF-0F74-4D59-6556-BA51CB3E7C66}"/>
              </a:ext>
            </a:extLst>
          </p:cNvPr>
          <p:cNvSpPr txBox="1"/>
          <p:nvPr/>
        </p:nvSpPr>
        <p:spPr>
          <a:xfrm>
            <a:off x="9746638" y="4850168"/>
            <a:ext cx="346570" cy="400110"/>
          </a:xfrm>
          <a:prstGeom prst="rect">
            <a:avLst/>
          </a:prstGeom>
          <a:noFill/>
        </p:spPr>
        <p:txBody>
          <a:bodyPr wrap="none" rtlCol="0">
            <a:spAutoFit/>
          </a:bodyPr>
          <a:lstStyle/>
          <a:p>
            <a:r>
              <a:rPr lang="en-US" sz="2000" b="1" dirty="0">
                <a:solidFill>
                  <a:schemeClr val="bg1"/>
                </a:solidFill>
              </a:rPr>
              <a:t>D</a:t>
            </a:r>
          </a:p>
        </p:txBody>
      </p:sp>
      <p:sp>
        <p:nvSpPr>
          <p:cNvPr id="13" name="Rectangle 12">
            <a:extLst>
              <a:ext uri="{FF2B5EF4-FFF2-40B4-BE49-F238E27FC236}">
                <a16:creationId xmlns:a16="http://schemas.microsoft.com/office/drawing/2014/main" id="{6543318E-D863-5979-321F-DDF97D2BCD19}"/>
              </a:ext>
            </a:extLst>
          </p:cNvPr>
          <p:cNvSpPr/>
          <p:nvPr/>
        </p:nvSpPr>
        <p:spPr>
          <a:xfrm>
            <a:off x="8699157" y="5387546"/>
            <a:ext cx="1643448" cy="2100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7912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B5C60F62-CE91-15BB-256A-2F965037BA63}"/>
              </a:ext>
            </a:extLst>
          </p:cNvPr>
          <p:cNvGraphicFramePr>
            <a:graphicFrameLocks noGrp="1"/>
          </p:cNvGraphicFramePr>
          <p:nvPr>
            <p:ph idx="1"/>
            <p:extLst>
              <p:ext uri="{D42A27DB-BD31-4B8C-83A1-F6EECF244321}">
                <p14:modId xmlns:p14="http://schemas.microsoft.com/office/powerpoint/2010/main" val="2063513776"/>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3750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7"/>
          <p:cNvSpPr txBox="1">
            <a:spLocks noGrp="1"/>
          </p:cNvSpPr>
          <p:nvPr>
            <p:ph type="ctrTitle"/>
          </p:nvPr>
        </p:nvSpPr>
        <p:spPr>
          <a:prstGeom prst="rect">
            <a:avLst/>
          </a:prstGeom>
          <a:noFill/>
          <a:ln>
            <a:noFill/>
          </a:ln>
        </p:spPr>
        <p:txBody>
          <a:bodyPr spcFirstLastPara="1" wrap="square" lIns="121900" tIns="60933" rIns="121900" bIns="60933" anchor="t" anchorCtr="0">
            <a:noAutofit/>
          </a:bodyPr>
          <a:lstStyle/>
          <a:p>
            <a:pPr>
              <a:buSzPts val="3600"/>
            </a:pPr>
            <a:r>
              <a:rPr lang="en-US" sz="4267"/>
              <a:t>Take a few minutes to look up your patient’s test results using the resources</a:t>
            </a:r>
            <a:br>
              <a:rPr lang="en-US" sz="4267"/>
            </a:br>
            <a:r>
              <a:rPr lang="en-US" sz="4267"/>
              <a:t>Jot down some things you might talk to your patient about related to their PGx result</a:t>
            </a:r>
            <a:endParaRPr sz="5867"/>
          </a:p>
        </p:txBody>
      </p:sp>
    </p:spTree>
    <p:extLst>
      <p:ext uri="{BB962C8B-B14F-4D97-AF65-F5344CB8AC3E}">
        <p14:creationId xmlns:p14="http://schemas.microsoft.com/office/powerpoint/2010/main" val="9714681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3494A-B3AD-3F40-16C6-6047FF9E08E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F98272-2878-9123-9FCB-D1156860D505}"/>
              </a:ext>
            </a:extLst>
          </p:cNvPr>
          <p:cNvSpPr>
            <a:spLocks noGrp="1"/>
          </p:cNvSpPr>
          <p:nvPr>
            <p:ph idx="1"/>
          </p:nvPr>
        </p:nvSpPr>
        <p:spPr/>
        <p:txBody>
          <a:bodyPr/>
          <a:lstStyle/>
          <a:p>
            <a:r>
              <a:rPr lang="en-US" dirty="0"/>
              <a:t>What type of recommendations do you make to patient and his family based on the results</a:t>
            </a:r>
          </a:p>
          <a:p>
            <a:pPr lvl="1"/>
            <a:r>
              <a:rPr lang="en-US" dirty="0"/>
              <a:t>Which meds should he avoid if any</a:t>
            </a:r>
          </a:p>
          <a:p>
            <a:pPr lvl="1"/>
            <a:r>
              <a:rPr lang="en-US" dirty="0"/>
              <a:t>Which meds should he consider if not already tried</a:t>
            </a:r>
          </a:p>
          <a:p>
            <a:pPr lvl="1"/>
            <a:r>
              <a:rPr lang="en-US" dirty="0"/>
              <a:t>Are there any dosing specific guidelines</a:t>
            </a:r>
          </a:p>
          <a:p>
            <a:pPr lvl="1"/>
            <a:r>
              <a:rPr lang="en-US" dirty="0"/>
              <a:t>Consider conferring with a pharmacist</a:t>
            </a:r>
          </a:p>
          <a:p>
            <a:pPr lvl="1"/>
            <a:endParaRPr lang="en-US" dirty="0"/>
          </a:p>
          <a:p>
            <a:endParaRPr lang="en-US" dirty="0"/>
          </a:p>
        </p:txBody>
      </p:sp>
    </p:spTree>
    <p:extLst>
      <p:ext uri="{BB962C8B-B14F-4D97-AF65-F5344CB8AC3E}">
        <p14:creationId xmlns:p14="http://schemas.microsoft.com/office/powerpoint/2010/main" val="34604005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31523-4D59-7BCE-0842-4AD082B2A6F1}"/>
              </a:ext>
            </a:extLst>
          </p:cNvPr>
          <p:cNvSpPr>
            <a:spLocks noGrp="1"/>
          </p:cNvSpPr>
          <p:nvPr>
            <p:ph type="title"/>
          </p:nvPr>
        </p:nvSpPr>
        <p:spPr/>
        <p:txBody>
          <a:bodyPr/>
          <a:lstStyle/>
          <a:p>
            <a:r>
              <a:rPr lang="en-US" dirty="0"/>
              <a:t>Case 4:</a:t>
            </a:r>
          </a:p>
        </p:txBody>
      </p:sp>
      <p:sp>
        <p:nvSpPr>
          <p:cNvPr id="3" name="Content Placeholder 2">
            <a:extLst>
              <a:ext uri="{FF2B5EF4-FFF2-40B4-BE49-F238E27FC236}">
                <a16:creationId xmlns:a16="http://schemas.microsoft.com/office/drawing/2014/main" id="{E947E16E-6286-6A53-9A8E-17CA81AFACF3}"/>
              </a:ext>
            </a:extLst>
          </p:cNvPr>
          <p:cNvSpPr>
            <a:spLocks noGrp="1"/>
          </p:cNvSpPr>
          <p:nvPr>
            <p:ph idx="1"/>
          </p:nvPr>
        </p:nvSpPr>
        <p:spPr/>
        <p:txBody>
          <a:bodyPr/>
          <a:lstStyle/>
          <a:p>
            <a:r>
              <a:rPr lang="en-US" sz="2800" dirty="0">
                <a:effectLst/>
                <a:latin typeface="Calibri" panose="020F0502020204030204" pitchFamily="34" charset="0"/>
              </a:rPr>
              <a:t>52 </a:t>
            </a:r>
            <a:r>
              <a:rPr lang="en-US" sz="2800" dirty="0" err="1">
                <a:effectLst/>
                <a:latin typeface="Calibri" panose="020F0502020204030204" pitchFamily="34" charset="0"/>
              </a:rPr>
              <a:t>yo</a:t>
            </a:r>
            <a:r>
              <a:rPr lang="en-US" sz="2800" dirty="0">
                <a:effectLst/>
                <a:latin typeface="Calibri" panose="020F0502020204030204" pitchFamily="34" charset="0"/>
              </a:rPr>
              <a:t> female establishing care informs you that she is adopted but she just did her DTC ancestry and health testing and found out that she is Ashkenazi and her biological father died of pancreatic cancer and two paternal aunts had ovarian cancer.</a:t>
            </a:r>
          </a:p>
          <a:p>
            <a:endParaRPr lang="en-US" dirty="0"/>
          </a:p>
        </p:txBody>
      </p:sp>
    </p:spTree>
    <p:extLst>
      <p:ext uri="{BB962C8B-B14F-4D97-AF65-F5344CB8AC3E}">
        <p14:creationId xmlns:p14="http://schemas.microsoft.com/office/powerpoint/2010/main" val="2117044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0B0EC-FC27-C643-8203-E6166634BB93}"/>
              </a:ext>
            </a:extLst>
          </p:cNvPr>
          <p:cNvSpPr>
            <a:spLocks noGrp="1"/>
          </p:cNvSpPr>
          <p:nvPr>
            <p:ph idx="1"/>
          </p:nvPr>
        </p:nvSpPr>
        <p:spPr/>
        <p:txBody>
          <a:bodyPr/>
          <a:lstStyle/>
          <a:p>
            <a:r>
              <a:rPr lang="en-US" dirty="0"/>
              <a:t>What does this history make you concerned for?</a:t>
            </a:r>
          </a:p>
          <a:p>
            <a:r>
              <a:rPr lang="en-US" dirty="0"/>
              <a:t>Does her ancestry make her higher risk for any of these concerns?</a:t>
            </a:r>
          </a:p>
        </p:txBody>
      </p:sp>
    </p:spTree>
    <p:extLst>
      <p:ext uri="{BB962C8B-B14F-4D97-AF65-F5344CB8AC3E}">
        <p14:creationId xmlns:p14="http://schemas.microsoft.com/office/powerpoint/2010/main" val="400451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CF868-CCD2-DEAD-382D-67865D5F61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1B45EF-D2CC-7C24-B6F6-E4134093F376}"/>
              </a:ext>
            </a:extLst>
          </p:cNvPr>
          <p:cNvSpPr>
            <a:spLocks noGrp="1"/>
          </p:cNvSpPr>
          <p:nvPr>
            <p:ph idx="1"/>
          </p:nvPr>
        </p:nvSpPr>
        <p:spPr/>
        <p:txBody>
          <a:bodyPr/>
          <a:lstStyle/>
          <a:p>
            <a:r>
              <a:rPr lang="en-US" dirty="0"/>
              <a:t>What do want to order based on these concerns?</a:t>
            </a:r>
          </a:p>
          <a:p>
            <a:pPr lvl="1"/>
            <a:r>
              <a:rPr lang="en-US" dirty="0"/>
              <a:t>How do you pick a test</a:t>
            </a:r>
          </a:p>
          <a:p>
            <a:pPr lvl="1"/>
            <a:r>
              <a:rPr lang="en-US" dirty="0"/>
              <a:t>What genes do you want covered?</a:t>
            </a:r>
          </a:p>
          <a:p>
            <a:pPr lvl="1"/>
            <a:r>
              <a:rPr lang="en-US" dirty="0"/>
              <a:t>What are the risks and benefits of testing</a:t>
            </a:r>
          </a:p>
        </p:txBody>
      </p:sp>
    </p:spTree>
    <p:extLst>
      <p:ext uri="{BB962C8B-B14F-4D97-AF65-F5344CB8AC3E}">
        <p14:creationId xmlns:p14="http://schemas.microsoft.com/office/powerpoint/2010/main" val="9091444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3CDA5-E675-44C6-73D7-04BF78E14D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3A5CFF-57CB-BF99-834C-36BB6009F6C0}"/>
              </a:ext>
            </a:extLst>
          </p:cNvPr>
          <p:cNvSpPr>
            <a:spLocks noGrp="1"/>
          </p:cNvSpPr>
          <p:nvPr>
            <p:ph idx="1"/>
          </p:nvPr>
        </p:nvSpPr>
        <p:spPr/>
        <p:txBody>
          <a:bodyPr/>
          <a:lstStyle/>
          <a:p>
            <a:r>
              <a:rPr lang="en-US" dirty="0"/>
              <a:t>What types of results can you get?</a:t>
            </a:r>
          </a:p>
          <a:p>
            <a:endParaRPr lang="en-US" dirty="0"/>
          </a:p>
          <a:p>
            <a:pPr lvl="1"/>
            <a:r>
              <a:rPr lang="en-US" dirty="0"/>
              <a:t>Pathogenic </a:t>
            </a:r>
          </a:p>
          <a:p>
            <a:pPr lvl="1"/>
            <a:endParaRPr lang="en-US" dirty="0"/>
          </a:p>
          <a:p>
            <a:pPr lvl="1"/>
            <a:r>
              <a:rPr lang="en-US" dirty="0"/>
              <a:t>Negative</a:t>
            </a:r>
          </a:p>
          <a:p>
            <a:pPr lvl="1"/>
            <a:endParaRPr lang="en-US" dirty="0"/>
          </a:p>
          <a:p>
            <a:pPr lvl="1"/>
            <a:r>
              <a:rPr lang="en-US" dirty="0"/>
              <a:t>VUS</a:t>
            </a:r>
          </a:p>
        </p:txBody>
      </p:sp>
    </p:spTree>
    <p:extLst>
      <p:ext uri="{BB962C8B-B14F-4D97-AF65-F5344CB8AC3E}">
        <p14:creationId xmlns:p14="http://schemas.microsoft.com/office/powerpoint/2010/main" val="13933535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
          <p:cNvSpPr txBox="1">
            <a:spLocks noGrp="1"/>
          </p:cNvSpPr>
          <p:nvPr>
            <p:ph type="title"/>
          </p:nvPr>
        </p:nvSpPr>
        <p:spPr>
          <a:prstGeom prst="rect">
            <a:avLst/>
          </a:prstGeom>
          <a:noFill/>
          <a:ln>
            <a:noFill/>
          </a:ln>
        </p:spPr>
        <p:txBody>
          <a:bodyPr spcFirstLastPara="1" wrap="square" lIns="121900" tIns="60933" rIns="121900" bIns="60933" anchor="ctr" anchorCtr="0">
            <a:normAutofit/>
          </a:bodyPr>
          <a:lstStyle/>
          <a:p>
            <a:r>
              <a:rPr lang="en-US" dirty="0"/>
              <a:t>The Result</a:t>
            </a:r>
            <a:endParaRPr dirty="0"/>
          </a:p>
        </p:txBody>
      </p:sp>
      <p:pic>
        <p:nvPicPr>
          <p:cNvPr id="564" name="Google Shape;564;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184" y="1503340"/>
            <a:ext cx="6251969" cy="2760045"/>
          </a:xfrm>
          <a:prstGeom prst="rect">
            <a:avLst/>
          </a:prstGeom>
          <a:noFill/>
          <a:ln>
            <a:noFill/>
          </a:ln>
        </p:spPr>
      </p:pic>
      <p:pic>
        <p:nvPicPr>
          <p:cNvPr id="565" name="Google Shape;565;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105321" y="3135085"/>
            <a:ext cx="4906716" cy="2598241"/>
          </a:xfrm>
          <a:prstGeom prst="rect">
            <a:avLst/>
          </a:prstGeom>
          <a:noFill/>
          <a:ln>
            <a:noFill/>
          </a:ln>
        </p:spPr>
      </p:pic>
      <p:sp>
        <p:nvSpPr>
          <p:cNvPr id="4" name="Rectangle 3">
            <a:extLst>
              <a:ext uri="{FF2B5EF4-FFF2-40B4-BE49-F238E27FC236}">
                <a16:creationId xmlns:a16="http://schemas.microsoft.com/office/drawing/2014/main" id="{52395D7B-28D1-853C-238E-932527ED2F82}"/>
              </a:ext>
            </a:extLst>
          </p:cNvPr>
          <p:cNvSpPr/>
          <p:nvPr/>
        </p:nvSpPr>
        <p:spPr>
          <a:xfrm>
            <a:off x="951470" y="2767914"/>
            <a:ext cx="1989438" cy="661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FCCF667-E9A2-84F8-FE28-F13E7FE98D4D}"/>
              </a:ext>
            </a:extLst>
          </p:cNvPr>
          <p:cNvSpPr/>
          <p:nvPr/>
        </p:nvSpPr>
        <p:spPr>
          <a:xfrm>
            <a:off x="8909222" y="3429000"/>
            <a:ext cx="481913" cy="3768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A97E26C-3E7D-B095-7B49-9FA9724A26EB}"/>
              </a:ext>
            </a:extLst>
          </p:cNvPr>
          <p:cNvSpPr txBox="1"/>
          <p:nvPr/>
        </p:nvSpPr>
        <p:spPr>
          <a:xfrm>
            <a:off x="7587048" y="4843850"/>
            <a:ext cx="340158" cy="400110"/>
          </a:xfrm>
          <a:prstGeom prst="rect">
            <a:avLst/>
          </a:prstGeom>
          <a:noFill/>
        </p:spPr>
        <p:txBody>
          <a:bodyPr wrap="none" rtlCol="0">
            <a:spAutoFit/>
          </a:bodyPr>
          <a:lstStyle/>
          <a:p>
            <a:r>
              <a:rPr lang="en-US" sz="2000" b="1" dirty="0">
                <a:solidFill>
                  <a:schemeClr val="bg1"/>
                </a:solidFill>
              </a:rPr>
              <a:t>A</a:t>
            </a:r>
          </a:p>
        </p:txBody>
      </p:sp>
      <p:sp>
        <p:nvSpPr>
          <p:cNvPr id="8" name="TextBox 7">
            <a:extLst>
              <a:ext uri="{FF2B5EF4-FFF2-40B4-BE49-F238E27FC236}">
                <a16:creationId xmlns:a16="http://schemas.microsoft.com/office/drawing/2014/main" id="{8A3B4ED3-4240-AC68-6EF5-22FBD47C9881}"/>
              </a:ext>
            </a:extLst>
          </p:cNvPr>
          <p:cNvSpPr txBox="1"/>
          <p:nvPr/>
        </p:nvSpPr>
        <p:spPr>
          <a:xfrm>
            <a:off x="10470291" y="4843850"/>
            <a:ext cx="309700" cy="400110"/>
          </a:xfrm>
          <a:prstGeom prst="rect">
            <a:avLst/>
          </a:prstGeom>
          <a:noFill/>
        </p:spPr>
        <p:txBody>
          <a:bodyPr wrap="none" rtlCol="0">
            <a:spAutoFit/>
          </a:bodyPr>
          <a:lstStyle/>
          <a:p>
            <a:r>
              <a:rPr lang="en-US" sz="2000" b="1" dirty="0">
                <a:solidFill>
                  <a:schemeClr val="bg1"/>
                </a:solidFill>
              </a:rPr>
              <a:t>E</a:t>
            </a:r>
          </a:p>
        </p:txBody>
      </p:sp>
      <p:sp>
        <p:nvSpPr>
          <p:cNvPr id="9" name="TextBox 8">
            <a:extLst>
              <a:ext uri="{FF2B5EF4-FFF2-40B4-BE49-F238E27FC236}">
                <a16:creationId xmlns:a16="http://schemas.microsoft.com/office/drawing/2014/main" id="{59FC8436-F2DF-5A9D-D908-16A1B71B50EF}"/>
              </a:ext>
            </a:extLst>
          </p:cNvPr>
          <p:cNvSpPr txBox="1"/>
          <p:nvPr/>
        </p:nvSpPr>
        <p:spPr>
          <a:xfrm>
            <a:off x="8278374" y="4843746"/>
            <a:ext cx="328936" cy="400110"/>
          </a:xfrm>
          <a:prstGeom prst="rect">
            <a:avLst/>
          </a:prstGeom>
          <a:noFill/>
        </p:spPr>
        <p:txBody>
          <a:bodyPr wrap="none" rtlCol="0">
            <a:spAutoFit/>
          </a:bodyPr>
          <a:lstStyle/>
          <a:p>
            <a:r>
              <a:rPr lang="en-US" sz="2000" b="1" dirty="0">
                <a:solidFill>
                  <a:schemeClr val="bg1"/>
                </a:solidFill>
              </a:rPr>
              <a:t>B</a:t>
            </a:r>
          </a:p>
        </p:txBody>
      </p:sp>
      <p:sp>
        <p:nvSpPr>
          <p:cNvPr id="10" name="TextBox 9">
            <a:extLst>
              <a:ext uri="{FF2B5EF4-FFF2-40B4-BE49-F238E27FC236}">
                <a16:creationId xmlns:a16="http://schemas.microsoft.com/office/drawing/2014/main" id="{2DCCEBA8-8D0D-A147-9B2A-B573115DAC0D}"/>
              </a:ext>
            </a:extLst>
          </p:cNvPr>
          <p:cNvSpPr txBox="1"/>
          <p:nvPr/>
        </p:nvSpPr>
        <p:spPr>
          <a:xfrm>
            <a:off x="11183721" y="4843746"/>
            <a:ext cx="340158" cy="400110"/>
          </a:xfrm>
          <a:prstGeom prst="rect">
            <a:avLst/>
          </a:prstGeom>
          <a:noFill/>
        </p:spPr>
        <p:txBody>
          <a:bodyPr wrap="none" rtlCol="0">
            <a:spAutoFit/>
          </a:bodyPr>
          <a:lstStyle/>
          <a:p>
            <a:r>
              <a:rPr lang="en-US" sz="2000" b="1" dirty="0">
                <a:solidFill>
                  <a:schemeClr val="bg1"/>
                </a:solidFill>
              </a:rPr>
              <a:t>A</a:t>
            </a:r>
          </a:p>
        </p:txBody>
      </p:sp>
      <p:sp>
        <p:nvSpPr>
          <p:cNvPr id="11" name="TextBox 10">
            <a:extLst>
              <a:ext uri="{FF2B5EF4-FFF2-40B4-BE49-F238E27FC236}">
                <a16:creationId xmlns:a16="http://schemas.microsoft.com/office/drawing/2014/main" id="{43EF8047-4C53-54DE-F95C-C9DE4B9365F4}"/>
              </a:ext>
            </a:extLst>
          </p:cNvPr>
          <p:cNvSpPr txBox="1"/>
          <p:nvPr/>
        </p:nvSpPr>
        <p:spPr>
          <a:xfrm>
            <a:off x="9009107" y="4850168"/>
            <a:ext cx="320922" cy="400110"/>
          </a:xfrm>
          <a:prstGeom prst="rect">
            <a:avLst/>
          </a:prstGeom>
          <a:noFill/>
        </p:spPr>
        <p:txBody>
          <a:bodyPr wrap="none" rtlCol="0">
            <a:spAutoFit/>
          </a:bodyPr>
          <a:lstStyle/>
          <a:p>
            <a:r>
              <a:rPr lang="en-US" sz="2000" b="1" dirty="0">
                <a:solidFill>
                  <a:schemeClr val="bg1"/>
                </a:solidFill>
              </a:rPr>
              <a:t>C</a:t>
            </a:r>
          </a:p>
        </p:txBody>
      </p:sp>
      <p:sp>
        <p:nvSpPr>
          <p:cNvPr id="12" name="TextBox 11">
            <a:extLst>
              <a:ext uri="{FF2B5EF4-FFF2-40B4-BE49-F238E27FC236}">
                <a16:creationId xmlns:a16="http://schemas.microsoft.com/office/drawing/2014/main" id="{AC4770CF-0F74-4D59-6556-BA51CB3E7C66}"/>
              </a:ext>
            </a:extLst>
          </p:cNvPr>
          <p:cNvSpPr txBox="1"/>
          <p:nvPr/>
        </p:nvSpPr>
        <p:spPr>
          <a:xfrm>
            <a:off x="9746638" y="4850168"/>
            <a:ext cx="346570" cy="400110"/>
          </a:xfrm>
          <a:prstGeom prst="rect">
            <a:avLst/>
          </a:prstGeom>
          <a:noFill/>
        </p:spPr>
        <p:txBody>
          <a:bodyPr wrap="none" rtlCol="0">
            <a:spAutoFit/>
          </a:bodyPr>
          <a:lstStyle/>
          <a:p>
            <a:r>
              <a:rPr lang="en-US" sz="2000" b="1" dirty="0">
                <a:solidFill>
                  <a:schemeClr val="bg1"/>
                </a:solidFill>
              </a:rPr>
              <a:t>D</a:t>
            </a:r>
          </a:p>
        </p:txBody>
      </p:sp>
      <p:sp>
        <p:nvSpPr>
          <p:cNvPr id="13" name="Rectangle 12">
            <a:extLst>
              <a:ext uri="{FF2B5EF4-FFF2-40B4-BE49-F238E27FC236}">
                <a16:creationId xmlns:a16="http://schemas.microsoft.com/office/drawing/2014/main" id="{6543318E-D863-5979-321F-DDF97D2BCD19}"/>
              </a:ext>
            </a:extLst>
          </p:cNvPr>
          <p:cNvSpPr/>
          <p:nvPr/>
        </p:nvSpPr>
        <p:spPr>
          <a:xfrm>
            <a:off x="8699157" y="5387546"/>
            <a:ext cx="1643448" cy="2100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8411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Content Placeholder 4">
            <a:extLst>
              <a:ext uri="{FF2B5EF4-FFF2-40B4-BE49-F238E27FC236}">
                <a16:creationId xmlns:a16="http://schemas.microsoft.com/office/drawing/2014/main" id="{BECE065B-E9F1-EBE1-203A-23BB2C0E0C21}"/>
              </a:ext>
            </a:extLst>
          </p:cNvPr>
          <p:cNvGraphicFramePr>
            <a:graphicFrameLocks noGrp="1"/>
          </p:cNvGraphicFramePr>
          <p:nvPr>
            <p:ph idx="1"/>
            <p:extLst>
              <p:ext uri="{D42A27DB-BD31-4B8C-83A1-F6EECF244321}">
                <p14:modId xmlns:p14="http://schemas.microsoft.com/office/powerpoint/2010/main" val="4156617126"/>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835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F9B160-A319-3E07-BD72-4871C8262154}"/>
              </a:ext>
            </a:extLst>
          </p:cNvPr>
          <p:cNvGrpSpPr/>
          <p:nvPr/>
        </p:nvGrpSpPr>
        <p:grpSpPr>
          <a:xfrm>
            <a:off x="1229268" y="-46133"/>
            <a:ext cx="12891011" cy="6459087"/>
            <a:chOff x="1080987" y="448138"/>
            <a:chExt cx="12891011" cy="6459087"/>
          </a:xfrm>
        </p:grpSpPr>
        <p:sp>
          <p:nvSpPr>
            <p:cNvPr id="45" name="Title 1">
              <a:extLst>
                <a:ext uri="{FF2B5EF4-FFF2-40B4-BE49-F238E27FC236}">
                  <a16:creationId xmlns:a16="http://schemas.microsoft.com/office/drawing/2014/main" id="{3A960581-7C3F-E41E-3AC4-925DE21414D2}"/>
                </a:ext>
              </a:extLst>
            </p:cNvPr>
            <p:cNvSpPr txBox="1">
              <a:spLocks/>
            </p:cNvSpPr>
            <p:nvPr/>
          </p:nvSpPr>
          <p:spPr bwMode="auto">
            <a:xfrm>
              <a:off x="2068923" y="448138"/>
              <a:ext cx="11903075" cy="2387600"/>
            </a:xfrm>
            <a:prstGeom prst="rect">
              <a:avLst/>
            </a:prstGeom>
            <a:noFill/>
            <a:ln w="1270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267" dirty="0">
                  <a:latin typeface="+mn-lt"/>
                </a:rPr>
                <a:t>Precision Medicine - Paradigm Shift:</a:t>
              </a:r>
              <a:br>
                <a:rPr lang="en-US" sz="4267" dirty="0">
                  <a:latin typeface="+mn-lt"/>
                </a:rPr>
              </a:br>
              <a:r>
                <a:rPr lang="en-US" sz="1400" dirty="0">
                  <a:latin typeface="+mn-lt"/>
                </a:rPr>
                <a:t>From trial and error to smart &amp; precise medicine </a:t>
              </a:r>
              <a:br>
                <a:rPr lang="en-US" sz="1867" dirty="0">
                  <a:latin typeface="+mn-lt"/>
                </a:rPr>
              </a:br>
              <a:endParaRPr lang="en-US" sz="1867" dirty="0">
                <a:latin typeface="+mn-lt"/>
              </a:endParaRPr>
            </a:p>
          </p:txBody>
        </p:sp>
        <p:grpSp>
          <p:nvGrpSpPr>
            <p:cNvPr id="46" name="Group 45">
              <a:extLst>
                <a:ext uri="{FF2B5EF4-FFF2-40B4-BE49-F238E27FC236}">
                  <a16:creationId xmlns:a16="http://schemas.microsoft.com/office/drawing/2014/main" id="{A2F980E6-C71A-AD95-115A-01F4FE0E2046}"/>
                </a:ext>
              </a:extLst>
            </p:cNvPr>
            <p:cNvGrpSpPr/>
            <p:nvPr/>
          </p:nvGrpSpPr>
          <p:grpSpPr>
            <a:xfrm>
              <a:off x="2877354" y="1408157"/>
              <a:ext cx="6809584" cy="1617504"/>
              <a:chOff x="825741" y="1505242"/>
              <a:chExt cx="7082568" cy="1769858"/>
            </a:xfrm>
          </p:grpSpPr>
          <p:sp>
            <p:nvSpPr>
              <p:cNvPr id="47" name="Freeform 46">
                <a:extLst>
                  <a:ext uri="{FF2B5EF4-FFF2-40B4-BE49-F238E27FC236}">
                    <a16:creationId xmlns:a16="http://schemas.microsoft.com/office/drawing/2014/main" id="{6A9F888D-141A-ADC3-F5F2-46B16DFF6D56}"/>
                  </a:ext>
                </a:extLst>
              </p:cNvPr>
              <p:cNvSpPr/>
              <p:nvPr/>
            </p:nvSpPr>
            <p:spPr>
              <a:xfrm>
                <a:off x="840157" y="1995806"/>
                <a:ext cx="1984702" cy="353646"/>
              </a:xfrm>
              <a:custGeom>
                <a:avLst/>
                <a:gdLst>
                  <a:gd name="connsiteX0" fmla="*/ 0 w 1861062"/>
                  <a:gd name="connsiteY0" fmla="*/ 167040 h 1670400"/>
                  <a:gd name="connsiteX1" fmla="*/ 167040 w 1861062"/>
                  <a:gd name="connsiteY1" fmla="*/ 0 h 1670400"/>
                  <a:gd name="connsiteX2" fmla="*/ 1694022 w 1861062"/>
                  <a:gd name="connsiteY2" fmla="*/ 0 h 1670400"/>
                  <a:gd name="connsiteX3" fmla="*/ 1861062 w 1861062"/>
                  <a:gd name="connsiteY3" fmla="*/ 167040 h 1670400"/>
                  <a:gd name="connsiteX4" fmla="*/ 1861062 w 1861062"/>
                  <a:gd name="connsiteY4" fmla="*/ 1503360 h 1670400"/>
                  <a:gd name="connsiteX5" fmla="*/ 1694022 w 1861062"/>
                  <a:gd name="connsiteY5" fmla="*/ 1670400 h 1670400"/>
                  <a:gd name="connsiteX6" fmla="*/ 167040 w 1861062"/>
                  <a:gd name="connsiteY6" fmla="*/ 1670400 h 1670400"/>
                  <a:gd name="connsiteX7" fmla="*/ 0 w 1861062"/>
                  <a:gd name="connsiteY7" fmla="*/ 1503360 h 1670400"/>
                  <a:gd name="connsiteX8" fmla="*/ 0 w 1861062"/>
                  <a:gd name="connsiteY8" fmla="*/ 167040 h 16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670400">
                    <a:moveTo>
                      <a:pt x="0" y="167040"/>
                    </a:moveTo>
                    <a:cubicBezTo>
                      <a:pt x="0" y="74786"/>
                      <a:pt x="74786" y="0"/>
                      <a:pt x="167040" y="0"/>
                    </a:cubicBezTo>
                    <a:lnTo>
                      <a:pt x="1694022" y="0"/>
                    </a:lnTo>
                    <a:cubicBezTo>
                      <a:pt x="1786276" y="0"/>
                      <a:pt x="1861062" y="74786"/>
                      <a:pt x="1861062" y="167040"/>
                    </a:cubicBezTo>
                    <a:lnTo>
                      <a:pt x="1861062" y="1503360"/>
                    </a:lnTo>
                    <a:cubicBezTo>
                      <a:pt x="1861062" y="1595614"/>
                      <a:pt x="1786276" y="1670400"/>
                      <a:pt x="1694022" y="1670400"/>
                    </a:cubicBezTo>
                    <a:lnTo>
                      <a:pt x="167040" y="1670400"/>
                    </a:lnTo>
                    <a:cubicBezTo>
                      <a:pt x="74786" y="1670400"/>
                      <a:pt x="0" y="1595614"/>
                      <a:pt x="0" y="1503360"/>
                    </a:cubicBezTo>
                    <a:lnTo>
                      <a:pt x="0" y="167040"/>
                    </a:lnTo>
                    <a:close/>
                  </a:path>
                </a:pathLst>
              </a:custGeom>
              <a:solidFill>
                <a:schemeClr val="accent5"/>
              </a:solidFill>
              <a:ln>
                <a:noFill/>
              </a:ln>
            </p:spPr>
            <p:style>
              <a:lnRef idx="2">
                <a:schemeClr val="accent5"/>
              </a:lnRef>
              <a:fillRef idx="1">
                <a:schemeClr val="lt1"/>
              </a:fillRef>
              <a:effectRef idx="0">
                <a:schemeClr val="accent5"/>
              </a:effectRef>
              <a:fontRef idx="minor">
                <a:schemeClr val="dk1"/>
              </a:fontRef>
            </p:style>
            <p:txBody>
              <a:bodyPr spcFirstLastPara="0" vert="horz" wrap="square" lIns="91440" tIns="73152" rIns="91440" bIns="91440" numCol="1" spcCol="1270" anchor="ctr" anchorCtr="0">
                <a:noAutofit/>
              </a:bodyPr>
              <a:lstStyle/>
              <a:p>
                <a:pPr marL="0" lvl="1" algn="ctr" defTabSz="1289018">
                  <a:lnSpc>
                    <a:spcPct val="90000"/>
                  </a:lnSpc>
                  <a:spcBef>
                    <a:spcPct val="0"/>
                  </a:spcBef>
                  <a:spcAft>
                    <a:spcPct val="15000"/>
                  </a:spcAft>
                  <a:defRPr/>
                </a:pPr>
                <a:r>
                  <a:rPr lang="en-US" sz="1600" dirty="0">
                    <a:solidFill>
                      <a:srgbClr val="003493"/>
                    </a:solidFill>
                    <a:latin typeface="Arial" panose="020B0604020202020204"/>
                  </a:rPr>
                  <a:t>Symptom-based</a:t>
                </a:r>
              </a:p>
            </p:txBody>
          </p:sp>
          <p:sp>
            <p:nvSpPr>
              <p:cNvPr id="48" name="Freeform 47">
                <a:extLst>
                  <a:ext uri="{FF2B5EF4-FFF2-40B4-BE49-F238E27FC236}">
                    <a16:creationId xmlns:a16="http://schemas.microsoft.com/office/drawing/2014/main" id="{65851A15-E0F1-59FC-2711-DB512A9D0C4F}"/>
                  </a:ext>
                </a:extLst>
              </p:cNvPr>
              <p:cNvSpPr/>
              <p:nvPr/>
            </p:nvSpPr>
            <p:spPr>
              <a:xfrm>
                <a:off x="3361547" y="1995806"/>
                <a:ext cx="1988315" cy="353646"/>
              </a:xfrm>
              <a:custGeom>
                <a:avLst/>
                <a:gdLst>
                  <a:gd name="connsiteX0" fmla="*/ 0 w 1861062"/>
                  <a:gd name="connsiteY0" fmla="*/ 167040 h 1670400"/>
                  <a:gd name="connsiteX1" fmla="*/ 167040 w 1861062"/>
                  <a:gd name="connsiteY1" fmla="*/ 0 h 1670400"/>
                  <a:gd name="connsiteX2" fmla="*/ 1694022 w 1861062"/>
                  <a:gd name="connsiteY2" fmla="*/ 0 h 1670400"/>
                  <a:gd name="connsiteX3" fmla="*/ 1861062 w 1861062"/>
                  <a:gd name="connsiteY3" fmla="*/ 167040 h 1670400"/>
                  <a:gd name="connsiteX4" fmla="*/ 1861062 w 1861062"/>
                  <a:gd name="connsiteY4" fmla="*/ 1503360 h 1670400"/>
                  <a:gd name="connsiteX5" fmla="*/ 1694022 w 1861062"/>
                  <a:gd name="connsiteY5" fmla="*/ 1670400 h 1670400"/>
                  <a:gd name="connsiteX6" fmla="*/ 167040 w 1861062"/>
                  <a:gd name="connsiteY6" fmla="*/ 1670400 h 1670400"/>
                  <a:gd name="connsiteX7" fmla="*/ 0 w 1861062"/>
                  <a:gd name="connsiteY7" fmla="*/ 1503360 h 1670400"/>
                  <a:gd name="connsiteX8" fmla="*/ 0 w 1861062"/>
                  <a:gd name="connsiteY8" fmla="*/ 167040 h 16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670400">
                    <a:moveTo>
                      <a:pt x="0" y="167040"/>
                    </a:moveTo>
                    <a:cubicBezTo>
                      <a:pt x="0" y="74786"/>
                      <a:pt x="74786" y="0"/>
                      <a:pt x="167040" y="0"/>
                    </a:cubicBezTo>
                    <a:lnTo>
                      <a:pt x="1694022" y="0"/>
                    </a:lnTo>
                    <a:cubicBezTo>
                      <a:pt x="1786276" y="0"/>
                      <a:pt x="1861062" y="74786"/>
                      <a:pt x="1861062" y="167040"/>
                    </a:cubicBezTo>
                    <a:lnTo>
                      <a:pt x="1861062" y="1503360"/>
                    </a:lnTo>
                    <a:cubicBezTo>
                      <a:pt x="1861062" y="1595614"/>
                      <a:pt x="1786276" y="1670400"/>
                      <a:pt x="1694022" y="1670400"/>
                    </a:cubicBezTo>
                    <a:lnTo>
                      <a:pt x="167040" y="1670400"/>
                    </a:lnTo>
                    <a:cubicBezTo>
                      <a:pt x="74786" y="1670400"/>
                      <a:pt x="0" y="1595614"/>
                      <a:pt x="0" y="1503360"/>
                    </a:cubicBezTo>
                    <a:lnTo>
                      <a:pt x="0" y="167040"/>
                    </a:lnTo>
                    <a:close/>
                  </a:path>
                </a:pathLst>
              </a:custGeom>
              <a:solidFill>
                <a:schemeClr val="accent5"/>
              </a:solidFill>
              <a:ln>
                <a:noFill/>
              </a:ln>
            </p:spPr>
            <p:style>
              <a:lnRef idx="2">
                <a:schemeClr val="accent1"/>
              </a:lnRef>
              <a:fillRef idx="1">
                <a:schemeClr val="lt1"/>
              </a:fillRef>
              <a:effectRef idx="0">
                <a:schemeClr val="accent1"/>
              </a:effectRef>
              <a:fontRef idx="minor">
                <a:schemeClr val="dk1"/>
              </a:fontRef>
            </p:style>
            <p:txBody>
              <a:bodyPr spcFirstLastPara="0" vert="horz" wrap="square" lIns="255172" tIns="73152" rIns="255172" bIns="91440" numCol="1" spcCol="1270" anchor="ctr" anchorCtr="0">
                <a:noAutofit/>
              </a:bodyPr>
              <a:lstStyle/>
              <a:p>
                <a:pPr marL="0" lvl="1" algn="ctr" defTabSz="1289018">
                  <a:lnSpc>
                    <a:spcPct val="90000"/>
                  </a:lnSpc>
                  <a:spcBef>
                    <a:spcPct val="0"/>
                  </a:spcBef>
                  <a:spcAft>
                    <a:spcPct val="15000"/>
                  </a:spcAft>
                  <a:defRPr/>
                </a:pPr>
                <a:r>
                  <a:rPr lang="en-US" sz="1600" dirty="0">
                    <a:solidFill>
                      <a:srgbClr val="003493"/>
                    </a:solidFill>
                    <a:latin typeface="Arial" panose="020B0604020202020204"/>
                  </a:rPr>
                  <a:t>Cohort-based</a:t>
                </a:r>
              </a:p>
            </p:txBody>
          </p:sp>
          <p:sp>
            <p:nvSpPr>
              <p:cNvPr id="49" name="Freeform 48">
                <a:extLst>
                  <a:ext uri="{FF2B5EF4-FFF2-40B4-BE49-F238E27FC236}">
                    <a16:creationId xmlns:a16="http://schemas.microsoft.com/office/drawing/2014/main" id="{870FA941-0F6A-C30D-AFEC-25DDB15D6045}"/>
                  </a:ext>
                </a:extLst>
              </p:cNvPr>
              <p:cNvSpPr/>
              <p:nvPr/>
            </p:nvSpPr>
            <p:spPr>
              <a:xfrm>
                <a:off x="5899651" y="1995806"/>
                <a:ext cx="2008658" cy="353646"/>
              </a:xfrm>
              <a:custGeom>
                <a:avLst/>
                <a:gdLst>
                  <a:gd name="connsiteX0" fmla="*/ 0 w 1861062"/>
                  <a:gd name="connsiteY0" fmla="*/ 167040 h 1670400"/>
                  <a:gd name="connsiteX1" fmla="*/ 167040 w 1861062"/>
                  <a:gd name="connsiteY1" fmla="*/ 0 h 1670400"/>
                  <a:gd name="connsiteX2" fmla="*/ 1694022 w 1861062"/>
                  <a:gd name="connsiteY2" fmla="*/ 0 h 1670400"/>
                  <a:gd name="connsiteX3" fmla="*/ 1861062 w 1861062"/>
                  <a:gd name="connsiteY3" fmla="*/ 167040 h 1670400"/>
                  <a:gd name="connsiteX4" fmla="*/ 1861062 w 1861062"/>
                  <a:gd name="connsiteY4" fmla="*/ 1503360 h 1670400"/>
                  <a:gd name="connsiteX5" fmla="*/ 1694022 w 1861062"/>
                  <a:gd name="connsiteY5" fmla="*/ 1670400 h 1670400"/>
                  <a:gd name="connsiteX6" fmla="*/ 167040 w 1861062"/>
                  <a:gd name="connsiteY6" fmla="*/ 1670400 h 1670400"/>
                  <a:gd name="connsiteX7" fmla="*/ 0 w 1861062"/>
                  <a:gd name="connsiteY7" fmla="*/ 1503360 h 1670400"/>
                  <a:gd name="connsiteX8" fmla="*/ 0 w 1861062"/>
                  <a:gd name="connsiteY8" fmla="*/ 167040 h 16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670400">
                    <a:moveTo>
                      <a:pt x="0" y="167040"/>
                    </a:moveTo>
                    <a:cubicBezTo>
                      <a:pt x="0" y="74786"/>
                      <a:pt x="74786" y="0"/>
                      <a:pt x="167040" y="0"/>
                    </a:cubicBezTo>
                    <a:lnTo>
                      <a:pt x="1694022" y="0"/>
                    </a:lnTo>
                    <a:cubicBezTo>
                      <a:pt x="1786276" y="0"/>
                      <a:pt x="1861062" y="74786"/>
                      <a:pt x="1861062" y="167040"/>
                    </a:cubicBezTo>
                    <a:lnTo>
                      <a:pt x="1861062" y="1503360"/>
                    </a:lnTo>
                    <a:cubicBezTo>
                      <a:pt x="1861062" y="1595614"/>
                      <a:pt x="1786276" y="1670400"/>
                      <a:pt x="1694022" y="1670400"/>
                    </a:cubicBezTo>
                    <a:lnTo>
                      <a:pt x="167040" y="1670400"/>
                    </a:lnTo>
                    <a:cubicBezTo>
                      <a:pt x="74786" y="1670400"/>
                      <a:pt x="0" y="1595614"/>
                      <a:pt x="0" y="1503360"/>
                    </a:cubicBezTo>
                    <a:lnTo>
                      <a:pt x="0" y="167040"/>
                    </a:lnTo>
                    <a:close/>
                  </a:path>
                </a:pathLst>
              </a:custGeom>
              <a:solidFill>
                <a:srgbClr val="DE0000"/>
              </a:solidFill>
              <a:ln>
                <a:noFill/>
              </a:ln>
            </p:spPr>
            <p:style>
              <a:lnRef idx="2">
                <a:schemeClr val="accent4"/>
              </a:lnRef>
              <a:fillRef idx="1">
                <a:schemeClr val="lt1"/>
              </a:fillRef>
              <a:effectRef idx="0">
                <a:schemeClr val="accent4"/>
              </a:effectRef>
              <a:fontRef idx="minor">
                <a:schemeClr val="dk1"/>
              </a:fontRef>
            </p:style>
            <p:txBody>
              <a:bodyPr spcFirstLastPara="0" vert="horz" wrap="square" lIns="91440" tIns="73152" rIns="91440" bIns="91440" numCol="1" spcCol="1270" anchor="ctr" anchorCtr="0">
                <a:noAutofit/>
              </a:bodyPr>
              <a:lstStyle/>
              <a:p>
                <a:pPr marL="0" lvl="1" algn="ctr" defTabSz="1289018">
                  <a:lnSpc>
                    <a:spcPct val="90000"/>
                  </a:lnSpc>
                  <a:spcBef>
                    <a:spcPct val="0"/>
                  </a:spcBef>
                  <a:spcAft>
                    <a:spcPct val="15000"/>
                  </a:spcAft>
                  <a:defRPr/>
                </a:pPr>
                <a:r>
                  <a:rPr lang="en-US" sz="1600" dirty="0">
                    <a:solidFill>
                      <a:srgbClr val="003493">
                        <a:lumMod val="95000"/>
                      </a:srgbClr>
                    </a:solidFill>
                    <a:latin typeface="Arial" panose="020B0604020202020204"/>
                  </a:rPr>
                  <a:t>Algorithm-based</a:t>
                </a:r>
              </a:p>
            </p:txBody>
          </p:sp>
          <p:sp>
            <p:nvSpPr>
              <p:cNvPr id="50" name="Freeform 49">
                <a:extLst>
                  <a:ext uri="{FF2B5EF4-FFF2-40B4-BE49-F238E27FC236}">
                    <a16:creationId xmlns:a16="http://schemas.microsoft.com/office/drawing/2014/main" id="{5C7681AC-2239-3472-EDD3-0F2AA8041108}"/>
                  </a:ext>
                </a:extLst>
              </p:cNvPr>
              <p:cNvSpPr/>
              <p:nvPr/>
            </p:nvSpPr>
            <p:spPr>
              <a:xfrm>
                <a:off x="825741" y="1505242"/>
                <a:ext cx="1995700" cy="313329"/>
              </a:xfrm>
              <a:custGeom>
                <a:avLst/>
                <a:gdLst>
                  <a:gd name="connsiteX0" fmla="*/ 0 w 1861062"/>
                  <a:gd name="connsiteY0" fmla="*/ 125280 h 1252799"/>
                  <a:gd name="connsiteX1" fmla="*/ 125280 w 1861062"/>
                  <a:gd name="connsiteY1" fmla="*/ 0 h 1252799"/>
                  <a:gd name="connsiteX2" fmla="*/ 1735782 w 1861062"/>
                  <a:gd name="connsiteY2" fmla="*/ 0 h 1252799"/>
                  <a:gd name="connsiteX3" fmla="*/ 1861062 w 1861062"/>
                  <a:gd name="connsiteY3" fmla="*/ 125280 h 1252799"/>
                  <a:gd name="connsiteX4" fmla="*/ 1861062 w 1861062"/>
                  <a:gd name="connsiteY4" fmla="*/ 1127519 h 1252799"/>
                  <a:gd name="connsiteX5" fmla="*/ 1735782 w 1861062"/>
                  <a:gd name="connsiteY5" fmla="*/ 1252799 h 1252799"/>
                  <a:gd name="connsiteX6" fmla="*/ 125280 w 1861062"/>
                  <a:gd name="connsiteY6" fmla="*/ 1252799 h 1252799"/>
                  <a:gd name="connsiteX7" fmla="*/ 0 w 1861062"/>
                  <a:gd name="connsiteY7" fmla="*/ 1127519 h 1252799"/>
                  <a:gd name="connsiteX8" fmla="*/ 0 w 1861062"/>
                  <a:gd name="connsiteY8" fmla="*/ 125280 h 125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252799">
                    <a:moveTo>
                      <a:pt x="0" y="125280"/>
                    </a:moveTo>
                    <a:cubicBezTo>
                      <a:pt x="0" y="56090"/>
                      <a:pt x="56090" y="0"/>
                      <a:pt x="125280" y="0"/>
                    </a:cubicBezTo>
                    <a:lnTo>
                      <a:pt x="1735782" y="0"/>
                    </a:lnTo>
                    <a:cubicBezTo>
                      <a:pt x="1804972" y="0"/>
                      <a:pt x="1861062" y="56090"/>
                      <a:pt x="1861062" y="125280"/>
                    </a:cubicBezTo>
                    <a:lnTo>
                      <a:pt x="1861062" y="1127519"/>
                    </a:lnTo>
                    <a:cubicBezTo>
                      <a:pt x="1861062" y="1196709"/>
                      <a:pt x="1804972" y="1252799"/>
                      <a:pt x="1735782" y="1252799"/>
                    </a:cubicBezTo>
                    <a:lnTo>
                      <a:pt x="125280" y="1252799"/>
                    </a:lnTo>
                    <a:cubicBezTo>
                      <a:pt x="56090" y="1252799"/>
                      <a:pt x="0" y="1196709"/>
                      <a:pt x="0" y="1127519"/>
                    </a:cubicBezTo>
                    <a:lnTo>
                      <a:pt x="0" y="125280"/>
                    </a:lnTo>
                    <a:close/>
                  </a:path>
                </a:pathLst>
              </a:custGeom>
              <a:solidFill>
                <a:srgbClr val="FF9933"/>
              </a:solidFill>
              <a:ln>
                <a:noFill/>
              </a:ln>
              <a:effectLst/>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06248" tIns="206248" rIns="206248" bIns="484632" numCol="1" spcCol="1270" anchor="t" anchorCtr="0">
                <a:noAutofit/>
              </a:bodyPr>
              <a:lstStyle/>
              <a:p>
                <a:pPr algn="ctr" defTabSz="1289018">
                  <a:lnSpc>
                    <a:spcPct val="90000"/>
                  </a:lnSpc>
                  <a:spcBef>
                    <a:spcPct val="0"/>
                  </a:spcBef>
                  <a:spcAft>
                    <a:spcPct val="35000"/>
                  </a:spcAft>
                  <a:defRPr/>
                </a:pPr>
                <a:r>
                  <a:rPr lang="en-US" sz="1600" dirty="0">
                    <a:solidFill>
                      <a:srgbClr val="FFFFFF"/>
                    </a:solidFill>
                    <a:latin typeface="Arial" panose="020B0604020202020204"/>
                  </a:rPr>
                  <a:t>Yesterday</a:t>
                </a:r>
              </a:p>
            </p:txBody>
          </p:sp>
          <p:sp>
            <p:nvSpPr>
              <p:cNvPr id="51" name="Freeform 50">
                <a:extLst>
                  <a:ext uri="{FF2B5EF4-FFF2-40B4-BE49-F238E27FC236}">
                    <a16:creationId xmlns:a16="http://schemas.microsoft.com/office/drawing/2014/main" id="{A33F6A62-AC9B-8CBD-2754-F131A5CFC272}"/>
                  </a:ext>
                </a:extLst>
              </p:cNvPr>
              <p:cNvSpPr/>
              <p:nvPr/>
            </p:nvSpPr>
            <p:spPr>
              <a:xfrm>
                <a:off x="825744" y="2628092"/>
                <a:ext cx="1995698" cy="647008"/>
              </a:xfrm>
              <a:custGeom>
                <a:avLst/>
                <a:gdLst>
                  <a:gd name="connsiteX0" fmla="*/ 0 w 1861062"/>
                  <a:gd name="connsiteY0" fmla="*/ 167040 h 1670400"/>
                  <a:gd name="connsiteX1" fmla="*/ 167040 w 1861062"/>
                  <a:gd name="connsiteY1" fmla="*/ 0 h 1670400"/>
                  <a:gd name="connsiteX2" fmla="*/ 1694022 w 1861062"/>
                  <a:gd name="connsiteY2" fmla="*/ 0 h 1670400"/>
                  <a:gd name="connsiteX3" fmla="*/ 1861062 w 1861062"/>
                  <a:gd name="connsiteY3" fmla="*/ 167040 h 1670400"/>
                  <a:gd name="connsiteX4" fmla="*/ 1861062 w 1861062"/>
                  <a:gd name="connsiteY4" fmla="*/ 1503360 h 1670400"/>
                  <a:gd name="connsiteX5" fmla="*/ 1694022 w 1861062"/>
                  <a:gd name="connsiteY5" fmla="*/ 1670400 h 1670400"/>
                  <a:gd name="connsiteX6" fmla="*/ 167040 w 1861062"/>
                  <a:gd name="connsiteY6" fmla="*/ 1670400 h 1670400"/>
                  <a:gd name="connsiteX7" fmla="*/ 0 w 1861062"/>
                  <a:gd name="connsiteY7" fmla="*/ 1503360 h 1670400"/>
                  <a:gd name="connsiteX8" fmla="*/ 0 w 1861062"/>
                  <a:gd name="connsiteY8" fmla="*/ 167040 h 16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670400">
                    <a:moveTo>
                      <a:pt x="0" y="167040"/>
                    </a:moveTo>
                    <a:cubicBezTo>
                      <a:pt x="0" y="74786"/>
                      <a:pt x="74786" y="0"/>
                      <a:pt x="167040" y="0"/>
                    </a:cubicBezTo>
                    <a:lnTo>
                      <a:pt x="1694022" y="0"/>
                    </a:lnTo>
                    <a:cubicBezTo>
                      <a:pt x="1786276" y="0"/>
                      <a:pt x="1861062" y="74786"/>
                      <a:pt x="1861062" y="167040"/>
                    </a:cubicBezTo>
                    <a:lnTo>
                      <a:pt x="1861062" y="1503360"/>
                    </a:lnTo>
                    <a:cubicBezTo>
                      <a:pt x="1861062" y="1595614"/>
                      <a:pt x="1786276" y="1670400"/>
                      <a:pt x="1694022" y="1670400"/>
                    </a:cubicBezTo>
                    <a:lnTo>
                      <a:pt x="167040" y="1670400"/>
                    </a:lnTo>
                    <a:cubicBezTo>
                      <a:pt x="74786" y="1670400"/>
                      <a:pt x="0" y="1595614"/>
                      <a:pt x="0" y="1503360"/>
                    </a:cubicBezTo>
                    <a:lnTo>
                      <a:pt x="0" y="167040"/>
                    </a:lnTo>
                    <a:close/>
                  </a:path>
                </a:pathLst>
              </a:custGeom>
              <a:solidFill>
                <a:schemeClr val="accent5">
                  <a:alpha val="90000"/>
                </a:schemeClr>
              </a:solidFill>
              <a:ln>
                <a:noFill/>
              </a:ln>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255172" tIns="255172" rIns="255172" bIns="255172" numCol="1" spcCol="1270" anchor="ctr" anchorCtr="0">
                <a:noAutofit/>
              </a:bodyPr>
              <a:lstStyle/>
              <a:p>
                <a:pPr marL="0" lvl="1" algn="ctr" defTabSz="1289018">
                  <a:lnSpc>
                    <a:spcPct val="90000"/>
                  </a:lnSpc>
                  <a:spcBef>
                    <a:spcPct val="0"/>
                  </a:spcBef>
                  <a:spcAft>
                    <a:spcPct val="15000"/>
                  </a:spcAft>
                  <a:defRPr/>
                </a:pPr>
                <a:r>
                  <a:rPr lang="en-US" sz="1600" dirty="0">
                    <a:solidFill>
                      <a:srgbClr val="003493">
                        <a:hueOff val="0"/>
                        <a:satOff val="0"/>
                        <a:lumOff val="0"/>
                        <a:alphaOff val="0"/>
                      </a:srgbClr>
                    </a:solidFill>
                    <a:latin typeface="Arial" panose="020B0604020202020204"/>
                  </a:rPr>
                  <a:t>Intuition Medicine</a:t>
                </a:r>
              </a:p>
            </p:txBody>
          </p:sp>
          <p:sp>
            <p:nvSpPr>
              <p:cNvPr id="52" name="Freeform 51">
                <a:extLst>
                  <a:ext uri="{FF2B5EF4-FFF2-40B4-BE49-F238E27FC236}">
                    <a16:creationId xmlns:a16="http://schemas.microsoft.com/office/drawing/2014/main" id="{0336BB22-1D06-1279-852F-9A9447E59AE6}"/>
                  </a:ext>
                </a:extLst>
              </p:cNvPr>
              <p:cNvSpPr/>
              <p:nvPr/>
            </p:nvSpPr>
            <p:spPr>
              <a:xfrm>
                <a:off x="3347133" y="1505242"/>
                <a:ext cx="1999314" cy="313329"/>
              </a:xfrm>
              <a:custGeom>
                <a:avLst/>
                <a:gdLst>
                  <a:gd name="connsiteX0" fmla="*/ 0 w 1861062"/>
                  <a:gd name="connsiteY0" fmla="*/ 125280 h 1252799"/>
                  <a:gd name="connsiteX1" fmla="*/ 125280 w 1861062"/>
                  <a:gd name="connsiteY1" fmla="*/ 0 h 1252799"/>
                  <a:gd name="connsiteX2" fmla="*/ 1735782 w 1861062"/>
                  <a:gd name="connsiteY2" fmla="*/ 0 h 1252799"/>
                  <a:gd name="connsiteX3" fmla="*/ 1861062 w 1861062"/>
                  <a:gd name="connsiteY3" fmla="*/ 125280 h 1252799"/>
                  <a:gd name="connsiteX4" fmla="*/ 1861062 w 1861062"/>
                  <a:gd name="connsiteY4" fmla="*/ 1127519 h 1252799"/>
                  <a:gd name="connsiteX5" fmla="*/ 1735782 w 1861062"/>
                  <a:gd name="connsiteY5" fmla="*/ 1252799 h 1252799"/>
                  <a:gd name="connsiteX6" fmla="*/ 125280 w 1861062"/>
                  <a:gd name="connsiteY6" fmla="*/ 1252799 h 1252799"/>
                  <a:gd name="connsiteX7" fmla="*/ 0 w 1861062"/>
                  <a:gd name="connsiteY7" fmla="*/ 1127519 h 1252799"/>
                  <a:gd name="connsiteX8" fmla="*/ 0 w 1861062"/>
                  <a:gd name="connsiteY8" fmla="*/ 125280 h 125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252799">
                    <a:moveTo>
                      <a:pt x="0" y="125280"/>
                    </a:moveTo>
                    <a:cubicBezTo>
                      <a:pt x="0" y="56090"/>
                      <a:pt x="56090" y="0"/>
                      <a:pt x="125280" y="0"/>
                    </a:cubicBezTo>
                    <a:lnTo>
                      <a:pt x="1735782" y="0"/>
                    </a:lnTo>
                    <a:cubicBezTo>
                      <a:pt x="1804972" y="0"/>
                      <a:pt x="1861062" y="56090"/>
                      <a:pt x="1861062" y="125280"/>
                    </a:cubicBezTo>
                    <a:lnTo>
                      <a:pt x="1861062" y="1127519"/>
                    </a:lnTo>
                    <a:cubicBezTo>
                      <a:pt x="1861062" y="1196709"/>
                      <a:pt x="1804972" y="1252799"/>
                      <a:pt x="1735782" y="1252799"/>
                    </a:cubicBezTo>
                    <a:lnTo>
                      <a:pt x="125280" y="1252799"/>
                    </a:lnTo>
                    <a:cubicBezTo>
                      <a:pt x="56090" y="1252799"/>
                      <a:pt x="0" y="1196709"/>
                      <a:pt x="0" y="1127519"/>
                    </a:cubicBezTo>
                    <a:lnTo>
                      <a:pt x="0" y="125280"/>
                    </a:lnTo>
                    <a:close/>
                  </a:path>
                </a:pathLst>
              </a:custGeom>
              <a:solidFill>
                <a:srgbClr val="FF9933"/>
              </a:solidFill>
              <a:ln>
                <a:noFill/>
              </a:ln>
              <a:effectLst/>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06248" tIns="206248" rIns="206248" bIns="484632" numCol="1" spcCol="1270" anchor="t" anchorCtr="0">
                <a:noAutofit/>
              </a:bodyPr>
              <a:lstStyle/>
              <a:p>
                <a:pPr algn="ctr" defTabSz="1289018">
                  <a:lnSpc>
                    <a:spcPct val="90000"/>
                  </a:lnSpc>
                  <a:spcBef>
                    <a:spcPct val="0"/>
                  </a:spcBef>
                  <a:spcAft>
                    <a:spcPct val="35000"/>
                  </a:spcAft>
                  <a:defRPr/>
                </a:pPr>
                <a:r>
                  <a:rPr lang="en-US" sz="1600" dirty="0">
                    <a:solidFill>
                      <a:srgbClr val="FFFFFF"/>
                    </a:solidFill>
                    <a:latin typeface="Arial" panose="020B0604020202020204"/>
                  </a:rPr>
                  <a:t>Today</a:t>
                </a:r>
              </a:p>
            </p:txBody>
          </p:sp>
          <p:sp>
            <p:nvSpPr>
              <p:cNvPr id="53" name="Freeform 52">
                <a:extLst>
                  <a:ext uri="{FF2B5EF4-FFF2-40B4-BE49-F238E27FC236}">
                    <a16:creationId xmlns:a16="http://schemas.microsoft.com/office/drawing/2014/main" id="{5DAA89B3-943B-5889-B1CD-4EE2A7FB690B}"/>
                  </a:ext>
                </a:extLst>
              </p:cNvPr>
              <p:cNvSpPr/>
              <p:nvPr/>
            </p:nvSpPr>
            <p:spPr>
              <a:xfrm>
                <a:off x="3347134" y="2628092"/>
                <a:ext cx="1999313" cy="647008"/>
              </a:xfrm>
              <a:custGeom>
                <a:avLst/>
                <a:gdLst>
                  <a:gd name="connsiteX0" fmla="*/ 0 w 1861062"/>
                  <a:gd name="connsiteY0" fmla="*/ 167040 h 1670400"/>
                  <a:gd name="connsiteX1" fmla="*/ 167040 w 1861062"/>
                  <a:gd name="connsiteY1" fmla="*/ 0 h 1670400"/>
                  <a:gd name="connsiteX2" fmla="*/ 1694022 w 1861062"/>
                  <a:gd name="connsiteY2" fmla="*/ 0 h 1670400"/>
                  <a:gd name="connsiteX3" fmla="*/ 1861062 w 1861062"/>
                  <a:gd name="connsiteY3" fmla="*/ 167040 h 1670400"/>
                  <a:gd name="connsiteX4" fmla="*/ 1861062 w 1861062"/>
                  <a:gd name="connsiteY4" fmla="*/ 1503360 h 1670400"/>
                  <a:gd name="connsiteX5" fmla="*/ 1694022 w 1861062"/>
                  <a:gd name="connsiteY5" fmla="*/ 1670400 h 1670400"/>
                  <a:gd name="connsiteX6" fmla="*/ 167040 w 1861062"/>
                  <a:gd name="connsiteY6" fmla="*/ 1670400 h 1670400"/>
                  <a:gd name="connsiteX7" fmla="*/ 0 w 1861062"/>
                  <a:gd name="connsiteY7" fmla="*/ 1503360 h 1670400"/>
                  <a:gd name="connsiteX8" fmla="*/ 0 w 1861062"/>
                  <a:gd name="connsiteY8" fmla="*/ 167040 h 16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670400">
                    <a:moveTo>
                      <a:pt x="0" y="167040"/>
                    </a:moveTo>
                    <a:cubicBezTo>
                      <a:pt x="0" y="74786"/>
                      <a:pt x="74786" y="0"/>
                      <a:pt x="167040" y="0"/>
                    </a:cubicBezTo>
                    <a:lnTo>
                      <a:pt x="1694022" y="0"/>
                    </a:lnTo>
                    <a:cubicBezTo>
                      <a:pt x="1786276" y="0"/>
                      <a:pt x="1861062" y="74786"/>
                      <a:pt x="1861062" y="167040"/>
                    </a:cubicBezTo>
                    <a:lnTo>
                      <a:pt x="1861062" y="1503360"/>
                    </a:lnTo>
                    <a:cubicBezTo>
                      <a:pt x="1861062" y="1595614"/>
                      <a:pt x="1786276" y="1670400"/>
                      <a:pt x="1694022" y="1670400"/>
                    </a:cubicBezTo>
                    <a:lnTo>
                      <a:pt x="167040" y="1670400"/>
                    </a:lnTo>
                    <a:cubicBezTo>
                      <a:pt x="74786" y="1670400"/>
                      <a:pt x="0" y="1595614"/>
                      <a:pt x="0" y="1503360"/>
                    </a:cubicBezTo>
                    <a:lnTo>
                      <a:pt x="0" y="167040"/>
                    </a:lnTo>
                    <a:close/>
                  </a:path>
                </a:pathLst>
              </a:custGeom>
              <a:solidFill>
                <a:schemeClr val="accent5">
                  <a:alpha val="90000"/>
                </a:schemeClr>
              </a:solidFill>
              <a:ln>
                <a:noFill/>
              </a:ln>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91440" tIns="255172" rIns="91440" bIns="255172" numCol="1" spcCol="1270" anchor="ctr" anchorCtr="0">
                <a:noAutofit/>
              </a:bodyPr>
              <a:lstStyle/>
              <a:p>
                <a:pPr marL="0" lvl="1" algn="ctr" defTabSz="1289018">
                  <a:lnSpc>
                    <a:spcPct val="90000"/>
                  </a:lnSpc>
                  <a:spcBef>
                    <a:spcPct val="0"/>
                  </a:spcBef>
                  <a:spcAft>
                    <a:spcPct val="15000"/>
                  </a:spcAft>
                  <a:defRPr/>
                </a:pPr>
                <a:r>
                  <a:rPr lang="en-US" sz="1600" dirty="0">
                    <a:solidFill>
                      <a:srgbClr val="003493">
                        <a:hueOff val="0"/>
                        <a:satOff val="0"/>
                        <a:lumOff val="0"/>
                        <a:alphaOff val="0"/>
                      </a:srgbClr>
                    </a:solidFill>
                    <a:latin typeface="Arial" panose="020B0604020202020204"/>
                  </a:rPr>
                  <a:t>“Evidence-based Medicine”</a:t>
                </a:r>
              </a:p>
            </p:txBody>
          </p:sp>
          <p:sp>
            <p:nvSpPr>
              <p:cNvPr id="54" name="Freeform 53">
                <a:extLst>
                  <a:ext uri="{FF2B5EF4-FFF2-40B4-BE49-F238E27FC236}">
                    <a16:creationId xmlns:a16="http://schemas.microsoft.com/office/drawing/2014/main" id="{D2C7BE80-8321-F06A-FDF9-1FE57ABFA413}"/>
                  </a:ext>
                </a:extLst>
              </p:cNvPr>
              <p:cNvSpPr/>
              <p:nvPr/>
            </p:nvSpPr>
            <p:spPr>
              <a:xfrm>
                <a:off x="5885234" y="1505242"/>
                <a:ext cx="2019660" cy="313329"/>
              </a:xfrm>
              <a:custGeom>
                <a:avLst/>
                <a:gdLst>
                  <a:gd name="connsiteX0" fmla="*/ 0 w 1861062"/>
                  <a:gd name="connsiteY0" fmla="*/ 125280 h 1252799"/>
                  <a:gd name="connsiteX1" fmla="*/ 125280 w 1861062"/>
                  <a:gd name="connsiteY1" fmla="*/ 0 h 1252799"/>
                  <a:gd name="connsiteX2" fmla="*/ 1735782 w 1861062"/>
                  <a:gd name="connsiteY2" fmla="*/ 0 h 1252799"/>
                  <a:gd name="connsiteX3" fmla="*/ 1861062 w 1861062"/>
                  <a:gd name="connsiteY3" fmla="*/ 125280 h 1252799"/>
                  <a:gd name="connsiteX4" fmla="*/ 1861062 w 1861062"/>
                  <a:gd name="connsiteY4" fmla="*/ 1127519 h 1252799"/>
                  <a:gd name="connsiteX5" fmla="*/ 1735782 w 1861062"/>
                  <a:gd name="connsiteY5" fmla="*/ 1252799 h 1252799"/>
                  <a:gd name="connsiteX6" fmla="*/ 125280 w 1861062"/>
                  <a:gd name="connsiteY6" fmla="*/ 1252799 h 1252799"/>
                  <a:gd name="connsiteX7" fmla="*/ 0 w 1861062"/>
                  <a:gd name="connsiteY7" fmla="*/ 1127519 h 1252799"/>
                  <a:gd name="connsiteX8" fmla="*/ 0 w 1861062"/>
                  <a:gd name="connsiteY8" fmla="*/ 125280 h 125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252799">
                    <a:moveTo>
                      <a:pt x="0" y="125280"/>
                    </a:moveTo>
                    <a:cubicBezTo>
                      <a:pt x="0" y="56090"/>
                      <a:pt x="56090" y="0"/>
                      <a:pt x="125280" y="0"/>
                    </a:cubicBezTo>
                    <a:lnTo>
                      <a:pt x="1735782" y="0"/>
                    </a:lnTo>
                    <a:cubicBezTo>
                      <a:pt x="1804972" y="0"/>
                      <a:pt x="1861062" y="56090"/>
                      <a:pt x="1861062" y="125280"/>
                    </a:cubicBezTo>
                    <a:lnTo>
                      <a:pt x="1861062" y="1127519"/>
                    </a:lnTo>
                    <a:cubicBezTo>
                      <a:pt x="1861062" y="1196709"/>
                      <a:pt x="1804972" y="1252799"/>
                      <a:pt x="1735782" y="1252799"/>
                    </a:cubicBezTo>
                    <a:lnTo>
                      <a:pt x="125280" y="1252799"/>
                    </a:lnTo>
                    <a:cubicBezTo>
                      <a:pt x="56090" y="1252799"/>
                      <a:pt x="0" y="1196709"/>
                      <a:pt x="0" y="1127519"/>
                    </a:cubicBezTo>
                    <a:lnTo>
                      <a:pt x="0" y="125280"/>
                    </a:lnTo>
                    <a:close/>
                  </a:path>
                </a:pathLst>
              </a:custGeom>
              <a:solidFill>
                <a:srgbClr val="FF9933"/>
              </a:solidFill>
              <a:ln>
                <a:noFill/>
              </a:ln>
              <a:effectLst/>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206248" tIns="206248" rIns="206248" bIns="484632" numCol="1" spcCol="1270" anchor="t" anchorCtr="0">
                <a:noAutofit/>
              </a:bodyPr>
              <a:lstStyle/>
              <a:p>
                <a:pPr algn="ctr" defTabSz="1289018">
                  <a:lnSpc>
                    <a:spcPct val="90000"/>
                  </a:lnSpc>
                  <a:spcBef>
                    <a:spcPct val="0"/>
                  </a:spcBef>
                  <a:spcAft>
                    <a:spcPct val="35000"/>
                  </a:spcAft>
                  <a:defRPr/>
                </a:pPr>
                <a:r>
                  <a:rPr lang="en-US" sz="1600" dirty="0">
                    <a:solidFill>
                      <a:srgbClr val="FFFFFF"/>
                    </a:solidFill>
                    <a:latin typeface="Arial" panose="020B0604020202020204"/>
                  </a:rPr>
                  <a:t>Tomorrow</a:t>
                </a:r>
              </a:p>
            </p:txBody>
          </p:sp>
          <p:sp>
            <p:nvSpPr>
              <p:cNvPr id="55" name="Freeform 54">
                <a:extLst>
                  <a:ext uri="{FF2B5EF4-FFF2-40B4-BE49-F238E27FC236}">
                    <a16:creationId xmlns:a16="http://schemas.microsoft.com/office/drawing/2014/main" id="{BB60554F-059E-48FE-B8DB-7ADD9B9EE1E5}"/>
                  </a:ext>
                </a:extLst>
              </p:cNvPr>
              <p:cNvSpPr/>
              <p:nvPr/>
            </p:nvSpPr>
            <p:spPr>
              <a:xfrm>
                <a:off x="5885241" y="2628092"/>
                <a:ext cx="2019658" cy="647008"/>
              </a:xfrm>
              <a:custGeom>
                <a:avLst/>
                <a:gdLst>
                  <a:gd name="connsiteX0" fmla="*/ 0 w 1861062"/>
                  <a:gd name="connsiteY0" fmla="*/ 167040 h 1670400"/>
                  <a:gd name="connsiteX1" fmla="*/ 167040 w 1861062"/>
                  <a:gd name="connsiteY1" fmla="*/ 0 h 1670400"/>
                  <a:gd name="connsiteX2" fmla="*/ 1694022 w 1861062"/>
                  <a:gd name="connsiteY2" fmla="*/ 0 h 1670400"/>
                  <a:gd name="connsiteX3" fmla="*/ 1861062 w 1861062"/>
                  <a:gd name="connsiteY3" fmla="*/ 167040 h 1670400"/>
                  <a:gd name="connsiteX4" fmla="*/ 1861062 w 1861062"/>
                  <a:gd name="connsiteY4" fmla="*/ 1503360 h 1670400"/>
                  <a:gd name="connsiteX5" fmla="*/ 1694022 w 1861062"/>
                  <a:gd name="connsiteY5" fmla="*/ 1670400 h 1670400"/>
                  <a:gd name="connsiteX6" fmla="*/ 167040 w 1861062"/>
                  <a:gd name="connsiteY6" fmla="*/ 1670400 h 1670400"/>
                  <a:gd name="connsiteX7" fmla="*/ 0 w 1861062"/>
                  <a:gd name="connsiteY7" fmla="*/ 1503360 h 1670400"/>
                  <a:gd name="connsiteX8" fmla="*/ 0 w 1861062"/>
                  <a:gd name="connsiteY8" fmla="*/ 167040 h 16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1062" h="1670400">
                    <a:moveTo>
                      <a:pt x="0" y="167040"/>
                    </a:moveTo>
                    <a:cubicBezTo>
                      <a:pt x="0" y="74786"/>
                      <a:pt x="74786" y="0"/>
                      <a:pt x="167040" y="0"/>
                    </a:cubicBezTo>
                    <a:lnTo>
                      <a:pt x="1694022" y="0"/>
                    </a:lnTo>
                    <a:cubicBezTo>
                      <a:pt x="1786276" y="0"/>
                      <a:pt x="1861062" y="74786"/>
                      <a:pt x="1861062" y="167040"/>
                    </a:cubicBezTo>
                    <a:lnTo>
                      <a:pt x="1861062" y="1503360"/>
                    </a:lnTo>
                    <a:cubicBezTo>
                      <a:pt x="1861062" y="1595614"/>
                      <a:pt x="1786276" y="1670400"/>
                      <a:pt x="1694022" y="1670400"/>
                    </a:cubicBezTo>
                    <a:lnTo>
                      <a:pt x="167040" y="1670400"/>
                    </a:lnTo>
                    <a:cubicBezTo>
                      <a:pt x="74786" y="1670400"/>
                      <a:pt x="0" y="1595614"/>
                      <a:pt x="0" y="1503360"/>
                    </a:cubicBezTo>
                    <a:lnTo>
                      <a:pt x="0" y="167040"/>
                    </a:lnTo>
                    <a:close/>
                  </a:path>
                </a:pathLst>
              </a:custGeom>
              <a:solidFill>
                <a:srgbClr val="DE0000"/>
              </a:solidFill>
              <a:ln>
                <a:noFill/>
              </a:ln>
            </p:spPr>
            <p:style>
              <a:lnRef idx="1">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255172" tIns="255172" rIns="255172" bIns="255172" numCol="1" spcCol="1270" anchor="ctr" anchorCtr="0">
                <a:noAutofit/>
              </a:bodyPr>
              <a:lstStyle/>
              <a:p>
                <a:pPr marL="0" lvl="1" algn="ctr" defTabSz="1289018">
                  <a:lnSpc>
                    <a:spcPct val="90000"/>
                  </a:lnSpc>
                  <a:spcBef>
                    <a:spcPct val="0"/>
                  </a:spcBef>
                  <a:spcAft>
                    <a:spcPct val="15000"/>
                  </a:spcAft>
                  <a:defRPr/>
                </a:pPr>
                <a:r>
                  <a:rPr lang="en-US" sz="1600" dirty="0">
                    <a:solidFill>
                      <a:srgbClr val="003493">
                        <a:lumMod val="95000"/>
                      </a:srgbClr>
                    </a:solidFill>
                    <a:latin typeface="Arial" panose="020B0604020202020204"/>
                  </a:rPr>
                  <a:t>Precision Medicine</a:t>
                </a:r>
              </a:p>
            </p:txBody>
          </p:sp>
        </p:grpSp>
        <p:sp>
          <p:nvSpPr>
            <p:cNvPr id="56" name="Rectangle 55">
              <a:extLst>
                <a:ext uri="{FF2B5EF4-FFF2-40B4-BE49-F238E27FC236}">
                  <a16:creationId xmlns:a16="http://schemas.microsoft.com/office/drawing/2014/main" id="{F47F73B0-AE1B-D96D-129A-6FBCF6C74C8F}"/>
                </a:ext>
              </a:extLst>
            </p:cNvPr>
            <p:cNvSpPr/>
            <p:nvPr/>
          </p:nvSpPr>
          <p:spPr>
            <a:xfrm rot="16200000">
              <a:off x="2065213" y="1569495"/>
              <a:ext cx="1133976" cy="2578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r>
                <a:rPr lang="en-US" sz="1400" dirty="0">
                  <a:solidFill>
                    <a:srgbClr val="C00000"/>
                  </a:solidFill>
                  <a:latin typeface="Arial" panose="020B0604020202020204"/>
                </a:rPr>
                <a:t>DATA</a:t>
              </a:r>
            </a:p>
          </p:txBody>
        </p:sp>
        <p:sp>
          <p:nvSpPr>
            <p:cNvPr id="57" name="Rectangle 56">
              <a:extLst>
                <a:ext uri="{FF2B5EF4-FFF2-40B4-BE49-F238E27FC236}">
                  <a16:creationId xmlns:a16="http://schemas.microsoft.com/office/drawing/2014/main" id="{3B7EFE17-833D-9785-81FC-4BDF578D1C3A}"/>
                </a:ext>
              </a:extLst>
            </p:cNvPr>
            <p:cNvSpPr/>
            <p:nvPr/>
          </p:nvSpPr>
          <p:spPr>
            <a:xfrm rot="16200000">
              <a:off x="2065212" y="2398373"/>
              <a:ext cx="1133979" cy="2578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r>
                <a:rPr lang="en-US" sz="1400" dirty="0">
                  <a:solidFill>
                    <a:srgbClr val="C00000"/>
                  </a:solidFill>
                  <a:latin typeface="Arial" panose="020B0604020202020204"/>
                </a:rPr>
                <a:t>ACTIONS</a:t>
              </a:r>
            </a:p>
          </p:txBody>
        </p:sp>
        <p:cxnSp>
          <p:nvCxnSpPr>
            <p:cNvPr id="58" name="Straight Connector 57">
              <a:extLst>
                <a:ext uri="{FF2B5EF4-FFF2-40B4-BE49-F238E27FC236}">
                  <a16:creationId xmlns:a16="http://schemas.microsoft.com/office/drawing/2014/main" id="{E851E4E2-47A8-AA93-B6CD-1E4BD726488D}"/>
                </a:ext>
              </a:extLst>
            </p:cNvPr>
            <p:cNvCxnSpPr/>
            <p:nvPr/>
          </p:nvCxnSpPr>
          <p:spPr>
            <a:xfrm>
              <a:off x="2874071" y="1754081"/>
              <a:ext cx="6809584"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Freeform 58">
              <a:extLst>
                <a:ext uri="{FF2B5EF4-FFF2-40B4-BE49-F238E27FC236}">
                  <a16:creationId xmlns:a16="http://schemas.microsoft.com/office/drawing/2014/main" id="{674EAC42-2A00-37BA-3153-E82F22A935CE}"/>
                </a:ext>
              </a:extLst>
            </p:cNvPr>
            <p:cNvSpPr/>
            <p:nvPr/>
          </p:nvSpPr>
          <p:spPr>
            <a:xfrm>
              <a:off x="4887466" y="1855813"/>
              <a:ext cx="371439" cy="357671"/>
            </a:xfrm>
            <a:custGeom>
              <a:avLst/>
              <a:gdLst>
                <a:gd name="connsiteX0" fmla="*/ 0 w 371439"/>
                <a:gd name="connsiteY0" fmla="*/ 92670 h 463350"/>
                <a:gd name="connsiteX1" fmla="*/ 185720 w 371439"/>
                <a:gd name="connsiteY1" fmla="*/ 92670 h 463350"/>
                <a:gd name="connsiteX2" fmla="*/ 185720 w 371439"/>
                <a:gd name="connsiteY2" fmla="*/ 0 h 463350"/>
                <a:gd name="connsiteX3" fmla="*/ 371439 w 371439"/>
                <a:gd name="connsiteY3" fmla="*/ 231675 h 463350"/>
                <a:gd name="connsiteX4" fmla="*/ 185720 w 371439"/>
                <a:gd name="connsiteY4" fmla="*/ 463350 h 463350"/>
                <a:gd name="connsiteX5" fmla="*/ 185720 w 371439"/>
                <a:gd name="connsiteY5" fmla="*/ 370680 h 463350"/>
                <a:gd name="connsiteX6" fmla="*/ 0 w 371439"/>
                <a:gd name="connsiteY6" fmla="*/ 370680 h 463350"/>
                <a:gd name="connsiteX7" fmla="*/ 0 w 371439"/>
                <a:gd name="connsiteY7" fmla="*/ 92670 h 4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39" h="463350">
                  <a:moveTo>
                    <a:pt x="0" y="92670"/>
                  </a:moveTo>
                  <a:lnTo>
                    <a:pt x="185720" y="92670"/>
                  </a:lnTo>
                  <a:lnTo>
                    <a:pt x="185720" y="0"/>
                  </a:lnTo>
                  <a:lnTo>
                    <a:pt x="371439" y="231675"/>
                  </a:lnTo>
                  <a:lnTo>
                    <a:pt x="185720" y="463350"/>
                  </a:lnTo>
                  <a:lnTo>
                    <a:pt x="185720" y="370680"/>
                  </a:lnTo>
                  <a:lnTo>
                    <a:pt x="0" y="370680"/>
                  </a:lnTo>
                  <a:lnTo>
                    <a:pt x="0" y="92670"/>
                  </a:lnTo>
                  <a:close/>
                </a:path>
              </a:pathLst>
            </a:custGeom>
            <a:solidFill>
              <a:schemeClr val="accent1">
                <a:lumMod val="50000"/>
              </a:schemeClr>
            </a:solidFill>
            <a:effectLst/>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92671" rIns="111432" bIns="92671" numCol="1" spcCol="1270" anchor="ctr" anchorCtr="0">
              <a:noAutofit/>
            </a:bodyPr>
            <a:lstStyle/>
            <a:p>
              <a:pPr algn="ctr" defTabSz="844530">
                <a:lnSpc>
                  <a:spcPct val="90000"/>
                </a:lnSpc>
                <a:spcBef>
                  <a:spcPct val="0"/>
                </a:spcBef>
                <a:spcAft>
                  <a:spcPct val="35000"/>
                </a:spcAft>
                <a:defRPr/>
              </a:pPr>
              <a:endParaRPr lang="en-US">
                <a:solidFill>
                  <a:srgbClr val="FFFFFF"/>
                </a:solidFill>
                <a:latin typeface="Arial" panose="020B0604020202020204"/>
              </a:endParaRPr>
            </a:p>
          </p:txBody>
        </p:sp>
        <p:sp>
          <p:nvSpPr>
            <p:cNvPr id="60" name="Freeform 59">
              <a:extLst>
                <a:ext uri="{FF2B5EF4-FFF2-40B4-BE49-F238E27FC236}">
                  <a16:creationId xmlns:a16="http://schemas.microsoft.com/office/drawing/2014/main" id="{171C3943-15DD-A3F6-56C0-2809DFCB5343}"/>
                </a:ext>
              </a:extLst>
            </p:cNvPr>
            <p:cNvSpPr/>
            <p:nvPr/>
          </p:nvSpPr>
          <p:spPr>
            <a:xfrm>
              <a:off x="7318502" y="1855813"/>
              <a:ext cx="371439" cy="357671"/>
            </a:xfrm>
            <a:custGeom>
              <a:avLst/>
              <a:gdLst>
                <a:gd name="connsiteX0" fmla="*/ 0 w 371439"/>
                <a:gd name="connsiteY0" fmla="*/ 92670 h 463350"/>
                <a:gd name="connsiteX1" fmla="*/ 185720 w 371439"/>
                <a:gd name="connsiteY1" fmla="*/ 92670 h 463350"/>
                <a:gd name="connsiteX2" fmla="*/ 185720 w 371439"/>
                <a:gd name="connsiteY2" fmla="*/ 0 h 463350"/>
                <a:gd name="connsiteX3" fmla="*/ 371439 w 371439"/>
                <a:gd name="connsiteY3" fmla="*/ 231675 h 463350"/>
                <a:gd name="connsiteX4" fmla="*/ 185720 w 371439"/>
                <a:gd name="connsiteY4" fmla="*/ 463350 h 463350"/>
                <a:gd name="connsiteX5" fmla="*/ 185720 w 371439"/>
                <a:gd name="connsiteY5" fmla="*/ 370680 h 463350"/>
                <a:gd name="connsiteX6" fmla="*/ 0 w 371439"/>
                <a:gd name="connsiteY6" fmla="*/ 370680 h 463350"/>
                <a:gd name="connsiteX7" fmla="*/ 0 w 371439"/>
                <a:gd name="connsiteY7" fmla="*/ 92670 h 4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439" h="463350">
                  <a:moveTo>
                    <a:pt x="0" y="92670"/>
                  </a:moveTo>
                  <a:lnTo>
                    <a:pt x="185720" y="92670"/>
                  </a:lnTo>
                  <a:lnTo>
                    <a:pt x="185720" y="0"/>
                  </a:lnTo>
                  <a:lnTo>
                    <a:pt x="371439" y="231675"/>
                  </a:lnTo>
                  <a:lnTo>
                    <a:pt x="185720" y="463350"/>
                  </a:lnTo>
                  <a:lnTo>
                    <a:pt x="185720" y="370680"/>
                  </a:lnTo>
                  <a:lnTo>
                    <a:pt x="0" y="370680"/>
                  </a:lnTo>
                  <a:lnTo>
                    <a:pt x="0" y="92670"/>
                  </a:lnTo>
                  <a:close/>
                </a:path>
              </a:pathLst>
            </a:custGeom>
            <a:solidFill>
              <a:schemeClr val="accent1">
                <a:lumMod val="50000"/>
              </a:schemeClr>
            </a:solidFill>
            <a:effectLst/>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spcFirstLastPara="0" vert="horz" wrap="square" lIns="0" tIns="92671" rIns="111432" bIns="92671" numCol="1" spcCol="1270" anchor="ctr" anchorCtr="0">
              <a:noAutofit/>
            </a:bodyPr>
            <a:lstStyle/>
            <a:p>
              <a:pPr algn="ctr" defTabSz="844530">
                <a:lnSpc>
                  <a:spcPct val="90000"/>
                </a:lnSpc>
                <a:spcBef>
                  <a:spcPct val="0"/>
                </a:spcBef>
                <a:spcAft>
                  <a:spcPct val="35000"/>
                </a:spcAft>
                <a:defRPr/>
              </a:pPr>
              <a:endParaRPr lang="en-US">
                <a:solidFill>
                  <a:srgbClr val="FFFFFF"/>
                </a:solidFill>
                <a:latin typeface="Arial" panose="020B0604020202020204"/>
              </a:endParaRPr>
            </a:p>
          </p:txBody>
        </p:sp>
        <p:sp>
          <p:nvSpPr>
            <p:cNvPr id="61" name="TextBox 60">
              <a:extLst>
                <a:ext uri="{FF2B5EF4-FFF2-40B4-BE49-F238E27FC236}">
                  <a16:creationId xmlns:a16="http://schemas.microsoft.com/office/drawing/2014/main" id="{57B7019D-BF3E-93A2-5E7F-937CD303F928}"/>
                </a:ext>
              </a:extLst>
            </p:cNvPr>
            <p:cNvSpPr txBox="1"/>
            <p:nvPr/>
          </p:nvSpPr>
          <p:spPr>
            <a:xfrm>
              <a:off x="1721686" y="3191409"/>
              <a:ext cx="8925449" cy="707886"/>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defTabSz="609585">
                <a:defRPr/>
              </a:pPr>
              <a:r>
                <a:rPr lang="en-US" sz="2000" b="1" i="1" dirty="0">
                  <a:solidFill>
                    <a:srgbClr val="C00000"/>
                  </a:solidFill>
                  <a:latin typeface="Arial" panose="020B0604020202020204"/>
                </a:rPr>
                <a:t>Application of rules, algorithms and reference databases enables </a:t>
              </a:r>
              <a:br>
                <a:rPr lang="en-US" sz="2000" b="1" i="1" dirty="0">
                  <a:solidFill>
                    <a:srgbClr val="C00000"/>
                  </a:solidFill>
                  <a:latin typeface="Arial" panose="020B0604020202020204"/>
                </a:rPr>
              </a:br>
              <a:r>
                <a:rPr lang="en-US" sz="2000" b="1" i="1" dirty="0">
                  <a:solidFill>
                    <a:srgbClr val="C00000"/>
                  </a:solidFill>
                  <a:latin typeface="Arial" panose="020B0604020202020204"/>
                </a:rPr>
                <a:t>ACTIONABLE clinical decision support &amp; PRECISE/EFFICIENT care  </a:t>
              </a:r>
            </a:p>
          </p:txBody>
        </p:sp>
        <p:grpSp>
          <p:nvGrpSpPr>
            <p:cNvPr id="62" name="Gruppieren 9">
              <a:extLst>
                <a:ext uri="{FF2B5EF4-FFF2-40B4-BE49-F238E27FC236}">
                  <a16:creationId xmlns:a16="http://schemas.microsoft.com/office/drawing/2014/main" id="{1932F681-AD2C-DE3B-8CF7-0A9C88E9F49E}"/>
                </a:ext>
              </a:extLst>
            </p:cNvPr>
            <p:cNvGrpSpPr/>
            <p:nvPr/>
          </p:nvGrpSpPr>
          <p:grpSpPr>
            <a:xfrm>
              <a:off x="3843818" y="5050030"/>
              <a:ext cx="1607777" cy="1377835"/>
              <a:chOff x="2334895" y="5107098"/>
              <a:chExt cx="1620806" cy="1327917"/>
            </a:xfrm>
          </p:grpSpPr>
          <p:pic>
            <p:nvPicPr>
              <p:cNvPr id="63" name="Picture 3">
                <a:extLst>
                  <a:ext uri="{FF2B5EF4-FFF2-40B4-BE49-F238E27FC236}">
                    <a16:creationId xmlns:a16="http://schemas.microsoft.com/office/drawing/2014/main" id="{24BD8B21-D602-5112-6B91-9DBFB56945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4895" y="5316270"/>
                <a:ext cx="1620806" cy="911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Ellipse 7">
                <a:extLst>
                  <a:ext uri="{FF2B5EF4-FFF2-40B4-BE49-F238E27FC236}">
                    <a16:creationId xmlns:a16="http://schemas.microsoft.com/office/drawing/2014/main" id="{CEAD8CD1-1DD1-003E-DCB6-16625EA493F7}"/>
                  </a:ext>
                </a:extLst>
              </p:cNvPr>
              <p:cNvSpPr/>
              <p:nvPr/>
            </p:nvSpPr>
            <p:spPr>
              <a:xfrm>
                <a:off x="2419265" y="5107098"/>
                <a:ext cx="1434311" cy="1327917"/>
              </a:xfrm>
              <a:prstGeom prst="ellipse">
                <a:avLst/>
              </a:prstGeom>
              <a:noFill/>
              <a:ln w="593725">
                <a:solidFill>
                  <a:schemeClr val="bg1"/>
                </a:solidFill>
              </a:ln>
            </p:spPr>
            <p:txBody>
              <a:bodyPr lIns="0" rIns="0" rtlCol="0" anchor="ctr">
                <a:noAutofit/>
              </a:bodyPr>
              <a:lstStyle/>
              <a:p>
                <a:pPr defTabSz="609585">
                  <a:spcAft>
                    <a:spcPts val="300"/>
                  </a:spcAft>
                  <a:defRPr/>
                </a:pPr>
                <a:endParaRPr lang="en-US" sz="1200" dirty="0">
                  <a:solidFill>
                    <a:srgbClr val="FFFFFF"/>
                  </a:solidFill>
                  <a:latin typeface="Arial" panose="020B0604020202020204"/>
                </a:endParaRPr>
              </a:p>
            </p:txBody>
          </p:sp>
        </p:grpSp>
        <p:pic>
          <p:nvPicPr>
            <p:cNvPr id="65" name="Picture 2" descr="C:\Users\Thomas\Desktop\Deskshelf\Precision_Medicine.png">
              <a:extLst>
                <a:ext uri="{FF2B5EF4-FFF2-40B4-BE49-F238E27FC236}">
                  <a16:creationId xmlns:a16="http://schemas.microsoft.com/office/drawing/2014/main" id="{E4AD19BD-B80C-8C3C-FFBB-F2BCFB70FF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66084" y="4170534"/>
              <a:ext cx="1525260" cy="120127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a:extLst>
                <a:ext uri="{FF2B5EF4-FFF2-40B4-BE49-F238E27FC236}">
                  <a16:creationId xmlns:a16="http://schemas.microsoft.com/office/drawing/2014/main" id="{8E609EB3-26B8-8EFE-67BB-B4360820D7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44411" y="3964648"/>
              <a:ext cx="1094801" cy="728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a:extLst>
                <a:ext uri="{FF2B5EF4-FFF2-40B4-BE49-F238E27FC236}">
                  <a16:creationId xmlns:a16="http://schemas.microsoft.com/office/drawing/2014/main" id="{DA1F3CBF-1590-3AFC-FF71-032DC9E01CEE}"/>
                </a:ext>
              </a:extLst>
            </p:cNvPr>
            <p:cNvSpPr txBox="1"/>
            <p:nvPr/>
          </p:nvSpPr>
          <p:spPr>
            <a:xfrm>
              <a:off x="5915734" y="5490176"/>
              <a:ext cx="2752809" cy="830997"/>
            </a:xfrm>
            <a:prstGeom prst="rect">
              <a:avLst/>
            </a:prstGeom>
            <a:noFill/>
          </p:spPr>
          <p:txBody>
            <a:bodyPr wrap="square" rtlCol="0">
              <a:spAutoFit/>
            </a:bodyPr>
            <a:lstStyle/>
            <a:p>
              <a:pPr algn="ctr" defTabSz="609585">
                <a:defRPr/>
              </a:pPr>
              <a:r>
                <a:rPr lang="en-US" sz="1200" dirty="0">
                  <a:solidFill>
                    <a:srgbClr val="C00000"/>
                  </a:solidFill>
                  <a:latin typeface="Arial" panose="020B0604020202020204"/>
                </a:rPr>
                <a:t>Reference </a:t>
              </a:r>
              <a:br>
                <a:rPr lang="en-US" sz="1200" dirty="0">
                  <a:solidFill>
                    <a:srgbClr val="C00000"/>
                  </a:solidFill>
                  <a:latin typeface="Arial" panose="020B0604020202020204"/>
                </a:rPr>
              </a:br>
              <a:r>
                <a:rPr lang="en-US" sz="1200" dirty="0">
                  <a:solidFill>
                    <a:srgbClr val="C00000"/>
                  </a:solidFill>
                  <a:latin typeface="Arial" panose="020B0604020202020204"/>
                </a:rPr>
                <a:t>Databases </a:t>
              </a:r>
              <a:br>
                <a:rPr lang="en-US" sz="1200" dirty="0">
                  <a:solidFill>
                    <a:srgbClr val="C00000"/>
                  </a:solidFill>
                  <a:latin typeface="Arial" panose="020B0604020202020204"/>
                </a:rPr>
              </a:br>
              <a:r>
                <a:rPr lang="en-US" sz="1200" dirty="0">
                  <a:solidFill>
                    <a:srgbClr val="C00000"/>
                  </a:solidFill>
                  <a:latin typeface="Arial" panose="020B0604020202020204"/>
                </a:rPr>
                <a:t>(Rules &amp; </a:t>
              </a:r>
              <a:br>
                <a:rPr lang="en-US" sz="1200" dirty="0">
                  <a:solidFill>
                    <a:srgbClr val="C00000"/>
                  </a:solidFill>
                  <a:latin typeface="Arial" panose="020B0604020202020204"/>
                </a:rPr>
              </a:br>
              <a:r>
                <a:rPr lang="en-US" sz="1200" dirty="0">
                  <a:solidFill>
                    <a:srgbClr val="C00000"/>
                  </a:solidFill>
                  <a:latin typeface="Arial" panose="020B0604020202020204"/>
                </a:rPr>
                <a:t>Algorithms)</a:t>
              </a:r>
            </a:p>
          </p:txBody>
        </p:sp>
        <p:sp>
          <p:nvSpPr>
            <p:cNvPr id="68" name="Oval 67">
              <a:extLst>
                <a:ext uri="{FF2B5EF4-FFF2-40B4-BE49-F238E27FC236}">
                  <a16:creationId xmlns:a16="http://schemas.microsoft.com/office/drawing/2014/main" id="{26D56A3F-9E71-CD68-AE21-18B237425AF5}"/>
                </a:ext>
              </a:extLst>
            </p:cNvPr>
            <p:cNvSpPr/>
            <p:nvPr/>
          </p:nvSpPr>
          <p:spPr>
            <a:xfrm>
              <a:off x="1812926" y="3936541"/>
              <a:ext cx="1590773" cy="1513303"/>
            </a:xfrm>
            <a:prstGeom prst="ellipse">
              <a:avLst/>
            </a:prstGeom>
            <a:blipFill dpi="0" rotWithShape="1">
              <a:blip r:embed="rId6" cstate="screen">
                <a:alphaModFix amt="88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1600">
                <a:solidFill>
                  <a:srgbClr val="FFFFFF"/>
                </a:solidFill>
                <a:latin typeface="Arial" panose="020B0604020202020204"/>
              </a:endParaRPr>
            </a:p>
          </p:txBody>
        </p:sp>
        <p:sp>
          <p:nvSpPr>
            <p:cNvPr id="69" name="TextBox 68">
              <a:extLst>
                <a:ext uri="{FF2B5EF4-FFF2-40B4-BE49-F238E27FC236}">
                  <a16:creationId xmlns:a16="http://schemas.microsoft.com/office/drawing/2014/main" id="{3154366E-E0F7-CA14-04C0-0051DB072DF1}"/>
                </a:ext>
              </a:extLst>
            </p:cNvPr>
            <p:cNvSpPr txBox="1"/>
            <p:nvPr/>
          </p:nvSpPr>
          <p:spPr>
            <a:xfrm>
              <a:off x="1080987" y="5434107"/>
              <a:ext cx="2500925" cy="830997"/>
            </a:xfrm>
            <a:prstGeom prst="rect">
              <a:avLst/>
            </a:prstGeom>
            <a:noFill/>
          </p:spPr>
          <p:txBody>
            <a:bodyPr wrap="square" rtlCol="0">
              <a:spAutoFit/>
            </a:bodyPr>
            <a:lstStyle/>
            <a:p>
              <a:pPr algn="ctr" defTabSz="609585">
                <a:defRPr/>
              </a:pPr>
              <a:r>
                <a:rPr lang="en-US" sz="1200" dirty="0">
                  <a:solidFill>
                    <a:srgbClr val="C00000"/>
                  </a:solidFill>
                  <a:latin typeface="Arial" panose="020B0604020202020204"/>
                </a:rPr>
                <a:t>Personal</a:t>
              </a:r>
              <a:br>
                <a:rPr lang="en-US" sz="1200" dirty="0">
                  <a:solidFill>
                    <a:srgbClr val="C00000"/>
                  </a:solidFill>
                  <a:latin typeface="Arial" panose="020B0604020202020204"/>
                </a:rPr>
              </a:br>
              <a:r>
                <a:rPr lang="en-US" sz="1200" dirty="0">
                  <a:solidFill>
                    <a:srgbClr val="C00000"/>
                  </a:solidFill>
                  <a:latin typeface="Arial" panose="020B0604020202020204"/>
                </a:rPr>
                <a:t> Molecular </a:t>
              </a:r>
              <a:br>
                <a:rPr lang="en-US" sz="1200" dirty="0">
                  <a:solidFill>
                    <a:srgbClr val="C00000"/>
                  </a:solidFill>
                  <a:latin typeface="Arial" panose="020B0604020202020204"/>
                </a:rPr>
              </a:br>
              <a:r>
                <a:rPr lang="en-US" sz="1200" dirty="0">
                  <a:solidFill>
                    <a:srgbClr val="C00000"/>
                  </a:solidFill>
                  <a:latin typeface="Arial" panose="020B0604020202020204"/>
                </a:rPr>
                <a:t>Profiles</a:t>
              </a:r>
              <a:br>
                <a:rPr lang="en-US" sz="1200" dirty="0">
                  <a:solidFill>
                    <a:srgbClr val="C00000"/>
                  </a:solidFill>
                  <a:latin typeface="Arial" panose="020B0604020202020204"/>
                </a:rPr>
              </a:br>
              <a:r>
                <a:rPr lang="en-US" sz="1200" dirty="0">
                  <a:solidFill>
                    <a:srgbClr val="C00000"/>
                  </a:solidFill>
                  <a:latin typeface="Arial" panose="020B0604020202020204"/>
                </a:rPr>
                <a:t>(PMP, multi-</a:t>
              </a:r>
              <a:r>
                <a:rPr lang="en-US" sz="1200" dirty="0" err="1">
                  <a:solidFill>
                    <a:srgbClr val="C00000"/>
                  </a:solidFill>
                  <a:latin typeface="Arial" panose="020B0604020202020204"/>
                </a:rPr>
                <a:t>omics</a:t>
              </a:r>
              <a:r>
                <a:rPr lang="en-US" sz="1200" dirty="0">
                  <a:solidFill>
                    <a:srgbClr val="C00000"/>
                  </a:solidFill>
                  <a:latin typeface="Arial" panose="020B0604020202020204"/>
                </a:rPr>
                <a:t>)</a:t>
              </a:r>
            </a:p>
          </p:txBody>
        </p:sp>
        <p:sp>
          <p:nvSpPr>
            <p:cNvPr id="70" name="Oval 69">
              <a:extLst>
                <a:ext uri="{FF2B5EF4-FFF2-40B4-BE49-F238E27FC236}">
                  <a16:creationId xmlns:a16="http://schemas.microsoft.com/office/drawing/2014/main" id="{C8B711DC-1C8F-3922-7590-BD2FCF4B77BB}"/>
                </a:ext>
              </a:extLst>
            </p:cNvPr>
            <p:cNvSpPr/>
            <p:nvPr/>
          </p:nvSpPr>
          <p:spPr>
            <a:xfrm>
              <a:off x="3079340" y="5050033"/>
              <a:ext cx="1082567" cy="1094719"/>
            </a:xfrm>
            <a:prstGeom prst="ellipse">
              <a:avLst/>
            </a:prstGeom>
            <a:blipFill dpi="0" rotWithShape="1">
              <a:blip r:embed="rId7" cstate="screen">
                <a:alphaModFix amt="88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1600">
                <a:solidFill>
                  <a:srgbClr val="FFFFFF"/>
                </a:solidFill>
                <a:latin typeface="Arial" panose="020B0604020202020204"/>
              </a:endParaRPr>
            </a:p>
          </p:txBody>
        </p:sp>
        <p:sp>
          <p:nvSpPr>
            <p:cNvPr id="71" name="Oval 70">
              <a:extLst>
                <a:ext uri="{FF2B5EF4-FFF2-40B4-BE49-F238E27FC236}">
                  <a16:creationId xmlns:a16="http://schemas.microsoft.com/office/drawing/2014/main" id="{63DF291F-ABA8-B750-37B7-C6010A10F4BA}"/>
                </a:ext>
              </a:extLst>
            </p:cNvPr>
            <p:cNvSpPr/>
            <p:nvPr/>
          </p:nvSpPr>
          <p:spPr>
            <a:xfrm>
              <a:off x="3338219" y="4399566"/>
              <a:ext cx="960195" cy="919560"/>
            </a:xfrm>
            <a:prstGeom prst="ellipse">
              <a:avLst/>
            </a:prstGeom>
            <a:blipFill dpi="0" rotWithShape="1">
              <a:blip r:embed="rId8" cstate="screen">
                <a:alphaModFix amt="88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1600">
                <a:solidFill>
                  <a:srgbClr val="FFFFFF"/>
                </a:solidFill>
                <a:latin typeface="Arial" panose="020B0604020202020204"/>
              </a:endParaRPr>
            </a:p>
          </p:txBody>
        </p:sp>
        <p:sp>
          <p:nvSpPr>
            <p:cNvPr id="72" name="TextBox 71">
              <a:extLst>
                <a:ext uri="{FF2B5EF4-FFF2-40B4-BE49-F238E27FC236}">
                  <a16:creationId xmlns:a16="http://schemas.microsoft.com/office/drawing/2014/main" id="{6A282E25-5E08-82E7-1D67-2A156420F4DF}"/>
                </a:ext>
              </a:extLst>
            </p:cNvPr>
            <p:cNvSpPr txBox="1"/>
            <p:nvPr/>
          </p:nvSpPr>
          <p:spPr>
            <a:xfrm>
              <a:off x="2958706" y="3892010"/>
              <a:ext cx="2337877" cy="461665"/>
            </a:xfrm>
            <a:prstGeom prst="rect">
              <a:avLst/>
            </a:prstGeom>
            <a:noFill/>
          </p:spPr>
          <p:txBody>
            <a:bodyPr wrap="square" rtlCol="0">
              <a:spAutoFit/>
            </a:bodyPr>
            <a:lstStyle/>
            <a:p>
              <a:pPr algn="ctr" defTabSz="609585">
                <a:defRPr/>
              </a:pPr>
              <a:r>
                <a:rPr lang="en-US" sz="1200" dirty="0">
                  <a:solidFill>
                    <a:srgbClr val="C00000"/>
                  </a:solidFill>
                  <a:latin typeface="Arial" panose="020B0604020202020204"/>
                </a:rPr>
                <a:t>Non-molecular content </a:t>
              </a:r>
              <a:br>
                <a:rPr lang="en-US" sz="1200" dirty="0">
                  <a:solidFill>
                    <a:srgbClr val="C00000"/>
                  </a:solidFill>
                  <a:latin typeface="Arial" panose="020B0604020202020204"/>
                </a:rPr>
              </a:br>
              <a:r>
                <a:rPr lang="en-US" sz="1200" dirty="0">
                  <a:solidFill>
                    <a:srgbClr val="C00000"/>
                  </a:solidFill>
                  <a:latin typeface="Arial" panose="020B0604020202020204"/>
                </a:rPr>
                <a:t>(waveforms)</a:t>
              </a:r>
            </a:p>
          </p:txBody>
        </p:sp>
        <p:sp>
          <p:nvSpPr>
            <p:cNvPr id="73" name="TextBox 72">
              <a:extLst>
                <a:ext uri="{FF2B5EF4-FFF2-40B4-BE49-F238E27FC236}">
                  <a16:creationId xmlns:a16="http://schemas.microsoft.com/office/drawing/2014/main" id="{BC5B3FEF-C72D-C6C9-EAF4-8391AF4F3056}"/>
                </a:ext>
              </a:extLst>
            </p:cNvPr>
            <p:cNvSpPr txBox="1"/>
            <p:nvPr/>
          </p:nvSpPr>
          <p:spPr>
            <a:xfrm>
              <a:off x="9112662" y="5189587"/>
              <a:ext cx="1570209" cy="815608"/>
            </a:xfrm>
            <a:prstGeom prst="rect">
              <a:avLst/>
            </a:prstGeom>
            <a:noFill/>
          </p:spPr>
          <p:txBody>
            <a:bodyPr wrap="square" rtlCol="0">
              <a:spAutoFit/>
            </a:bodyPr>
            <a:lstStyle/>
            <a:p>
              <a:pPr algn="ctr" defTabSz="609585">
                <a:defRPr/>
              </a:pPr>
              <a:r>
                <a:rPr lang="en-US" sz="1200" b="1" dirty="0">
                  <a:solidFill>
                    <a:srgbClr val="C00000"/>
                  </a:solidFill>
                  <a:latin typeface="Arial" panose="020B0604020202020204"/>
                </a:rPr>
                <a:t>Precision Medicine</a:t>
              </a:r>
            </a:p>
            <a:p>
              <a:pPr algn="ctr" defTabSz="609585">
                <a:defRPr/>
              </a:pPr>
              <a:r>
                <a:rPr lang="en-US" sz="1200" b="1" dirty="0">
                  <a:solidFill>
                    <a:srgbClr val="C00000"/>
                  </a:solidFill>
                  <a:latin typeface="Arial" panose="020B0604020202020204"/>
                </a:rPr>
                <a:t>(</a:t>
              </a:r>
              <a:r>
                <a:rPr lang="en-US" sz="1100" b="1" dirty="0">
                  <a:solidFill>
                    <a:srgbClr val="C00000"/>
                  </a:solidFill>
                  <a:latin typeface="Arial" panose="020B0604020202020204"/>
                </a:rPr>
                <a:t>prevention, diagnosis, treatment</a:t>
              </a:r>
              <a:r>
                <a:rPr lang="en-US" sz="1200" b="1" dirty="0">
                  <a:solidFill>
                    <a:srgbClr val="C00000"/>
                  </a:solidFill>
                  <a:latin typeface="Arial" panose="020B0604020202020204"/>
                </a:rPr>
                <a:t>)</a:t>
              </a:r>
            </a:p>
          </p:txBody>
        </p:sp>
        <p:sp>
          <p:nvSpPr>
            <p:cNvPr id="74" name="Left-Right Arrow 73">
              <a:extLst>
                <a:ext uri="{FF2B5EF4-FFF2-40B4-BE49-F238E27FC236}">
                  <a16:creationId xmlns:a16="http://schemas.microsoft.com/office/drawing/2014/main" id="{F7447F11-D5EC-6C64-A2AF-152210A8319E}"/>
                </a:ext>
              </a:extLst>
            </p:cNvPr>
            <p:cNvSpPr/>
            <p:nvPr/>
          </p:nvSpPr>
          <p:spPr>
            <a:xfrm>
              <a:off x="8262748" y="4771171"/>
              <a:ext cx="858129" cy="379147"/>
            </a:xfrm>
            <a:prstGeom prst="leftRightArrow">
              <a:avLst>
                <a:gd name="adj1" fmla="val 35271"/>
                <a:gd name="adj2" fmla="val 42636"/>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1600">
                <a:solidFill>
                  <a:srgbClr val="C00000"/>
                </a:solidFill>
                <a:latin typeface="Arial" panose="020B0604020202020204"/>
              </a:endParaRPr>
            </a:p>
          </p:txBody>
        </p:sp>
        <p:pic>
          <p:nvPicPr>
            <p:cNvPr id="75" name="Picture 74" descr="database and algorithm.jpeg">
              <a:extLst>
                <a:ext uri="{FF2B5EF4-FFF2-40B4-BE49-F238E27FC236}">
                  <a16:creationId xmlns:a16="http://schemas.microsoft.com/office/drawing/2014/main" id="{DF80CD1F-16F2-F025-7941-0CBCCCEB19F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98667" l="0" r="100000"/>
                      </a14:imgEffect>
                    </a14:imgLayer>
                  </a14:imgProps>
                </a:ext>
                <a:ext uri="{28A0092B-C50C-407E-A947-70E740481C1C}">
                  <a14:useLocalDpi xmlns:a14="http://schemas.microsoft.com/office/drawing/2010/main"/>
                </a:ext>
              </a:extLst>
            </a:blip>
            <a:srcRect/>
            <a:stretch/>
          </p:blipFill>
          <p:spPr>
            <a:xfrm>
              <a:off x="6862551" y="4101027"/>
              <a:ext cx="988371" cy="1348815"/>
            </a:xfrm>
            <a:prstGeom prst="rect">
              <a:avLst/>
            </a:prstGeom>
          </p:spPr>
        </p:pic>
        <p:sp>
          <p:nvSpPr>
            <p:cNvPr id="76" name="TextBox 75">
              <a:extLst>
                <a:ext uri="{FF2B5EF4-FFF2-40B4-BE49-F238E27FC236}">
                  <a16:creationId xmlns:a16="http://schemas.microsoft.com/office/drawing/2014/main" id="{0162D6CE-A454-028A-9B99-7CE0162DE0D1}"/>
                </a:ext>
              </a:extLst>
            </p:cNvPr>
            <p:cNvSpPr txBox="1"/>
            <p:nvPr/>
          </p:nvSpPr>
          <p:spPr>
            <a:xfrm>
              <a:off x="7818356" y="5171639"/>
              <a:ext cx="1855347" cy="830997"/>
            </a:xfrm>
            <a:prstGeom prst="rect">
              <a:avLst/>
            </a:prstGeom>
            <a:noFill/>
          </p:spPr>
          <p:txBody>
            <a:bodyPr wrap="square" rtlCol="0">
              <a:spAutoFit/>
            </a:bodyPr>
            <a:lstStyle/>
            <a:p>
              <a:pPr algn="ctr" defTabSz="609585">
                <a:defRPr/>
              </a:pPr>
              <a:r>
                <a:rPr lang="en-US" sz="1200" dirty="0">
                  <a:solidFill>
                    <a:srgbClr val="C00000"/>
                  </a:solidFill>
                  <a:latin typeface="Arial" panose="020B0604020202020204"/>
                </a:rPr>
                <a:t>Mobile</a:t>
              </a:r>
              <a:br>
                <a:rPr lang="en-US" sz="1200" dirty="0">
                  <a:solidFill>
                    <a:srgbClr val="C00000"/>
                  </a:solidFill>
                  <a:latin typeface="Arial" panose="020B0604020202020204"/>
                </a:rPr>
              </a:br>
              <a:r>
                <a:rPr lang="en-US" sz="1200" dirty="0">
                  <a:solidFill>
                    <a:srgbClr val="C00000"/>
                  </a:solidFill>
                  <a:latin typeface="Arial" panose="020B0604020202020204"/>
                </a:rPr>
                <a:t>Information </a:t>
              </a:r>
              <a:br>
                <a:rPr lang="en-US" sz="1200" dirty="0">
                  <a:solidFill>
                    <a:srgbClr val="C00000"/>
                  </a:solidFill>
                  <a:latin typeface="Arial" panose="020B0604020202020204"/>
                </a:rPr>
              </a:br>
              <a:r>
                <a:rPr lang="en-US" sz="1200" dirty="0">
                  <a:solidFill>
                    <a:srgbClr val="C00000"/>
                  </a:solidFill>
                  <a:latin typeface="Arial" panose="020B0604020202020204"/>
                </a:rPr>
                <a:t>Communication</a:t>
              </a:r>
              <a:br>
                <a:rPr lang="en-US" sz="1200" dirty="0">
                  <a:solidFill>
                    <a:srgbClr val="C00000"/>
                  </a:solidFill>
                  <a:latin typeface="Arial" panose="020B0604020202020204"/>
                </a:rPr>
              </a:br>
              <a:r>
                <a:rPr lang="en-US" sz="1200" dirty="0">
                  <a:solidFill>
                    <a:srgbClr val="C00000"/>
                  </a:solidFill>
                  <a:latin typeface="Arial" panose="020B0604020202020204"/>
                </a:rPr>
                <a:t>Technologies</a:t>
              </a:r>
            </a:p>
          </p:txBody>
        </p:sp>
        <p:sp>
          <p:nvSpPr>
            <p:cNvPr id="77" name="Oval 76">
              <a:extLst>
                <a:ext uri="{FF2B5EF4-FFF2-40B4-BE49-F238E27FC236}">
                  <a16:creationId xmlns:a16="http://schemas.microsoft.com/office/drawing/2014/main" id="{30311991-ED6E-C713-1035-008CC8049D77}"/>
                </a:ext>
              </a:extLst>
            </p:cNvPr>
            <p:cNvSpPr/>
            <p:nvPr/>
          </p:nvSpPr>
          <p:spPr>
            <a:xfrm>
              <a:off x="5451151" y="4272339"/>
              <a:ext cx="1082567" cy="1094719"/>
            </a:xfrm>
            <a:prstGeom prst="ellipse">
              <a:avLst/>
            </a:prstGeom>
            <a:blipFill dpi="0" rotWithShape="1">
              <a:blip r:embed="rId11" cstate="screen">
                <a:alphaModFix amt="88000"/>
                <a:extLst>
                  <a:ext uri="{28A0092B-C50C-407E-A947-70E740481C1C}">
                    <a14:useLocalDpi xmlns:a14="http://schemas.microsoft.com/office/drawing/2010/main"/>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1600">
                <a:solidFill>
                  <a:srgbClr val="FFFFFF"/>
                </a:solidFill>
                <a:latin typeface="Arial" panose="020B0604020202020204"/>
              </a:endParaRPr>
            </a:p>
          </p:txBody>
        </p:sp>
        <p:sp>
          <p:nvSpPr>
            <p:cNvPr id="78" name="TextBox 77">
              <a:extLst>
                <a:ext uri="{FF2B5EF4-FFF2-40B4-BE49-F238E27FC236}">
                  <a16:creationId xmlns:a16="http://schemas.microsoft.com/office/drawing/2014/main" id="{F3487536-294A-A72C-1BA0-73AE92ED9A17}"/>
                </a:ext>
              </a:extLst>
            </p:cNvPr>
            <p:cNvSpPr txBox="1"/>
            <p:nvPr/>
          </p:nvSpPr>
          <p:spPr>
            <a:xfrm>
              <a:off x="5175598" y="5487147"/>
              <a:ext cx="1680700" cy="461665"/>
            </a:xfrm>
            <a:prstGeom prst="rect">
              <a:avLst/>
            </a:prstGeom>
            <a:noFill/>
          </p:spPr>
          <p:txBody>
            <a:bodyPr wrap="square" rtlCol="0">
              <a:spAutoFit/>
            </a:bodyPr>
            <a:lstStyle/>
            <a:p>
              <a:pPr algn="ctr" defTabSz="609585">
                <a:defRPr/>
              </a:pPr>
              <a:r>
                <a:rPr lang="en-US" sz="1200" dirty="0">
                  <a:solidFill>
                    <a:srgbClr val="C00000"/>
                  </a:solidFill>
                  <a:latin typeface="Arial" panose="020B0604020202020204"/>
                </a:rPr>
                <a:t>Big Data</a:t>
              </a:r>
              <a:br>
                <a:rPr lang="en-US" sz="1200" dirty="0">
                  <a:solidFill>
                    <a:srgbClr val="C00000"/>
                  </a:solidFill>
                  <a:latin typeface="Arial" panose="020B0604020202020204"/>
                </a:rPr>
              </a:br>
              <a:r>
                <a:rPr lang="en-US" sz="1200" dirty="0">
                  <a:solidFill>
                    <a:srgbClr val="C00000"/>
                  </a:solidFill>
                  <a:latin typeface="Arial" panose="020B0604020202020204"/>
                </a:rPr>
                <a:t>Analytics</a:t>
              </a:r>
            </a:p>
          </p:txBody>
        </p:sp>
        <p:sp>
          <p:nvSpPr>
            <p:cNvPr id="79" name="Plus 78">
              <a:extLst>
                <a:ext uri="{FF2B5EF4-FFF2-40B4-BE49-F238E27FC236}">
                  <a16:creationId xmlns:a16="http://schemas.microsoft.com/office/drawing/2014/main" id="{931E117A-E6D8-1F83-CBBB-35BA02B1787E}"/>
                </a:ext>
              </a:extLst>
            </p:cNvPr>
            <p:cNvSpPr/>
            <p:nvPr/>
          </p:nvSpPr>
          <p:spPr bwMode="auto">
            <a:xfrm>
              <a:off x="6517225" y="4644152"/>
              <a:ext cx="416267" cy="381879"/>
            </a:xfrm>
            <a:prstGeom prst="mathPlus">
              <a:avLst/>
            </a:prstGeom>
            <a:solidFill>
              <a:srgbClr val="C000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defTabSz="609585" eaLnBrk="0" fontAlgn="base" hangingPunct="0">
                <a:spcBef>
                  <a:spcPct val="0"/>
                </a:spcBef>
                <a:spcAft>
                  <a:spcPct val="0"/>
                </a:spcAft>
                <a:defRPr/>
              </a:pPr>
              <a:endParaRPr lang="en-US" sz="1200">
                <a:solidFill>
                  <a:srgbClr val="C00000"/>
                </a:solidFill>
                <a:latin typeface="Arial" panose="020B0604020202020204"/>
              </a:endParaRPr>
            </a:p>
          </p:txBody>
        </p:sp>
        <p:sp>
          <p:nvSpPr>
            <p:cNvPr id="80" name="Block Arc 8">
              <a:extLst>
                <a:ext uri="{FF2B5EF4-FFF2-40B4-BE49-F238E27FC236}">
                  <a16:creationId xmlns:a16="http://schemas.microsoft.com/office/drawing/2014/main" id="{77F16D21-3884-5D78-B38B-A43F97D9187D}"/>
                </a:ext>
              </a:extLst>
            </p:cNvPr>
            <p:cNvSpPr/>
            <p:nvPr/>
          </p:nvSpPr>
          <p:spPr>
            <a:xfrm rot="16200000">
              <a:off x="5137761" y="3561583"/>
              <a:ext cx="2882479" cy="2882921"/>
            </a:xfrm>
            <a:prstGeom prst="blockArc">
              <a:avLst>
                <a:gd name="adj1" fmla="val 13500000"/>
                <a:gd name="adj2" fmla="val 18900000"/>
                <a:gd name="adj3" fmla="val 4960"/>
              </a:avLst>
            </a:prstGeom>
            <a:solidFill>
              <a:srgbClr val="C00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81" name="Block Arc 8">
              <a:extLst>
                <a:ext uri="{FF2B5EF4-FFF2-40B4-BE49-F238E27FC236}">
                  <a16:creationId xmlns:a16="http://schemas.microsoft.com/office/drawing/2014/main" id="{12FB2401-AF17-9E19-A839-780ED4F37C10}"/>
                </a:ext>
              </a:extLst>
            </p:cNvPr>
            <p:cNvSpPr/>
            <p:nvPr/>
          </p:nvSpPr>
          <p:spPr>
            <a:xfrm rot="5400000">
              <a:off x="5335104" y="3500223"/>
              <a:ext cx="2882479" cy="2972807"/>
            </a:xfrm>
            <a:prstGeom prst="blockArc">
              <a:avLst>
                <a:gd name="adj1" fmla="val 13500000"/>
                <a:gd name="adj2" fmla="val 18900000"/>
                <a:gd name="adj3" fmla="val 4960"/>
              </a:avLst>
            </a:prstGeom>
            <a:solidFill>
              <a:srgbClr val="C00000"/>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endParaRPr lang="en-US"/>
            </a:p>
          </p:txBody>
        </p:sp>
        <p:sp>
          <p:nvSpPr>
            <p:cNvPr id="82" name="Pfeil nach rechts 5">
              <a:extLst>
                <a:ext uri="{FF2B5EF4-FFF2-40B4-BE49-F238E27FC236}">
                  <a16:creationId xmlns:a16="http://schemas.microsoft.com/office/drawing/2014/main" id="{F1E29741-7735-0BF8-4DEF-4F87BD4FF325}"/>
                </a:ext>
              </a:extLst>
            </p:cNvPr>
            <p:cNvSpPr/>
            <p:nvPr/>
          </p:nvSpPr>
          <p:spPr bwMode="auto">
            <a:xfrm>
              <a:off x="4355913" y="4891477"/>
              <a:ext cx="652791" cy="427651"/>
            </a:xfrm>
            <a:prstGeom prst="rightArrow">
              <a:avLst/>
            </a:prstGeom>
            <a:solidFill>
              <a:srgbClr val="C000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bodyPr>
            <a:lstStyle/>
            <a:p>
              <a:pPr defTabSz="609585" eaLnBrk="0" fontAlgn="base" hangingPunct="0">
                <a:spcBef>
                  <a:spcPct val="0"/>
                </a:spcBef>
                <a:spcAft>
                  <a:spcPct val="0"/>
                </a:spcAft>
                <a:defRPr/>
              </a:pPr>
              <a:endParaRPr lang="de-DE" sz="1200">
                <a:solidFill>
                  <a:srgbClr val="C00000"/>
                </a:solidFill>
                <a:latin typeface="Arial" panose="020B0604020202020204"/>
              </a:endParaRPr>
            </a:p>
          </p:txBody>
        </p:sp>
        <p:sp>
          <p:nvSpPr>
            <p:cNvPr id="83" name="TextBox 44">
              <a:extLst>
                <a:ext uri="{FF2B5EF4-FFF2-40B4-BE49-F238E27FC236}">
                  <a16:creationId xmlns:a16="http://schemas.microsoft.com/office/drawing/2014/main" id="{9FA46191-3EFC-4D0D-DD47-78CAD532CE8A}"/>
                </a:ext>
              </a:extLst>
            </p:cNvPr>
            <p:cNvSpPr txBox="1"/>
            <p:nvPr/>
          </p:nvSpPr>
          <p:spPr>
            <a:xfrm>
              <a:off x="3414004" y="6213042"/>
              <a:ext cx="2487712" cy="461665"/>
            </a:xfrm>
            <a:prstGeom prst="rect">
              <a:avLst/>
            </a:prstGeom>
            <a:noFill/>
          </p:spPr>
          <p:txBody>
            <a:bodyPr wrap="square" rtlCol="0">
              <a:spAutoFit/>
            </a:bodyPr>
            <a:lstStyle/>
            <a:p>
              <a:pPr algn="ctr" defTabSz="609585">
                <a:defRPr/>
              </a:pPr>
              <a:r>
                <a:rPr lang="en-US" sz="1200" dirty="0">
                  <a:solidFill>
                    <a:srgbClr val="C00000"/>
                  </a:solidFill>
                  <a:latin typeface="Arial" panose="020B0604020202020204"/>
                </a:rPr>
                <a:t>Sensors</a:t>
              </a:r>
              <a:br>
                <a:rPr lang="en-US" sz="1200" dirty="0">
                  <a:solidFill>
                    <a:srgbClr val="C00000"/>
                  </a:solidFill>
                  <a:latin typeface="Arial" panose="020B0604020202020204"/>
                </a:rPr>
              </a:br>
              <a:endParaRPr lang="en-US" sz="1200" dirty="0">
                <a:solidFill>
                  <a:srgbClr val="C00000"/>
                </a:solidFill>
                <a:latin typeface="Arial" panose="020B0604020202020204"/>
              </a:endParaRPr>
            </a:p>
          </p:txBody>
        </p:sp>
        <p:sp>
          <p:nvSpPr>
            <p:cNvPr id="84" name="Rectangle 83">
              <a:extLst>
                <a:ext uri="{FF2B5EF4-FFF2-40B4-BE49-F238E27FC236}">
                  <a16:creationId xmlns:a16="http://schemas.microsoft.com/office/drawing/2014/main" id="{10AE8744-C621-A749-20EE-27307A927860}"/>
                </a:ext>
              </a:extLst>
            </p:cNvPr>
            <p:cNvSpPr/>
            <p:nvPr/>
          </p:nvSpPr>
          <p:spPr>
            <a:xfrm>
              <a:off x="6996034" y="6537893"/>
              <a:ext cx="3671967" cy="369332"/>
            </a:xfrm>
            <a:prstGeom prst="rect">
              <a:avLst/>
            </a:prstGeom>
          </p:spPr>
          <p:txBody>
            <a:bodyPr wrap="none">
              <a:spAutoFit/>
            </a:bodyPr>
            <a:lstStyle/>
            <a:p>
              <a:pPr defTabSz="609585">
                <a:defRPr/>
              </a:pPr>
              <a:r>
                <a:rPr lang="en-US" dirty="0">
                  <a:latin typeface="Arial" panose="020B0604020202020204"/>
                </a:rPr>
                <a:t>© Dr. Thomas </a:t>
              </a:r>
              <a:r>
                <a:rPr lang="en-US" dirty="0" err="1">
                  <a:latin typeface="Arial" panose="020B0604020202020204"/>
                </a:rPr>
                <a:t>Wilckens</a:t>
              </a:r>
              <a:r>
                <a:rPr lang="en-US" dirty="0">
                  <a:latin typeface="Arial" panose="020B0604020202020204"/>
                </a:rPr>
                <a:t>, </a:t>
              </a:r>
              <a:r>
                <a:rPr lang="en-US" dirty="0" err="1">
                  <a:latin typeface="Arial" panose="020B0604020202020204"/>
                </a:rPr>
                <a:t>InnVentis</a:t>
              </a:r>
              <a:endParaRPr lang="en-US" dirty="0">
                <a:latin typeface="Arial" panose="020B0604020202020204"/>
              </a:endParaRPr>
            </a:p>
          </p:txBody>
        </p:sp>
        <p:sp>
          <p:nvSpPr>
            <p:cNvPr id="85" name="TextBox 84">
              <a:extLst>
                <a:ext uri="{FF2B5EF4-FFF2-40B4-BE49-F238E27FC236}">
                  <a16:creationId xmlns:a16="http://schemas.microsoft.com/office/drawing/2014/main" id="{D782E59F-EE66-F639-AA69-713BF160DDB1}"/>
                </a:ext>
              </a:extLst>
            </p:cNvPr>
            <p:cNvSpPr txBox="1"/>
            <p:nvPr/>
          </p:nvSpPr>
          <p:spPr>
            <a:xfrm>
              <a:off x="2755578" y="6159493"/>
              <a:ext cx="1680700" cy="738664"/>
            </a:xfrm>
            <a:prstGeom prst="rect">
              <a:avLst/>
            </a:prstGeom>
            <a:noFill/>
          </p:spPr>
          <p:txBody>
            <a:bodyPr wrap="square" rtlCol="0">
              <a:spAutoFit/>
            </a:bodyPr>
            <a:lstStyle/>
            <a:p>
              <a:pPr algn="ctr" defTabSz="609585">
                <a:defRPr/>
              </a:pPr>
              <a:r>
                <a:rPr lang="en-US" sz="1400" dirty="0">
                  <a:solidFill>
                    <a:srgbClr val="C00000"/>
                  </a:solidFill>
                  <a:latin typeface="Arial" panose="020B0604020202020204"/>
                </a:rPr>
                <a:t>Molecular </a:t>
              </a:r>
              <a:br>
                <a:rPr lang="en-US" sz="1400" dirty="0">
                  <a:solidFill>
                    <a:srgbClr val="C00000"/>
                  </a:solidFill>
                  <a:latin typeface="Arial" panose="020B0604020202020204"/>
                </a:rPr>
              </a:br>
              <a:r>
                <a:rPr lang="en-US" sz="1400" dirty="0">
                  <a:solidFill>
                    <a:srgbClr val="C00000"/>
                  </a:solidFill>
                  <a:latin typeface="Arial" panose="020B0604020202020204"/>
                </a:rPr>
                <a:t>Imaging</a:t>
              </a:r>
              <a:br>
                <a:rPr lang="en-US" sz="1400" dirty="0">
                  <a:solidFill>
                    <a:srgbClr val="C00000"/>
                  </a:solidFill>
                  <a:latin typeface="Arial" panose="020B0604020202020204"/>
                </a:rPr>
              </a:br>
              <a:endParaRPr lang="en-US" sz="1400" dirty="0">
                <a:solidFill>
                  <a:srgbClr val="C00000"/>
                </a:solidFill>
                <a:latin typeface="Arial" panose="020B0604020202020204"/>
              </a:endParaRPr>
            </a:p>
          </p:txBody>
        </p:sp>
      </p:grpSp>
    </p:spTree>
    <p:extLst>
      <p:ext uri="{BB962C8B-B14F-4D97-AF65-F5344CB8AC3E}">
        <p14:creationId xmlns:p14="http://schemas.microsoft.com/office/powerpoint/2010/main" val="589709781"/>
      </p:ext>
    </p:extLst>
  </p:cSld>
  <p:clrMapOvr>
    <a:masterClrMapping/>
  </p:clrMapOvr>
  <p:extLst>
    <p:ext uri="{6950BFC3-D8DA-4A85-94F7-54DA5524770B}">
      <p188:commentRel xmlns:p188="http://schemas.microsoft.com/office/powerpoint/2018/8/main" r:id="rId2"/>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D75A-3F68-5319-0AD9-6A17D0613B24}"/>
              </a:ext>
            </a:extLst>
          </p:cNvPr>
          <p:cNvSpPr>
            <a:spLocks noGrp="1"/>
          </p:cNvSpPr>
          <p:nvPr>
            <p:ph type="title"/>
          </p:nvPr>
        </p:nvSpPr>
        <p:spPr>
          <a:xfrm>
            <a:off x="457201" y="365125"/>
            <a:ext cx="11227980" cy="1325563"/>
          </a:xfrm>
        </p:spPr>
        <p:txBody>
          <a:bodyPr>
            <a:normAutofit/>
          </a:bodyPr>
          <a:lstStyle/>
          <a:p>
            <a:r>
              <a:rPr lang="en-US" dirty="0"/>
              <a:t>Result A: Positive result for BRCA1 c.68_69delAG</a:t>
            </a:r>
          </a:p>
        </p:txBody>
      </p:sp>
      <p:sp>
        <p:nvSpPr>
          <p:cNvPr id="3" name="Content Placeholder 2">
            <a:extLst>
              <a:ext uri="{FF2B5EF4-FFF2-40B4-BE49-F238E27FC236}">
                <a16:creationId xmlns:a16="http://schemas.microsoft.com/office/drawing/2014/main" id="{7C0CFEB9-4117-DB14-D8C0-4BBD3B52B6AD}"/>
              </a:ext>
            </a:extLst>
          </p:cNvPr>
          <p:cNvSpPr>
            <a:spLocks noGrp="1"/>
          </p:cNvSpPr>
          <p:nvPr>
            <p:ph idx="1"/>
          </p:nvPr>
        </p:nvSpPr>
        <p:spPr/>
        <p:txBody>
          <a:bodyPr/>
          <a:lstStyle/>
          <a:p>
            <a:r>
              <a:rPr lang="en-US" dirty="0"/>
              <a:t>What do you do with this result?</a:t>
            </a:r>
          </a:p>
          <a:p>
            <a:endParaRPr lang="en-US" dirty="0"/>
          </a:p>
          <a:p>
            <a:pPr lvl="1"/>
            <a:r>
              <a:rPr lang="en-US" dirty="0"/>
              <a:t>Consider referral to Genetic Counselor</a:t>
            </a:r>
          </a:p>
          <a:p>
            <a:pPr lvl="1"/>
            <a:r>
              <a:rPr lang="en-US" dirty="0"/>
              <a:t>Refer to high risk management clinic if one exists near you</a:t>
            </a:r>
          </a:p>
          <a:p>
            <a:pPr lvl="1"/>
            <a:r>
              <a:rPr lang="en-US" dirty="0"/>
              <a:t>Review guidelines for management</a:t>
            </a:r>
          </a:p>
          <a:p>
            <a:pPr lvl="1"/>
            <a:r>
              <a:rPr lang="en-US" dirty="0"/>
              <a:t>Does anyone else need to be tested</a:t>
            </a:r>
          </a:p>
          <a:p>
            <a:endParaRPr lang="en-US" dirty="0"/>
          </a:p>
        </p:txBody>
      </p:sp>
    </p:spTree>
    <p:extLst>
      <p:ext uri="{BB962C8B-B14F-4D97-AF65-F5344CB8AC3E}">
        <p14:creationId xmlns:p14="http://schemas.microsoft.com/office/powerpoint/2010/main" val="63962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221BA-744E-8A74-C63B-A8C6C7A076C1}"/>
              </a:ext>
            </a:extLst>
          </p:cNvPr>
          <p:cNvSpPr>
            <a:spLocks noGrp="1"/>
          </p:cNvSpPr>
          <p:nvPr>
            <p:ph type="title"/>
          </p:nvPr>
        </p:nvSpPr>
        <p:spPr/>
        <p:txBody>
          <a:bodyPr/>
          <a:lstStyle/>
          <a:p>
            <a:r>
              <a:rPr lang="en-US" dirty="0"/>
              <a:t>Result B: Negative</a:t>
            </a:r>
          </a:p>
        </p:txBody>
      </p:sp>
      <p:sp>
        <p:nvSpPr>
          <p:cNvPr id="4" name="Content Placeholder 2">
            <a:extLst>
              <a:ext uri="{FF2B5EF4-FFF2-40B4-BE49-F238E27FC236}">
                <a16:creationId xmlns:a16="http://schemas.microsoft.com/office/drawing/2014/main" id="{A175369F-CB06-5395-A7D5-9264483E8B00}"/>
              </a:ext>
            </a:extLst>
          </p:cNvPr>
          <p:cNvSpPr>
            <a:spLocks noGrp="1"/>
          </p:cNvSpPr>
          <p:nvPr>
            <p:ph idx="1"/>
          </p:nvPr>
        </p:nvSpPr>
        <p:spPr/>
        <p:txBody>
          <a:bodyPr/>
          <a:lstStyle/>
          <a:p>
            <a:r>
              <a:rPr lang="en-US" dirty="0"/>
              <a:t>What do you do with this result?</a:t>
            </a:r>
          </a:p>
          <a:p>
            <a:pPr lvl="1"/>
            <a:r>
              <a:rPr lang="en-US" dirty="0"/>
              <a:t>Is this a true negative?</a:t>
            </a:r>
          </a:p>
          <a:p>
            <a:pPr lvl="1"/>
            <a:r>
              <a:rPr lang="en-US" dirty="0"/>
              <a:t>Was your test broad enough?</a:t>
            </a:r>
          </a:p>
          <a:p>
            <a:pPr lvl="1"/>
            <a:r>
              <a:rPr lang="en-US" dirty="0"/>
              <a:t>Should she be managed as high risk or population risk?</a:t>
            </a:r>
          </a:p>
          <a:p>
            <a:endParaRPr lang="en-US" dirty="0"/>
          </a:p>
        </p:txBody>
      </p:sp>
    </p:spTree>
    <p:extLst>
      <p:ext uri="{BB962C8B-B14F-4D97-AF65-F5344CB8AC3E}">
        <p14:creationId xmlns:p14="http://schemas.microsoft.com/office/powerpoint/2010/main" val="16196468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A179B-36D7-7F1E-A46B-5A1F2FA7607E}"/>
              </a:ext>
            </a:extLst>
          </p:cNvPr>
          <p:cNvSpPr>
            <a:spLocks noGrp="1"/>
          </p:cNvSpPr>
          <p:nvPr>
            <p:ph type="title"/>
          </p:nvPr>
        </p:nvSpPr>
        <p:spPr/>
        <p:txBody>
          <a:bodyPr>
            <a:noAutofit/>
          </a:bodyPr>
          <a:lstStyle/>
          <a:p>
            <a:r>
              <a:rPr lang="en-US" sz="3200" dirty="0"/>
              <a:t>Result C: Patient shares that her DTC health report was negative for Ashkenazi BRCA mutations and does not think she needs more testing</a:t>
            </a:r>
            <a:br>
              <a:rPr lang="en-US" sz="3200" dirty="0"/>
            </a:br>
            <a:endParaRPr lang="en-US" sz="3200" dirty="0"/>
          </a:p>
        </p:txBody>
      </p:sp>
      <p:sp>
        <p:nvSpPr>
          <p:cNvPr id="3" name="Content Placeholder 2">
            <a:extLst>
              <a:ext uri="{FF2B5EF4-FFF2-40B4-BE49-F238E27FC236}">
                <a16:creationId xmlns:a16="http://schemas.microsoft.com/office/drawing/2014/main" id="{ADF7C1DD-2CB4-CE15-F4B4-D5F31F87AE8E}"/>
              </a:ext>
            </a:extLst>
          </p:cNvPr>
          <p:cNvSpPr>
            <a:spLocks noGrp="1"/>
          </p:cNvSpPr>
          <p:nvPr>
            <p:ph idx="1"/>
          </p:nvPr>
        </p:nvSpPr>
        <p:spPr/>
        <p:txBody>
          <a:bodyPr/>
          <a:lstStyle/>
          <a:p>
            <a:r>
              <a:rPr lang="en-US" dirty="0"/>
              <a:t>Is this true? </a:t>
            </a:r>
          </a:p>
          <a:p>
            <a:r>
              <a:rPr lang="en-US" dirty="0"/>
              <a:t>Is this reassuring and adequate?</a:t>
            </a:r>
          </a:p>
          <a:p>
            <a:r>
              <a:rPr lang="en-US" dirty="0"/>
              <a:t>Is this testing comprehensive?</a:t>
            </a:r>
          </a:p>
          <a:p>
            <a:r>
              <a:rPr lang="en-US" dirty="0"/>
              <a:t>What other testing should be considered/recommended?</a:t>
            </a:r>
          </a:p>
          <a:p>
            <a:r>
              <a:rPr lang="en-US" dirty="0"/>
              <a:t>Are there other hereditary cancer genes beyond BRCA that could cause this pattern?</a:t>
            </a:r>
          </a:p>
          <a:p>
            <a:r>
              <a:rPr lang="en-US" dirty="0"/>
              <a:t>What do you recommend to this patient?</a:t>
            </a:r>
          </a:p>
        </p:txBody>
      </p:sp>
    </p:spTree>
    <p:extLst>
      <p:ext uri="{BB962C8B-B14F-4D97-AF65-F5344CB8AC3E}">
        <p14:creationId xmlns:p14="http://schemas.microsoft.com/office/powerpoint/2010/main" val="345733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E024-E7DA-AC3B-FCDA-4E8ED25DFEA4}"/>
              </a:ext>
            </a:extLst>
          </p:cNvPr>
          <p:cNvSpPr>
            <a:spLocks noGrp="1"/>
          </p:cNvSpPr>
          <p:nvPr>
            <p:ph type="title"/>
          </p:nvPr>
        </p:nvSpPr>
        <p:spPr/>
        <p:txBody>
          <a:bodyPr>
            <a:normAutofit/>
          </a:bodyPr>
          <a:lstStyle/>
          <a:p>
            <a:r>
              <a:rPr lang="en-US" dirty="0"/>
              <a:t>Result D:  Positive result for ATM pathogenic variant</a:t>
            </a:r>
          </a:p>
        </p:txBody>
      </p:sp>
      <p:sp>
        <p:nvSpPr>
          <p:cNvPr id="3" name="Content Placeholder 2">
            <a:extLst>
              <a:ext uri="{FF2B5EF4-FFF2-40B4-BE49-F238E27FC236}">
                <a16:creationId xmlns:a16="http://schemas.microsoft.com/office/drawing/2014/main" id="{18D4895F-8CAE-0B6F-A1C6-7130E3A9E797}"/>
              </a:ext>
            </a:extLst>
          </p:cNvPr>
          <p:cNvSpPr>
            <a:spLocks noGrp="1"/>
          </p:cNvSpPr>
          <p:nvPr>
            <p:ph idx="1"/>
          </p:nvPr>
        </p:nvSpPr>
        <p:spPr/>
        <p:txBody>
          <a:bodyPr/>
          <a:lstStyle/>
          <a:p>
            <a:r>
              <a:rPr lang="en-US" dirty="0"/>
              <a:t>How do you manage this?</a:t>
            </a:r>
          </a:p>
          <a:p>
            <a:pPr lvl="1"/>
            <a:r>
              <a:rPr lang="en-US" dirty="0"/>
              <a:t>Consider referral to Genetic Counselor</a:t>
            </a:r>
          </a:p>
          <a:p>
            <a:pPr lvl="1"/>
            <a:r>
              <a:rPr lang="en-US" dirty="0"/>
              <a:t>Refer to high risk management clinic if one exists near you</a:t>
            </a:r>
          </a:p>
          <a:p>
            <a:pPr lvl="1"/>
            <a:r>
              <a:rPr lang="en-US" dirty="0"/>
              <a:t>Review guidelines for management</a:t>
            </a:r>
          </a:p>
          <a:p>
            <a:pPr lvl="1"/>
            <a:r>
              <a:rPr lang="en-US" dirty="0"/>
              <a:t>Does anyone else need to be tested</a:t>
            </a:r>
          </a:p>
        </p:txBody>
      </p:sp>
    </p:spTree>
    <p:extLst>
      <p:ext uri="{BB962C8B-B14F-4D97-AF65-F5344CB8AC3E}">
        <p14:creationId xmlns:p14="http://schemas.microsoft.com/office/powerpoint/2010/main" val="412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89280-31FC-1201-97A1-643135603A15}"/>
              </a:ext>
            </a:extLst>
          </p:cNvPr>
          <p:cNvSpPr>
            <a:spLocks noGrp="1"/>
          </p:cNvSpPr>
          <p:nvPr>
            <p:ph type="title"/>
          </p:nvPr>
        </p:nvSpPr>
        <p:spPr/>
        <p:txBody>
          <a:bodyPr>
            <a:normAutofit/>
          </a:bodyPr>
          <a:lstStyle/>
          <a:p>
            <a:r>
              <a:rPr lang="en-US" dirty="0"/>
              <a:t>Result E: VUS in BRCA1</a:t>
            </a:r>
          </a:p>
        </p:txBody>
      </p:sp>
      <p:sp>
        <p:nvSpPr>
          <p:cNvPr id="3" name="Content Placeholder 2">
            <a:extLst>
              <a:ext uri="{FF2B5EF4-FFF2-40B4-BE49-F238E27FC236}">
                <a16:creationId xmlns:a16="http://schemas.microsoft.com/office/drawing/2014/main" id="{12683AAD-C192-3864-A533-2D0091F914D1}"/>
              </a:ext>
            </a:extLst>
          </p:cNvPr>
          <p:cNvSpPr>
            <a:spLocks noGrp="1"/>
          </p:cNvSpPr>
          <p:nvPr>
            <p:ph idx="1"/>
          </p:nvPr>
        </p:nvSpPr>
        <p:spPr/>
        <p:txBody>
          <a:bodyPr/>
          <a:lstStyle/>
          <a:p>
            <a:r>
              <a:rPr lang="en-US" dirty="0"/>
              <a:t>How do you explain this result to the patient?</a:t>
            </a:r>
          </a:p>
          <a:p>
            <a:r>
              <a:rPr lang="en-US" dirty="0"/>
              <a:t>How would you manage this patient?</a:t>
            </a:r>
          </a:p>
          <a:p>
            <a:r>
              <a:rPr lang="en-US" dirty="0"/>
              <a:t>Would you recommend prophylactic surgery?</a:t>
            </a:r>
          </a:p>
          <a:p>
            <a:endParaRPr lang="en-US" dirty="0"/>
          </a:p>
        </p:txBody>
      </p:sp>
    </p:spTree>
    <p:extLst>
      <p:ext uri="{BB962C8B-B14F-4D97-AF65-F5344CB8AC3E}">
        <p14:creationId xmlns:p14="http://schemas.microsoft.com/office/powerpoint/2010/main" val="336571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8"/>
        <p:cNvGrpSpPr/>
        <p:nvPr/>
      </p:nvGrpSpPr>
      <p:grpSpPr>
        <a:xfrm>
          <a:off x="0" y="0"/>
          <a:ext cx="0" cy="0"/>
          <a:chOff x="0" y="0"/>
          <a:chExt cx="0" cy="0"/>
        </a:xfrm>
      </p:grpSpPr>
      <p:sp>
        <p:nvSpPr>
          <p:cNvPr id="719" name="Google Shape;719;p28"/>
          <p:cNvSpPr/>
          <p:nvPr/>
        </p:nvSpPr>
        <p:spPr>
          <a:xfrm>
            <a:off x="0" y="0"/>
            <a:ext cx="12188952" cy="6858000"/>
          </a:xfrm>
          <a:prstGeom prst="rect">
            <a:avLst/>
          </a:prstGeom>
          <a:solidFill>
            <a:schemeClr val="dk1"/>
          </a:solidFill>
          <a:ln>
            <a:noFill/>
          </a:ln>
        </p:spPr>
        <p:txBody>
          <a:bodyPr spcFirstLastPara="1" wrap="square" lIns="121900" tIns="60933" rIns="121900" bIns="60933" anchor="ctr" anchorCtr="0">
            <a:noAutofit/>
          </a:bodyPr>
          <a:lstStyle/>
          <a:p>
            <a:pPr algn="ctr" defTabSz="1219170">
              <a:buClr>
                <a:srgbClr val="000000"/>
              </a:buClr>
              <a:buSzPts val="1350"/>
            </a:pPr>
            <a:endParaRPr kern="0">
              <a:solidFill>
                <a:srgbClr val="FFFFFF"/>
              </a:solidFill>
              <a:latin typeface="Libre Franklin"/>
              <a:ea typeface="Libre Franklin"/>
              <a:cs typeface="Libre Franklin"/>
              <a:sym typeface="Libre Franklin"/>
            </a:endParaRPr>
          </a:p>
        </p:txBody>
      </p:sp>
      <p:pic>
        <p:nvPicPr>
          <p:cNvPr id="720" name="Google Shape;720;p28"/>
          <p:cNvPicPr preferRelativeResize="0"/>
          <p:nvPr/>
        </p:nvPicPr>
        <p:blipFill rotWithShape="1">
          <a:blip r:embed="rId3" cstate="screen">
            <a:alphaModFix amt="50000"/>
            <a:extLst>
              <a:ext uri="{28A0092B-C50C-407E-A947-70E740481C1C}">
                <a14:useLocalDpi xmlns:a14="http://schemas.microsoft.com/office/drawing/2010/main"/>
              </a:ext>
            </a:extLst>
          </a:blip>
          <a:srcRect r="-1"/>
          <a:stretch/>
        </p:blipFill>
        <p:spPr>
          <a:xfrm>
            <a:off x="27" y="13"/>
            <a:ext cx="12188923" cy="6857987"/>
          </a:xfrm>
          <a:prstGeom prst="rect">
            <a:avLst/>
          </a:prstGeom>
          <a:noFill/>
          <a:ln>
            <a:noFill/>
          </a:ln>
        </p:spPr>
      </p:pic>
      <p:sp>
        <p:nvSpPr>
          <p:cNvPr id="721" name="Google Shape;721;p28"/>
          <p:cNvSpPr txBox="1">
            <a:spLocks noGrp="1"/>
          </p:cNvSpPr>
          <p:nvPr>
            <p:ph type="ctrTitle"/>
          </p:nvPr>
        </p:nvSpPr>
        <p:spPr>
          <a:xfrm>
            <a:off x="1524000" y="2676951"/>
            <a:ext cx="9144000" cy="1749045"/>
          </a:xfrm>
          <a:prstGeom prst="rect">
            <a:avLst/>
          </a:prstGeom>
          <a:noFill/>
          <a:ln>
            <a:noFill/>
          </a:ln>
        </p:spPr>
        <p:txBody>
          <a:bodyPr spcFirstLastPara="1" wrap="square" lIns="121900" tIns="60933" rIns="121900" bIns="60933" anchor="t" anchorCtr="0">
            <a:normAutofit fontScale="90000"/>
          </a:bodyPr>
          <a:lstStyle/>
          <a:p>
            <a:pPr>
              <a:buSzPct val="100000"/>
            </a:pPr>
            <a:r>
              <a:rPr lang="en-US" sz="6667">
                <a:latin typeface="Algerian"/>
                <a:ea typeface="Algerian"/>
                <a:cs typeface="Algerian"/>
                <a:sym typeface="Algerian"/>
              </a:rPr>
              <a:t>Your quest is complete!</a:t>
            </a:r>
            <a:endParaRPr/>
          </a:p>
        </p:txBody>
      </p:sp>
      <p:sp>
        <p:nvSpPr>
          <p:cNvPr id="722" name="Google Shape;722;p28"/>
          <p:cNvSpPr/>
          <p:nvPr/>
        </p:nvSpPr>
        <p:spPr>
          <a:xfrm>
            <a:off x="3974206" y="4368623"/>
            <a:ext cx="4243589" cy="18288"/>
          </a:xfrm>
          <a:custGeom>
            <a:avLst/>
            <a:gdLst/>
            <a:ahLst/>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rgbClr val="FFFFFF">
              <a:alpha val="74509"/>
            </a:srgbClr>
          </a:solidFill>
          <a:ln w="44450" cap="rnd" cmpd="sng">
            <a:solidFill>
              <a:schemeClr val="lt1">
                <a:alpha val="74509"/>
              </a:schemeClr>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buSzPts val="1350"/>
            </a:pPr>
            <a:endParaRPr kern="0">
              <a:solidFill>
                <a:srgbClr val="FFFFFF"/>
              </a:solidFill>
              <a:latin typeface="Libre Franklin"/>
              <a:ea typeface="Libre Franklin"/>
              <a:cs typeface="Libre Franklin"/>
              <a:sym typeface="Libre Franklin"/>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73FA5DF-9657-639D-AE89-B4ECEAD76FD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Audience Show of Hands Poll	</a:t>
            </a:r>
          </a:p>
        </p:txBody>
      </p:sp>
      <p:sp>
        <p:nvSpPr>
          <p:cNvPr id="2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67DD514-0216-EE8F-65B4-252A29E81099}"/>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dirty="0"/>
              <a:t>How many of you now feel more comfortable determining when to order genetic testing in your clinic?</a:t>
            </a:r>
          </a:p>
          <a:p>
            <a:endParaRPr lang="en-US" sz="2200" dirty="0"/>
          </a:p>
        </p:txBody>
      </p:sp>
      <p:pic>
        <p:nvPicPr>
          <p:cNvPr id="10" name="Picture 9" descr="A group of hands reaching out&#10;&#10;Description automatically generated">
            <a:extLst>
              <a:ext uri="{FF2B5EF4-FFF2-40B4-BE49-F238E27FC236}">
                <a16:creationId xmlns:a16="http://schemas.microsoft.com/office/drawing/2014/main" id="{628A3BB3-C49E-A514-8785-D592AEA56F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
          <a:stretch/>
        </p:blipFill>
        <p:spPr>
          <a:xfrm>
            <a:off x="7675658" y="2093976"/>
            <a:ext cx="3941064" cy="4096512"/>
          </a:xfrm>
          <a:prstGeom prst="rect">
            <a:avLst/>
          </a:prstGeom>
          <a:noFill/>
        </p:spPr>
      </p:pic>
    </p:spTree>
    <p:extLst>
      <p:ext uri="{BB962C8B-B14F-4D97-AF65-F5344CB8AC3E}">
        <p14:creationId xmlns:p14="http://schemas.microsoft.com/office/powerpoint/2010/main" val="34875093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1"/>
          <p:cNvSpPr txBox="1">
            <a:spLocks noGrp="1"/>
          </p:cNvSpPr>
          <p:nvPr>
            <p:ph type="ctrTitle"/>
          </p:nvPr>
        </p:nvSpPr>
        <p:spPr>
          <a:prstGeom prst="rect">
            <a:avLst/>
          </a:prstGeom>
          <a:noFill/>
          <a:ln>
            <a:noFill/>
          </a:ln>
        </p:spPr>
        <p:txBody>
          <a:bodyPr spcFirstLastPara="1" wrap="square" lIns="121900" tIns="60933" rIns="121900" bIns="60933" anchor="t" anchorCtr="0">
            <a:normAutofit/>
          </a:bodyPr>
          <a:lstStyle/>
          <a:p>
            <a:pPr>
              <a:buSzPct val="111111"/>
            </a:pPr>
            <a:r>
              <a:rPr lang="en-US"/>
              <a:t>What questions do you have?</a:t>
            </a:r>
            <a:endParaRPr/>
          </a:p>
        </p:txBody>
      </p:sp>
      <p:pic>
        <p:nvPicPr>
          <p:cNvPr id="734" name="Google Shape;734;p41" descr="A green dragon with wings&#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277090" flipH="1">
            <a:off x="6299371" y="694473"/>
            <a:ext cx="6858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3E4F19A7-A959-40BB-972C-4880BAF8EB09}"/>
    </a:ext>
  </a:extLst>
</a:theme>
</file>

<file path=ppt/theme/theme2.xml><?xml version="1.0" encoding="utf-8"?>
<a:theme xmlns:a="http://schemas.openxmlformats.org/drawingml/2006/main" name="1_Office Theme">
  <a:themeElements>
    <a:clrScheme name="NSGC AC">
      <a:dk1>
        <a:srgbClr val="000000"/>
      </a:dk1>
      <a:lt1>
        <a:srgbClr val="FFFFFF"/>
      </a:lt1>
      <a:dk2>
        <a:srgbClr val="44546A"/>
      </a:dk2>
      <a:lt2>
        <a:srgbClr val="E7E6E6"/>
      </a:lt2>
      <a:accent1>
        <a:srgbClr val="DC8B27"/>
      </a:accent1>
      <a:accent2>
        <a:srgbClr val="ED2024"/>
      </a:accent2>
      <a:accent3>
        <a:srgbClr val="65BBB0"/>
      </a:accent3>
      <a:accent4>
        <a:srgbClr val="00435C"/>
      </a:accent4>
      <a:accent5>
        <a:srgbClr val="121720"/>
      </a:accent5>
      <a:accent6>
        <a:srgbClr val="00435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20257</TotalTime>
  <Words>3888</Words>
  <Application>Microsoft Macintosh PowerPoint</Application>
  <PresentationFormat>Widescreen</PresentationFormat>
  <Paragraphs>493</Paragraphs>
  <Slides>97</Slides>
  <Notes>20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97</vt:i4>
      </vt:variant>
    </vt:vector>
  </HeadingPairs>
  <TitlesOfParts>
    <vt:vector size="114" baseType="lpstr">
      <vt:lpstr>Algerian</vt:lpstr>
      <vt:lpstr>Arial</vt:lpstr>
      <vt:lpstr>Avenir Next LT Pro</vt:lpstr>
      <vt:lpstr>Calibri</vt:lpstr>
      <vt:lpstr>Calibri Light</vt:lpstr>
      <vt:lpstr>Crimson Pro</vt:lpstr>
      <vt:lpstr>Crimson Pro Medium</vt:lpstr>
      <vt:lpstr>Helvetica Light</vt:lpstr>
      <vt:lpstr>Helvetica Neue</vt:lpstr>
      <vt:lpstr>Hind Siliguri Medium</vt:lpstr>
      <vt:lpstr>Libre Franklin</vt:lpstr>
      <vt:lpstr>Libre Franklin Medium</vt:lpstr>
      <vt:lpstr>Open Sans</vt:lpstr>
      <vt:lpstr>Tw Cen MT</vt:lpstr>
      <vt:lpstr>Wingdings</vt:lpstr>
      <vt:lpstr>Office Theme</vt:lpstr>
      <vt:lpstr>1_Office Theme</vt:lpstr>
      <vt:lpstr>PowerPoint Presentation</vt:lpstr>
      <vt:lpstr>Disclosures</vt:lpstr>
      <vt:lpstr>Learning Objectives:</vt:lpstr>
      <vt:lpstr>The Quest…</vt:lpstr>
      <vt:lpstr>Background and Scope of Practice</vt:lpstr>
      <vt:lpstr>Audience Show of Hands Poll </vt:lpstr>
      <vt:lpstr>What is Genomics?</vt:lpstr>
      <vt:lpstr>What is Precision Medicine?</vt:lpstr>
      <vt:lpstr>PowerPoint Presentation</vt:lpstr>
      <vt:lpstr>PowerPoint Presentation</vt:lpstr>
      <vt:lpstr>Why and how are delivering Genomic and PM Services important to Family Medicine?</vt:lpstr>
      <vt:lpstr>The Need for Genomic Services is increasing faster than we can train Genetic providers.</vt:lpstr>
      <vt:lpstr>State of Genetics/Genetics Clinicians </vt:lpstr>
      <vt:lpstr>Why Family Medicine Makes Sense:</vt:lpstr>
      <vt:lpstr>PowerPoint Presentation</vt:lpstr>
      <vt:lpstr>How do we get genomics as another tool in the FM clinician toolbox?</vt:lpstr>
      <vt:lpstr>PowerPoint Presentation</vt:lpstr>
      <vt:lpstr>CDC Tier 1 Conditions:</vt:lpstr>
      <vt:lpstr>USPSTF:</vt:lpstr>
      <vt:lpstr>Prevalence</vt:lpstr>
      <vt:lpstr>PowerPoint Presentation</vt:lpstr>
      <vt:lpstr>Welcome to the Dungeon!</vt:lpstr>
      <vt:lpstr>Rules of the Game</vt:lpstr>
      <vt:lpstr>Case 1: </vt:lpstr>
      <vt:lpstr>Cc: </vt:lpstr>
      <vt:lpstr>PowerPoint Presentation</vt:lpstr>
      <vt:lpstr>Draw a quick pedigree:</vt:lpstr>
      <vt:lpstr>Pedigree</vt:lpstr>
      <vt:lpstr>Hereditary Cancer TESTING</vt:lpstr>
      <vt:lpstr>Red Flags for Genetic Cancer Risk Assessment</vt:lpstr>
      <vt:lpstr>PowerPoint Presentation</vt:lpstr>
      <vt:lpstr>PowerPoint Presentation</vt:lpstr>
      <vt:lpstr>Test Cost and Reimbursement</vt:lpstr>
      <vt:lpstr>Genes tested</vt:lpstr>
      <vt:lpstr>Logistics</vt:lpstr>
      <vt:lpstr>Reporting of results</vt:lpstr>
      <vt:lpstr>Hereditary Cancer TESTING</vt:lpstr>
      <vt:lpstr>PowerPoint Presentation</vt:lpstr>
      <vt:lpstr>PowerPoint Presentation</vt:lpstr>
      <vt:lpstr>INFORMED CONSENT IN GENETIC TESTING</vt:lpstr>
      <vt:lpstr>PowerPoint Presentation</vt:lpstr>
      <vt:lpstr>Types of Genetic Changes</vt:lpstr>
      <vt:lpstr>The Result</vt:lpstr>
      <vt:lpstr> </vt:lpstr>
      <vt:lpstr>Considerations</vt:lpstr>
      <vt:lpstr>Case 2: </vt:lpstr>
      <vt:lpstr>Direct To Consumer-validation and contextualization</vt:lpstr>
      <vt:lpstr>PowerPoint Presentation</vt:lpstr>
      <vt:lpstr>Familial Hypercholesterolemia</vt:lpstr>
      <vt:lpstr>PowerPoint Presentation</vt:lpstr>
      <vt:lpstr>Familial Hypercholesterolemia</vt:lpstr>
      <vt:lpstr>Benefits of Testing</vt:lpstr>
      <vt:lpstr>PowerPoint Presentation</vt:lpstr>
      <vt:lpstr>PowerPoint Presentation</vt:lpstr>
      <vt:lpstr>PowerPoint Presentation</vt:lpstr>
      <vt:lpstr>PowerPoint Presentation</vt:lpstr>
      <vt:lpstr>PowerPoint Presentation</vt:lpstr>
      <vt:lpstr>Considerations for Confirmatory Testing</vt:lpstr>
      <vt:lpstr>PowerPoint Presentation</vt:lpstr>
      <vt:lpstr>The Result</vt:lpstr>
      <vt:lpstr>PowerPoint Presentation</vt:lpstr>
      <vt:lpstr>Considerations?</vt:lpstr>
      <vt:lpstr>PowerPoint Presentation</vt:lpstr>
      <vt:lpstr>Case 3: </vt:lpstr>
      <vt:lpstr>Precision Medicine in Practice: Pharmacogenomics</vt:lpstr>
      <vt:lpstr>Pharmacogenomics as a great start:</vt:lpstr>
      <vt:lpstr>Achieving “precision” medicine for pharmacotherapy</vt:lpstr>
      <vt:lpstr>PowerPoint Presentation</vt:lpstr>
      <vt:lpstr>How many medications have current FDA guidelines including consideration of PGx testing?</vt:lpstr>
      <vt:lpstr>More than 300 drugs currently have genetic data in their FDA-approved product labeling</vt:lpstr>
      <vt:lpstr>Changing Utility and Indications</vt:lpstr>
      <vt:lpstr>Nomenclature</vt:lpstr>
      <vt:lpstr>Examples of Clinical PGx Reports</vt:lpstr>
      <vt:lpstr>PowerPoint Presentation</vt:lpstr>
      <vt:lpstr>PowerPoint Presentation</vt:lpstr>
      <vt:lpstr>PowerPoint Presentation</vt:lpstr>
      <vt:lpstr>PowerPoint Presentation</vt:lpstr>
      <vt:lpstr>PowerPoint Presentation</vt:lpstr>
      <vt:lpstr>Important Resources</vt:lpstr>
      <vt:lpstr>The Result</vt:lpstr>
      <vt:lpstr>PowerPoint Presentation</vt:lpstr>
      <vt:lpstr>Take a few minutes to look up your patient’s test results using the resources Jot down some things you might talk to your patient about related to their PGx result</vt:lpstr>
      <vt:lpstr>PowerPoint Presentation</vt:lpstr>
      <vt:lpstr>Case 4:</vt:lpstr>
      <vt:lpstr>PowerPoint Presentation</vt:lpstr>
      <vt:lpstr>PowerPoint Presentation</vt:lpstr>
      <vt:lpstr>PowerPoint Presentation</vt:lpstr>
      <vt:lpstr>The Result</vt:lpstr>
      <vt:lpstr>PowerPoint Presentation</vt:lpstr>
      <vt:lpstr>Result A: Positive result for BRCA1 c.68_69delAG</vt:lpstr>
      <vt:lpstr>Result B: Negative</vt:lpstr>
      <vt:lpstr>Result C: Patient shares that her DTC health report was negative for Ashkenazi BRCA mutations and does not think she needs more testing </vt:lpstr>
      <vt:lpstr>Result D:  Positive result for ATM pathogenic variant</vt:lpstr>
      <vt:lpstr>Result E: VUS in BRCA1</vt:lpstr>
      <vt:lpstr>Your quest is complete!</vt:lpstr>
      <vt:lpstr>Audience Show of Hands Poll </vt:lpstr>
      <vt:lpstr>What questions do you have?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Massart, Mylynda</dc:creator>
  <cp:lastModifiedBy>Massart, Mylynda</cp:lastModifiedBy>
  <cp:revision>120</cp:revision>
  <dcterms:created xsi:type="dcterms:W3CDTF">2024-02-05T11:26:19Z</dcterms:created>
  <dcterms:modified xsi:type="dcterms:W3CDTF">2024-03-03T12:37:29Z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2024-02-05T11:33:11Z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a0c921be-a9d5-4d00-a268-6323ff2577ca</vt:lpwstr>
  </property>
  <property fmtid="{D5CDD505-2E9C-101B-9397-08002B2CF9AE}" pid="8" name="MSIP_Label_5e4b1be8-281e-475d-98b0-21c3457e5a46_ContentBits">
    <vt:lpwstr>0</vt:lpwstr>
  </property>
</Properties>
</file>