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44" r:id="rId1"/>
  </p:sldMasterIdLst>
  <p:notesMasterIdLst>
    <p:notesMasterId r:id="rId46"/>
  </p:notesMasterIdLst>
  <p:sldIdLst>
    <p:sldId id="256" r:id="rId2"/>
    <p:sldId id="304" r:id="rId3"/>
    <p:sldId id="259" r:id="rId4"/>
    <p:sldId id="261" r:id="rId5"/>
    <p:sldId id="262" r:id="rId6"/>
    <p:sldId id="283" r:id="rId7"/>
    <p:sldId id="284" r:id="rId8"/>
    <p:sldId id="264" r:id="rId9"/>
    <p:sldId id="281" r:id="rId10"/>
    <p:sldId id="285" r:id="rId11"/>
    <p:sldId id="286" r:id="rId12"/>
    <p:sldId id="263" r:id="rId13"/>
    <p:sldId id="287" r:id="rId14"/>
    <p:sldId id="265" r:id="rId15"/>
    <p:sldId id="266" r:id="rId16"/>
    <p:sldId id="267" r:id="rId17"/>
    <p:sldId id="271" r:id="rId18"/>
    <p:sldId id="268" r:id="rId19"/>
    <p:sldId id="269" r:id="rId20"/>
    <p:sldId id="288" r:id="rId21"/>
    <p:sldId id="273" r:id="rId22"/>
    <p:sldId id="289" r:id="rId23"/>
    <p:sldId id="290" r:id="rId24"/>
    <p:sldId id="274" r:id="rId25"/>
    <p:sldId id="276" r:id="rId26"/>
    <p:sldId id="278" r:id="rId27"/>
    <p:sldId id="272" r:id="rId28"/>
    <p:sldId id="291" r:id="rId29"/>
    <p:sldId id="305" r:id="rId30"/>
    <p:sldId id="292" r:id="rId31"/>
    <p:sldId id="270" r:id="rId32"/>
    <p:sldId id="275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2" r:id="rId42"/>
    <p:sldId id="301" r:id="rId43"/>
    <p:sldId id="303" r:id="rId44"/>
    <p:sldId id="279" r:id="rId45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47"/>
    </p:embeddedFont>
    <p:embeddedFont>
      <p:font typeface="Gill Sans MT" panose="020B0502020104020203" pitchFamily="34" charset="77"/>
      <p:regular r:id="rId48"/>
      <p:bold r:id="rId49"/>
      <p:italic r:id="rId50"/>
      <p:boldItalic r:id="rId51"/>
    </p:embeddedFont>
    <p:embeddedFont>
      <p:font typeface="Helvetica Neue Light" panose="02000403000000020004" pitchFamily="2" charset="0"/>
      <p:regular r:id="rId52"/>
      <p:bold r:id="rId53"/>
      <p:italic r:id="rId54"/>
      <p:boldItalic r:id="rId55"/>
    </p:embeddedFont>
    <p:embeddedFont>
      <p:font typeface="Lucida Sans Unicode" panose="020B0602030504020204" pitchFamily="34" charset="0"/>
      <p:regular r:id="rId56"/>
    </p:embeddedFont>
    <p:embeddedFont>
      <p:font typeface="Tahoma" panose="020B0604030504040204" pitchFamily="34" charset="0"/>
      <p:regular r:id="rId57"/>
      <p:bold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gM2G4DSbrfaUW+qFtVU746152T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4"/>
    <p:restoredTop sz="94704"/>
  </p:normalViewPr>
  <p:slideViewPr>
    <p:cSldViewPr snapToGrid="0">
      <p:cViewPr varScale="1">
        <p:scale>
          <a:sx n="191" d="100"/>
          <a:sy n="191" d="100"/>
        </p:scale>
        <p:origin x="5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37330037082818"/>
          <c:y val="8.0459770114942528E-2"/>
          <c:w val="0.87886279357231145"/>
          <c:h val="0.77931034482758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Persistent ADHD</c:v>
                </c:pt>
              </c:strCache>
            </c:strRef>
          </c:tx>
          <c:spPr>
            <a:solidFill>
              <a:prstClr val="black"/>
            </a:solidFill>
            <a:ln>
              <a:solidFill>
                <a:prstClr val="black"/>
              </a:solidFill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Normalized Social Functioning</c:v>
                </c:pt>
                <c:pt idx="1">
                  <c:v>Normalized Emotional Functioning</c:v>
                </c:pt>
                <c:pt idx="2">
                  <c:v>Normalized School Functioning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42</c:v>
                </c:pt>
                <c:pt idx="1">
                  <c:v>44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0-2147-864D-397AE2E1556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Remitting ADHD</c:v>
                </c:pt>
              </c:strCache>
            </c:strRef>
          </c:tx>
          <c:spPr>
            <a:solidFill>
              <a:prstClr val="white"/>
            </a:solidFill>
            <a:ln>
              <a:solidFill>
                <a:prstClr val="black"/>
              </a:solidFill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Normalized Social Functioning</c:v>
                </c:pt>
                <c:pt idx="1">
                  <c:v>Normalized Emotional Functioning</c:v>
                </c:pt>
                <c:pt idx="2">
                  <c:v>Normalized School Functioning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78</c:v>
                </c:pt>
                <c:pt idx="1">
                  <c:v>89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0-2147-864D-397AE2E1556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Non-ADHD controls</c:v>
                </c:pt>
              </c:strCache>
            </c:strRef>
          </c:tx>
          <c:spPr>
            <a:pattFill prst="pct50">
              <a:fgClr>
                <a:prstClr val="black"/>
              </a:fgClr>
              <a:bgClr>
                <a:prstClr val="white"/>
              </a:bgClr>
            </a:pattFill>
            <a:ln>
              <a:solidFill>
                <a:prstClr val="black"/>
              </a:solidFill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Normalized Social Functioning</c:v>
                </c:pt>
                <c:pt idx="1">
                  <c:v>Normalized Emotional Functioning</c:v>
                </c:pt>
                <c:pt idx="2">
                  <c:v>Normalized School Functioning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85</c:v>
                </c:pt>
                <c:pt idx="1">
                  <c:v>90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20-2147-864D-397AE2E15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81619568"/>
        <c:axId val="1"/>
      </c:barChart>
      <c:catAx>
        <c:axId val="208161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2699" cap="flat" cmpd="sng" algn="ctr">
            <a:solidFill>
              <a:schemeClr val="tx1">
                <a:lumMod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80808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Patients (%)</a:t>
                </a:r>
              </a:p>
            </c:rich>
          </c:tx>
          <c:layout>
            <c:manualLayout>
              <c:xMode val="edge"/>
              <c:yMode val="edge"/>
              <c:x val="2.2008282970371884E-2"/>
              <c:y val="0.32871463637089049"/>
            </c:manualLayout>
          </c:layout>
          <c:overlay val="0"/>
          <c:spPr>
            <a:noFill/>
            <a:ln w="21592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80808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</c:title>
        <c:numFmt formatCode="General\%" sourceLinked="0"/>
        <c:majorTickMark val="out"/>
        <c:minorTickMark val="none"/>
        <c:tickLblPos val="nextTo"/>
        <c:spPr>
          <a:noFill/>
          <a:ln w="2699" cap="flat" cmpd="sng" algn="ctr">
            <a:solidFill>
              <a:schemeClr val="tx1">
                <a:lumMod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80808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81619568"/>
        <c:crosses val="autoZero"/>
        <c:crossBetween val="between"/>
        <c:majorUnit val="20"/>
      </c:valAx>
      <c:spPr>
        <a:noFill/>
        <a:ln w="24345">
          <a:noFill/>
        </a:ln>
        <a:effectLst/>
      </c:spPr>
    </c:plotArea>
    <c:legend>
      <c:legendPos val="r"/>
      <c:layout>
        <c:manualLayout>
          <c:xMode val="edge"/>
          <c:yMode val="edge"/>
          <c:x val="0.1408905579498308"/>
          <c:y val="1.0380622837370242E-2"/>
          <c:w val="0.83131280736502278"/>
          <c:h val="8.6541878875902215E-2"/>
        </c:manualLayout>
      </c:layout>
      <c:overlay val="0"/>
      <c:spPr>
        <a:noFill/>
        <a:ln w="21592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80808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 sz="1400" b="1" i="0" u="none" strike="noStrike" baseline="0">
          <a:solidFill>
            <a:srgbClr val="80808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28636-A227-43B5-9C91-C2B1548D024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3216585-EE11-4BDB-A300-627A6E12BE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j-lt"/>
            </a:rPr>
            <a:t>Understand the critical role of rating scales for the assessment and management of ADHD</a:t>
          </a:r>
        </a:p>
      </dgm:t>
    </dgm:pt>
    <dgm:pt modelId="{83AA4EB3-8BF7-46A5-8DA3-F8259742AAA7}" type="parTrans" cxnId="{BCFDD09E-F28B-4AA7-805F-77476793BAFE}">
      <dgm:prSet/>
      <dgm:spPr/>
      <dgm:t>
        <a:bodyPr/>
        <a:lstStyle/>
        <a:p>
          <a:endParaRPr lang="en-US"/>
        </a:p>
      </dgm:t>
    </dgm:pt>
    <dgm:pt modelId="{D87177F8-00C1-4BA1-A4B1-9AA767746B83}" type="sibTrans" cxnId="{BCFDD09E-F28B-4AA7-805F-77476793BAFE}">
      <dgm:prSet/>
      <dgm:spPr/>
      <dgm:t>
        <a:bodyPr/>
        <a:lstStyle/>
        <a:p>
          <a:endParaRPr lang="en-US"/>
        </a:p>
      </dgm:t>
    </dgm:pt>
    <dgm:pt modelId="{3EE35CBB-5DD0-4DBA-9E7C-2CB3C98D74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j-lt"/>
            </a:rPr>
            <a:t>Understand Accommodations and other psychosocial  interventions for ADHD</a:t>
          </a:r>
          <a:endParaRPr lang="en-US" dirty="0"/>
        </a:p>
      </dgm:t>
    </dgm:pt>
    <dgm:pt modelId="{AD53CDBD-3CCB-47C9-9296-8A5A4528B2C8}" type="parTrans" cxnId="{1EB26C90-BE6C-4A6E-9B7E-833E96BB2948}">
      <dgm:prSet/>
      <dgm:spPr/>
      <dgm:t>
        <a:bodyPr/>
        <a:lstStyle/>
        <a:p>
          <a:endParaRPr lang="en-US"/>
        </a:p>
      </dgm:t>
    </dgm:pt>
    <dgm:pt modelId="{CD4DF156-5414-4A97-8B8F-D9D4271435A0}" type="sibTrans" cxnId="{1EB26C90-BE6C-4A6E-9B7E-833E96BB2948}">
      <dgm:prSet/>
      <dgm:spPr/>
      <dgm:t>
        <a:bodyPr/>
        <a:lstStyle/>
        <a:p>
          <a:endParaRPr lang="en-US"/>
        </a:p>
      </dgm:t>
    </dgm:pt>
    <dgm:pt modelId="{849230E3-F6EE-4BE1-90E6-0C0103A086DD}" type="pres">
      <dgm:prSet presAssocID="{0D528636-A227-43B5-9C91-C2B1548D0244}" presName="root" presStyleCnt="0">
        <dgm:presLayoutVars>
          <dgm:dir/>
          <dgm:resizeHandles val="exact"/>
        </dgm:presLayoutVars>
      </dgm:prSet>
      <dgm:spPr/>
    </dgm:pt>
    <dgm:pt modelId="{503D23CC-9CAB-49AB-817E-D630C38DE306}" type="pres">
      <dgm:prSet presAssocID="{A3216585-EE11-4BDB-A300-627A6E12BEC8}" presName="compNode" presStyleCnt="0"/>
      <dgm:spPr/>
    </dgm:pt>
    <dgm:pt modelId="{2B828E02-622B-4F69-8F16-19D7305CD9CB}" type="pres">
      <dgm:prSet presAssocID="{A3216585-EE11-4BDB-A300-627A6E12BEC8}" presName="iconRect" presStyleLbl="node1" presStyleIdx="0" presStyleCnt="2" custScaleX="106458" custScaleY="106458" custLinFactNeighborX="-67317" custLinFactNeighborY="-6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2C1AB4B-3358-45C2-B8C7-8A1BBF500ACA}" type="pres">
      <dgm:prSet presAssocID="{A3216585-EE11-4BDB-A300-627A6E12BEC8}" presName="spaceRect" presStyleCnt="0"/>
      <dgm:spPr/>
    </dgm:pt>
    <dgm:pt modelId="{6F802775-695F-454D-98CE-9BCD9A759B79}" type="pres">
      <dgm:prSet presAssocID="{A3216585-EE11-4BDB-A300-627A6E12BEC8}" presName="textRect" presStyleLbl="revTx" presStyleIdx="0" presStyleCnt="2" custScaleX="68039" custScaleY="111760" custLinFactNeighborX="-20899" custLinFactNeighborY="-52425">
        <dgm:presLayoutVars>
          <dgm:chMax val="1"/>
          <dgm:chPref val="1"/>
        </dgm:presLayoutVars>
      </dgm:prSet>
      <dgm:spPr/>
    </dgm:pt>
    <dgm:pt modelId="{4E3A143E-528D-427E-B89E-1D37EF317F5E}" type="pres">
      <dgm:prSet presAssocID="{D87177F8-00C1-4BA1-A4B1-9AA767746B83}" presName="sibTrans" presStyleCnt="0"/>
      <dgm:spPr/>
    </dgm:pt>
    <dgm:pt modelId="{8BCEB2B6-98A0-421F-B145-76E233E8F26F}" type="pres">
      <dgm:prSet presAssocID="{3EE35CBB-5DD0-4DBA-9E7C-2CB3C98D742E}" presName="compNode" presStyleCnt="0"/>
      <dgm:spPr/>
    </dgm:pt>
    <dgm:pt modelId="{41CB9004-E391-437B-9A32-6575CFEBA32E}" type="pres">
      <dgm:prSet presAssocID="{3EE35CBB-5DD0-4DBA-9E7C-2CB3C98D742E}" presName="iconRect" presStyleLbl="node1" presStyleIdx="1" presStyleCnt="2" custScaleX="114719" custScaleY="111938" custLinFactNeighborX="62308" custLinFactNeighborY="-145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814F2DEF-2B13-408A-9D2E-1FDFA8CAC573}" type="pres">
      <dgm:prSet presAssocID="{3EE35CBB-5DD0-4DBA-9E7C-2CB3C98D742E}" presName="spaceRect" presStyleCnt="0"/>
      <dgm:spPr/>
    </dgm:pt>
    <dgm:pt modelId="{FDA299AF-A55E-4483-846B-840D8CBA9DD0}" type="pres">
      <dgm:prSet presAssocID="{3EE35CBB-5DD0-4DBA-9E7C-2CB3C98D742E}" presName="textRect" presStyleLbl="revTx" presStyleIdx="1" presStyleCnt="2" custScaleX="53093" custScaleY="115749" custLinFactNeighborX="27796" custLinFactNeighborY="-60770">
        <dgm:presLayoutVars>
          <dgm:chMax val="1"/>
          <dgm:chPref val="1"/>
        </dgm:presLayoutVars>
      </dgm:prSet>
      <dgm:spPr/>
    </dgm:pt>
  </dgm:ptLst>
  <dgm:cxnLst>
    <dgm:cxn modelId="{AB8D278D-5C44-7C46-8288-9CBFBAEE47ED}" type="presOf" srcId="{0D528636-A227-43B5-9C91-C2B1548D0244}" destId="{849230E3-F6EE-4BE1-90E6-0C0103A086DD}" srcOrd="0" destOrd="0" presId="urn:microsoft.com/office/officeart/2018/2/layout/IconLabelList"/>
    <dgm:cxn modelId="{1EB26C90-BE6C-4A6E-9B7E-833E96BB2948}" srcId="{0D528636-A227-43B5-9C91-C2B1548D0244}" destId="{3EE35CBB-5DD0-4DBA-9E7C-2CB3C98D742E}" srcOrd="1" destOrd="0" parTransId="{AD53CDBD-3CCB-47C9-9296-8A5A4528B2C8}" sibTransId="{CD4DF156-5414-4A97-8B8F-D9D4271435A0}"/>
    <dgm:cxn modelId="{BCFDD09E-F28B-4AA7-805F-77476793BAFE}" srcId="{0D528636-A227-43B5-9C91-C2B1548D0244}" destId="{A3216585-EE11-4BDB-A300-627A6E12BEC8}" srcOrd="0" destOrd="0" parTransId="{83AA4EB3-8BF7-46A5-8DA3-F8259742AAA7}" sibTransId="{D87177F8-00C1-4BA1-A4B1-9AA767746B83}"/>
    <dgm:cxn modelId="{B95CDCA3-AAE4-D345-9E25-9D73CBE8FF5D}" type="presOf" srcId="{A3216585-EE11-4BDB-A300-627A6E12BEC8}" destId="{6F802775-695F-454D-98CE-9BCD9A759B79}" srcOrd="0" destOrd="0" presId="urn:microsoft.com/office/officeart/2018/2/layout/IconLabelList"/>
    <dgm:cxn modelId="{325B82C0-0612-6246-90DB-675191ECFAE8}" type="presOf" srcId="{3EE35CBB-5DD0-4DBA-9E7C-2CB3C98D742E}" destId="{FDA299AF-A55E-4483-846B-840D8CBA9DD0}" srcOrd="0" destOrd="0" presId="urn:microsoft.com/office/officeart/2018/2/layout/IconLabelList"/>
    <dgm:cxn modelId="{EBA4512A-A97C-9048-8743-72F45B616109}" type="presParOf" srcId="{849230E3-F6EE-4BE1-90E6-0C0103A086DD}" destId="{503D23CC-9CAB-49AB-817E-D630C38DE306}" srcOrd="0" destOrd="0" presId="urn:microsoft.com/office/officeart/2018/2/layout/IconLabelList"/>
    <dgm:cxn modelId="{EF2CC135-20D9-E64F-A7C8-25D69B4E9CD7}" type="presParOf" srcId="{503D23CC-9CAB-49AB-817E-D630C38DE306}" destId="{2B828E02-622B-4F69-8F16-19D7305CD9CB}" srcOrd="0" destOrd="0" presId="urn:microsoft.com/office/officeart/2018/2/layout/IconLabelList"/>
    <dgm:cxn modelId="{26D59BB3-300D-4847-B61F-D9181FBB42A0}" type="presParOf" srcId="{503D23CC-9CAB-49AB-817E-D630C38DE306}" destId="{62C1AB4B-3358-45C2-B8C7-8A1BBF500ACA}" srcOrd="1" destOrd="0" presId="urn:microsoft.com/office/officeart/2018/2/layout/IconLabelList"/>
    <dgm:cxn modelId="{72FA946F-B3DE-4848-928E-1C024ACF1E05}" type="presParOf" srcId="{503D23CC-9CAB-49AB-817E-D630C38DE306}" destId="{6F802775-695F-454D-98CE-9BCD9A759B79}" srcOrd="2" destOrd="0" presId="urn:microsoft.com/office/officeart/2018/2/layout/IconLabelList"/>
    <dgm:cxn modelId="{1781A2EE-E045-4C4A-A411-C72E9F7F68FE}" type="presParOf" srcId="{849230E3-F6EE-4BE1-90E6-0C0103A086DD}" destId="{4E3A143E-528D-427E-B89E-1D37EF317F5E}" srcOrd="1" destOrd="0" presId="urn:microsoft.com/office/officeart/2018/2/layout/IconLabelList"/>
    <dgm:cxn modelId="{F30A6111-7F03-FB46-834A-B4F0ACCDE747}" type="presParOf" srcId="{849230E3-F6EE-4BE1-90E6-0C0103A086DD}" destId="{8BCEB2B6-98A0-421F-B145-76E233E8F26F}" srcOrd="2" destOrd="0" presId="urn:microsoft.com/office/officeart/2018/2/layout/IconLabelList"/>
    <dgm:cxn modelId="{B40CB271-5CDB-B64D-A4C6-EEFBBCE17C8B}" type="presParOf" srcId="{8BCEB2B6-98A0-421F-B145-76E233E8F26F}" destId="{41CB9004-E391-437B-9A32-6575CFEBA32E}" srcOrd="0" destOrd="0" presId="urn:microsoft.com/office/officeart/2018/2/layout/IconLabelList"/>
    <dgm:cxn modelId="{419B6962-E10E-674F-815F-B9EA12EB270A}" type="presParOf" srcId="{8BCEB2B6-98A0-421F-B145-76E233E8F26F}" destId="{814F2DEF-2B13-408A-9D2E-1FDFA8CAC573}" srcOrd="1" destOrd="0" presId="urn:microsoft.com/office/officeart/2018/2/layout/IconLabelList"/>
    <dgm:cxn modelId="{24E717FE-F555-B842-ABBE-1AF8C0903E51}" type="presParOf" srcId="{8BCEB2B6-98A0-421F-B145-76E233E8F26F}" destId="{FDA299AF-A55E-4483-846B-840D8CBA9DD0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59145-60EB-451D-81C9-4ED4F1ECA82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C28268-F987-4E34-9867-57E4B3673F5E}">
      <dgm:prSet/>
      <dgm:spPr/>
      <dgm:t>
        <a:bodyPr/>
        <a:lstStyle/>
        <a:p>
          <a:r>
            <a:rPr lang="en-US" b="1" dirty="0"/>
            <a:t>Behavioral</a:t>
          </a:r>
          <a:r>
            <a:rPr lang="en-US" b="1" baseline="0" dirty="0"/>
            <a:t> Control Difficulties</a:t>
          </a:r>
          <a:endParaRPr lang="en-US" b="1" dirty="0"/>
        </a:p>
      </dgm:t>
    </dgm:pt>
    <dgm:pt modelId="{CF0B5CB3-19DF-4062-9A31-D0D8EFAEA007}" type="parTrans" cxnId="{A0DF5389-1B8F-45BA-B14C-B7196C19AFD4}">
      <dgm:prSet/>
      <dgm:spPr/>
      <dgm:t>
        <a:bodyPr/>
        <a:lstStyle/>
        <a:p>
          <a:endParaRPr lang="en-US"/>
        </a:p>
      </dgm:t>
    </dgm:pt>
    <dgm:pt modelId="{A1D9534E-7CC5-4B57-820A-4FBFF36B5991}" type="sibTrans" cxnId="{A0DF5389-1B8F-45BA-B14C-B7196C19AFD4}">
      <dgm:prSet/>
      <dgm:spPr/>
      <dgm:t>
        <a:bodyPr/>
        <a:lstStyle/>
        <a:p>
          <a:endParaRPr lang="en-US"/>
        </a:p>
      </dgm:t>
    </dgm:pt>
    <dgm:pt modelId="{02083BCB-8C70-4F38-8F36-096E38279E1F}">
      <dgm:prSet/>
      <dgm:spPr/>
      <dgm:t>
        <a:bodyPr/>
        <a:lstStyle/>
        <a:p>
          <a:r>
            <a:rPr lang="en-US" b="1" dirty="0"/>
            <a:t>Attentional Struggles</a:t>
          </a:r>
          <a:endParaRPr lang="en-US" dirty="0"/>
        </a:p>
      </dgm:t>
    </dgm:pt>
    <dgm:pt modelId="{35EDEB37-5AA1-4757-BB48-F130BF563616}" type="parTrans" cxnId="{78F3A419-E6C0-47E9-B87A-E6FFC63145CC}">
      <dgm:prSet/>
      <dgm:spPr/>
      <dgm:t>
        <a:bodyPr/>
        <a:lstStyle/>
        <a:p>
          <a:endParaRPr lang="en-US"/>
        </a:p>
      </dgm:t>
    </dgm:pt>
    <dgm:pt modelId="{9083C6EF-C949-4EB2-A5CA-DA3ABDE3BBC4}" type="sibTrans" cxnId="{78F3A419-E6C0-47E9-B87A-E6FFC63145CC}">
      <dgm:prSet/>
      <dgm:spPr/>
      <dgm:t>
        <a:bodyPr/>
        <a:lstStyle/>
        <a:p>
          <a:endParaRPr lang="en-US"/>
        </a:p>
      </dgm:t>
    </dgm:pt>
    <dgm:pt modelId="{4ED9B702-5CF4-48E0-AC03-2126EF216770}">
      <dgm:prSet/>
      <dgm:spPr/>
      <dgm:t>
        <a:bodyPr/>
        <a:lstStyle/>
        <a:p>
          <a:r>
            <a:rPr lang="en-US" b="1" dirty="0"/>
            <a:t>Difficulty with Impulsivity</a:t>
          </a:r>
          <a:endParaRPr lang="en-US" dirty="0"/>
        </a:p>
      </dgm:t>
    </dgm:pt>
    <dgm:pt modelId="{F1FD4DF9-F585-4FB0-9178-DA5808E26F14}" type="parTrans" cxnId="{D159C232-89DA-452E-8C40-3735F559497C}">
      <dgm:prSet/>
      <dgm:spPr/>
      <dgm:t>
        <a:bodyPr/>
        <a:lstStyle/>
        <a:p>
          <a:endParaRPr lang="en-US"/>
        </a:p>
      </dgm:t>
    </dgm:pt>
    <dgm:pt modelId="{A6FC8D9C-686E-48EC-885B-64FF7F4D2F40}" type="sibTrans" cxnId="{D159C232-89DA-452E-8C40-3735F559497C}">
      <dgm:prSet/>
      <dgm:spPr/>
      <dgm:t>
        <a:bodyPr/>
        <a:lstStyle/>
        <a:p>
          <a:endParaRPr lang="en-US"/>
        </a:p>
      </dgm:t>
    </dgm:pt>
    <dgm:pt modelId="{2D534DF6-D585-42D4-9438-BA6B7F9BCE0D}">
      <dgm:prSet/>
      <dgm:spPr/>
      <dgm:t>
        <a:bodyPr/>
        <a:lstStyle/>
        <a:p>
          <a:r>
            <a:rPr lang="en-US" b="1" dirty="0"/>
            <a:t>What Else??</a:t>
          </a:r>
          <a:endParaRPr lang="en-US" dirty="0"/>
        </a:p>
      </dgm:t>
    </dgm:pt>
    <dgm:pt modelId="{41A8AC33-192E-42A1-A98D-610DC3FE979E}" type="parTrans" cxnId="{E4A392B5-F603-4D82-856B-49B872982C4E}">
      <dgm:prSet/>
      <dgm:spPr/>
      <dgm:t>
        <a:bodyPr/>
        <a:lstStyle/>
        <a:p>
          <a:endParaRPr lang="en-US"/>
        </a:p>
      </dgm:t>
    </dgm:pt>
    <dgm:pt modelId="{5C8688B0-037B-45A7-A870-A9F8F5033ACB}" type="sibTrans" cxnId="{E4A392B5-F603-4D82-856B-49B872982C4E}">
      <dgm:prSet/>
      <dgm:spPr/>
      <dgm:t>
        <a:bodyPr/>
        <a:lstStyle/>
        <a:p>
          <a:endParaRPr lang="en-US"/>
        </a:p>
      </dgm:t>
    </dgm:pt>
    <dgm:pt modelId="{3272303C-B7D8-5B4E-9B41-BA4E8AE20FB8}" type="pres">
      <dgm:prSet presAssocID="{10F59145-60EB-451D-81C9-4ED4F1ECA826}" presName="linear" presStyleCnt="0">
        <dgm:presLayoutVars>
          <dgm:animLvl val="lvl"/>
          <dgm:resizeHandles val="exact"/>
        </dgm:presLayoutVars>
      </dgm:prSet>
      <dgm:spPr/>
    </dgm:pt>
    <dgm:pt modelId="{FED85E7F-FC4D-A74D-85F1-165941986343}" type="pres">
      <dgm:prSet presAssocID="{F8C28268-F987-4E34-9867-57E4B3673F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B5AFDA-137D-164F-9A30-F31833298B85}" type="pres">
      <dgm:prSet presAssocID="{A1D9534E-7CC5-4B57-820A-4FBFF36B5991}" presName="spacer" presStyleCnt="0"/>
      <dgm:spPr/>
    </dgm:pt>
    <dgm:pt modelId="{2EA970E0-973B-594C-A0C2-0BC548807082}" type="pres">
      <dgm:prSet presAssocID="{02083BCB-8C70-4F38-8F36-096E38279E1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0488EB1-A527-0544-9205-E14E327705CE}" type="pres">
      <dgm:prSet presAssocID="{9083C6EF-C949-4EB2-A5CA-DA3ABDE3BBC4}" presName="spacer" presStyleCnt="0"/>
      <dgm:spPr/>
    </dgm:pt>
    <dgm:pt modelId="{83E8C02A-4E61-2B42-9F49-8BBB85A14D7A}" type="pres">
      <dgm:prSet presAssocID="{4ED9B702-5CF4-48E0-AC03-2126EF21677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BC94AA6-239F-D649-9F9D-1C7201447517}" type="pres">
      <dgm:prSet presAssocID="{A6FC8D9C-686E-48EC-885B-64FF7F4D2F40}" presName="spacer" presStyleCnt="0"/>
      <dgm:spPr/>
    </dgm:pt>
    <dgm:pt modelId="{F7F3F4B6-0854-0A49-B7D6-F07E1E3AA8B1}" type="pres">
      <dgm:prSet presAssocID="{2D534DF6-D585-42D4-9438-BA6B7F9BCE0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FA8580F-9AD0-FB4B-87FA-D32261FD10ED}" type="presOf" srcId="{4ED9B702-5CF4-48E0-AC03-2126EF216770}" destId="{83E8C02A-4E61-2B42-9F49-8BBB85A14D7A}" srcOrd="0" destOrd="0" presId="urn:microsoft.com/office/officeart/2005/8/layout/vList2"/>
    <dgm:cxn modelId="{886ED518-F0ED-D542-861F-8F80B9326CE0}" type="presOf" srcId="{02083BCB-8C70-4F38-8F36-096E38279E1F}" destId="{2EA970E0-973B-594C-A0C2-0BC548807082}" srcOrd="0" destOrd="0" presId="urn:microsoft.com/office/officeart/2005/8/layout/vList2"/>
    <dgm:cxn modelId="{78F3A419-E6C0-47E9-B87A-E6FFC63145CC}" srcId="{10F59145-60EB-451D-81C9-4ED4F1ECA826}" destId="{02083BCB-8C70-4F38-8F36-096E38279E1F}" srcOrd="1" destOrd="0" parTransId="{35EDEB37-5AA1-4757-BB48-F130BF563616}" sibTransId="{9083C6EF-C949-4EB2-A5CA-DA3ABDE3BBC4}"/>
    <dgm:cxn modelId="{4BDBF01B-B6F4-BE42-808F-ECB788DEEA91}" type="presOf" srcId="{10F59145-60EB-451D-81C9-4ED4F1ECA826}" destId="{3272303C-B7D8-5B4E-9B41-BA4E8AE20FB8}" srcOrd="0" destOrd="0" presId="urn:microsoft.com/office/officeart/2005/8/layout/vList2"/>
    <dgm:cxn modelId="{D159C232-89DA-452E-8C40-3735F559497C}" srcId="{10F59145-60EB-451D-81C9-4ED4F1ECA826}" destId="{4ED9B702-5CF4-48E0-AC03-2126EF216770}" srcOrd="2" destOrd="0" parTransId="{F1FD4DF9-F585-4FB0-9178-DA5808E26F14}" sibTransId="{A6FC8D9C-686E-48EC-885B-64FF7F4D2F40}"/>
    <dgm:cxn modelId="{6D44EA51-4329-AB43-8A4D-DA119E60B89C}" type="presOf" srcId="{F8C28268-F987-4E34-9867-57E4B3673F5E}" destId="{FED85E7F-FC4D-A74D-85F1-165941986343}" srcOrd="0" destOrd="0" presId="urn:microsoft.com/office/officeart/2005/8/layout/vList2"/>
    <dgm:cxn modelId="{41258771-3245-374D-8899-D4E273CED770}" type="presOf" srcId="{2D534DF6-D585-42D4-9438-BA6B7F9BCE0D}" destId="{F7F3F4B6-0854-0A49-B7D6-F07E1E3AA8B1}" srcOrd="0" destOrd="0" presId="urn:microsoft.com/office/officeart/2005/8/layout/vList2"/>
    <dgm:cxn modelId="{A0DF5389-1B8F-45BA-B14C-B7196C19AFD4}" srcId="{10F59145-60EB-451D-81C9-4ED4F1ECA826}" destId="{F8C28268-F987-4E34-9867-57E4B3673F5E}" srcOrd="0" destOrd="0" parTransId="{CF0B5CB3-19DF-4062-9A31-D0D8EFAEA007}" sibTransId="{A1D9534E-7CC5-4B57-820A-4FBFF36B5991}"/>
    <dgm:cxn modelId="{E4A392B5-F603-4D82-856B-49B872982C4E}" srcId="{10F59145-60EB-451D-81C9-4ED4F1ECA826}" destId="{2D534DF6-D585-42D4-9438-BA6B7F9BCE0D}" srcOrd="3" destOrd="0" parTransId="{41A8AC33-192E-42A1-A98D-610DC3FE979E}" sibTransId="{5C8688B0-037B-45A7-A870-A9F8F5033ACB}"/>
    <dgm:cxn modelId="{23B4ED24-2567-1942-A2A2-008BB75F354E}" type="presParOf" srcId="{3272303C-B7D8-5B4E-9B41-BA4E8AE20FB8}" destId="{FED85E7F-FC4D-A74D-85F1-165941986343}" srcOrd="0" destOrd="0" presId="urn:microsoft.com/office/officeart/2005/8/layout/vList2"/>
    <dgm:cxn modelId="{BD5F2C99-F3A1-AD41-95CA-2998340F7E70}" type="presParOf" srcId="{3272303C-B7D8-5B4E-9B41-BA4E8AE20FB8}" destId="{9CB5AFDA-137D-164F-9A30-F31833298B85}" srcOrd="1" destOrd="0" presId="urn:microsoft.com/office/officeart/2005/8/layout/vList2"/>
    <dgm:cxn modelId="{817AF4D4-3CA3-B84A-ADAB-9EC71525350F}" type="presParOf" srcId="{3272303C-B7D8-5B4E-9B41-BA4E8AE20FB8}" destId="{2EA970E0-973B-594C-A0C2-0BC548807082}" srcOrd="2" destOrd="0" presId="urn:microsoft.com/office/officeart/2005/8/layout/vList2"/>
    <dgm:cxn modelId="{C621BD9E-D6F0-2F4F-AD23-B37491084604}" type="presParOf" srcId="{3272303C-B7D8-5B4E-9B41-BA4E8AE20FB8}" destId="{50488EB1-A527-0544-9205-E14E327705CE}" srcOrd="3" destOrd="0" presId="urn:microsoft.com/office/officeart/2005/8/layout/vList2"/>
    <dgm:cxn modelId="{16583D2D-E72E-EE4E-9245-8600786B81E1}" type="presParOf" srcId="{3272303C-B7D8-5B4E-9B41-BA4E8AE20FB8}" destId="{83E8C02A-4E61-2B42-9F49-8BBB85A14D7A}" srcOrd="4" destOrd="0" presId="urn:microsoft.com/office/officeart/2005/8/layout/vList2"/>
    <dgm:cxn modelId="{E5A837EF-7160-504F-930B-7185B516F066}" type="presParOf" srcId="{3272303C-B7D8-5B4E-9B41-BA4E8AE20FB8}" destId="{8BC94AA6-239F-D649-9F9D-1C7201447517}" srcOrd="5" destOrd="0" presId="urn:microsoft.com/office/officeart/2005/8/layout/vList2"/>
    <dgm:cxn modelId="{C9DE033D-A693-114F-886A-8069F0DFC300}" type="presParOf" srcId="{3272303C-B7D8-5B4E-9B41-BA4E8AE20FB8}" destId="{F7F3F4B6-0854-0A49-B7D6-F07E1E3AA8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9DACF6-DFAA-4E8D-9B69-68E00C085D0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2B5F95F-05FA-4C41-ADAB-0FBB896A781A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2-3% preschoolers</a:t>
          </a:r>
        </a:p>
        <a:p>
          <a:pPr>
            <a:buFont typeface="Arial"/>
            <a:buChar char="•"/>
          </a:pPr>
          <a:r>
            <a:rPr lang="en-US" b="1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5-8% (or higher) school age</a:t>
          </a:r>
        </a:p>
        <a:p>
          <a:pPr>
            <a:buFont typeface="Arial"/>
            <a:buChar char="•"/>
          </a:pPr>
          <a:r>
            <a:rPr lang="en-US" b="1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3-4% adolescents and adults</a:t>
          </a:r>
        </a:p>
      </dgm:t>
    </dgm:pt>
    <dgm:pt modelId="{33379DB6-D840-4843-AD09-09964BC41FF9}" type="parTrans" cxnId="{21745581-2AD3-4F52-8A0D-26E26B3D6923}">
      <dgm:prSet/>
      <dgm:spPr/>
      <dgm:t>
        <a:bodyPr/>
        <a:lstStyle/>
        <a:p>
          <a:endParaRPr lang="en-US"/>
        </a:p>
      </dgm:t>
    </dgm:pt>
    <dgm:pt modelId="{100938F0-CB75-4E9C-B780-C556E564FDB6}" type="sibTrans" cxnId="{21745581-2AD3-4F52-8A0D-26E26B3D6923}">
      <dgm:prSet/>
      <dgm:spPr/>
      <dgm:t>
        <a:bodyPr/>
        <a:lstStyle/>
        <a:p>
          <a:endParaRPr lang="en-US"/>
        </a:p>
      </dgm:t>
    </dgm:pt>
    <dgm:pt modelId="{374DE44B-B206-4650-8017-3D8FFD4A4D9C}">
      <dgm:prSet/>
      <dgm:spPr/>
      <dgm:t>
        <a:bodyPr/>
        <a:lstStyle/>
        <a:p>
          <a:pPr>
            <a:buFont typeface="Arial"/>
            <a:buChar char="•"/>
          </a:pPr>
          <a:r>
            <a:rPr lang="en-US" b="1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Seen globally </a:t>
          </a:r>
        </a:p>
        <a:p>
          <a:pPr>
            <a:buFont typeface="Arial"/>
            <a:buChar char="•"/>
          </a:pPr>
          <a:r>
            <a:rPr lang="en-US" b="1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Boys &gt; girls, 2:1 </a:t>
          </a:r>
        </a:p>
        <a:p>
          <a:pPr>
            <a:buFont typeface="Arial"/>
            <a:buChar char="•"/>
          </a:pPr>
          <a:r>
            <a:rPr lang="en-US" b="1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	Adults: 1.6:1</a:t>
          </a:r>
        </a:p>
        <a:p>
          <a:pPr>
            <a:buFont typeface="Arial"/>
            <a:buChar char="•"/>
          </a:pPr>
          <a:r>
            <a:rPr lang="en-US" b="1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Girls more likely inattentive type</a:t>
          </a:r>
          <a:endParaRPr lang="en-US" b="1" dirty="0">
            <a:solidFill>
              <a:schemeClr val="tx1"/>
            </a:solidFill>
            <a:latin typeface="+mn-lt"/>
          </a:endParaRPr>
        </a:p>
      </dgm:t>
    </dgm:pt>
    <dgm:pt modelId="{CCED0AD7-9363-465D-8C48-42540345A250}" type="parTrans" cxnId="{CD270403-801B-496A-8166-94B0CFAFBFEF}">
      <dgm:prSet/>
      <dgm:spPr/>
      <dgm:t>
        <a:bodyPr/>
        <a:lstStyle/>
        <a:p>
          <a:endParaRPr lang="en-US"/>
        </a:p>
      </dgm:t>
    </dgm:pt>
    <dgm:pt modelId="{E31DD33A-5F69-4184-8E75-5183FBFFDCB3}" type="sibTrans" cxnId="{CD270403-801B-496A-8166-94B0CFAFBFEF}">
      <dgm:prSet/>
      <dgm:spPr/>
      <dgm:t>
        <a:bodyPr/>
        <a:lstStyle/>
        <a:p>
          <a:endParaRPr lang="en-US"/>
        </a:p>
      </dgm:t>
    </dgm:pt>
    <dgm:pt modelId="{42739707-F12A-2145-8A5C-C7F87FCCEACE}" type="pres">
      <dgm:prSet presAssocID="{299DACF6-DFAA-4E8D-9B69-68E00C085D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6B9164-0076-5541-983C-09CF2C7508A6}" type="pres">
      <dgm:prSet presAssocID="{82B5F95F-05FA-4C41-ADAB-0FBB896A781A}" presName="hierRoot1" presStyleCnt="0"/>
      <dgm:spPr/>
    </dgm:pt>
    <dgm:pt modelId="{F30E39F1-1DC4-5F41-A564-C00FFCCD76CA}" type="pres">
      <dgm:prSet presAssocID="{82B5F95F-05FA-4C41-ADAB-0FBB896A781A}" presName="composite" presStyleCnt="0"/>
      <dgm:spPr/>
    </dgm:pt>
    <dgm:pt modelId="{00F71A79-10DF-B045-A908-AFCE4BCD67C4}" type="pres">
      <dgm:prSet presAssocID="{82B5F95F-05FA-4C41-ADAB-0FBB896A781A}" presName="background" presStyleLbl="node0" presStyleIdx="0" presStyleCnt="2"/>
      <dgm:spPr/>
    </dgm:pt>
    <dgm:pt modelId="{59B4E773-81A3-0D42-B65B-CCE228CAE5A8}" type="pres">
      <dgm:prSet presAssocID="{82B5F95F-05FA-4C41-ADAB-0FBB896A781A}" presName="text" presStyleLbl="fgAcc0" presStyleIdx="0" presStyleCnt="2">
        <dgm:presLayoutVars>
          <dgm:chPref val="3"/>
        </dgm:presLayoutVars>
      </dgm:prSet>
      <dgm:spPr/>
    </dgm:pt>
    <dgm:pt modelId="{B9EC1A7C-CB9D-6840-8313-456A0884EDD2}" type="pres">
      <dgm:prSet presAssocID="{82B5F95F-05FA-4C41-ADAB-0FBB896A781A}" presName="hierChild2" presStyleCnt="0"/>
      <dgm:spPr/>
    </dgm:pt>
    <dgm:pt modelId="{8D20EAEF-67E6-144B-AF29-96EE38092D8A}" type="pres">
      <dgm:prSet presAssocID="{374DE44B-B206-4650-8017-3D8FFD4A4D9C}" presName="hierRoot1" presStyleCnt="0"/>
      <dgm:spPr/>
    </dgm:pt>
    <dgm:pt modelId="{0D0322A9-8E2A-D548-9A31-33CBA1C32738}" type="pres">
      <dgm:prSet presAssocID="{374DE44B-B206-4650-8017-3D8FFD4A4D9C}" presName="composite" presStyleCnt="0"/>
      <dgm:spPr/>
    </dgm:pt>
    <dgm:pt modelId="{2606B97A-2266-6443-97EB-653D81EF843C}" type="pres">
      <dgm:prSet presAssocID="{374DE44B-B206-4650-8017-3D8FFD4A4D9C}" presName="background" presStyleLbl="node0" presStyleIdx="1" presStyleCnt="2"/>
      <dgm:spPr/>
    </dgm:pt>
    <dgm:pt modelId="{043DE88D-5E5B-9A4E-9123-1B0930F2CB70}" type="pres">
      <dgm:prSet presAssocID="{374DE44B-B206-4650-8017-3D8FFD4A4D9C}" presName="text" presStyleLbl="fgAcc0" presStyleIdx="1" presStyleCnt="2">
        <dgm:presLayoutVars>
          <dgm:chPref val="3"/>
        </dgm:presLayoutVars>
      </dgm:prSet>
      <dgm:spPr/>
    </dgm:pt>
    <dgm:pt modelId="{973FA896-C2B8-FB4E-B954-16B7D5F69DEA}" type="pres">
      <dgm:prSet presAssocID="{374DE44B-B206-4650-8017-3D8FFD4A4D9C}" presName="hierChild2" presStyleCnt="0"/>
      <dgm:spPr/>
    </dgm:pt>
  </dgm:ptLst>
  <dgm:cxnLst>
    <dgm:cxn modelId="{CD270403-801B-496A-8166-94B0CFAFBFEF}" srcId="{299DACF6-DFAA-4E8D-9B69-68E00C085D0E}" destId="{374DE44B-B206-4650-8017-3D8FFD4A4D9C}" srcOrd="1" destOrd="0" parTransId="{CCED0AD7-9363-465D-8C48-42540345A250}" sibTransId="{E31DD33A-5F69-4184-8E75-5183FBFFDCB3}"/>
    <dgm:cxn modelId="{321A1438-0FBF-6C45-963B-803835CD0001}" type="presOf" srcId="{374DE44B-B206-4650-8017-3D8FFD4A4D9C}" destId="{043DE88D-5E5B-9A4E-9123-1B0930F2CB70}" srcOrd="0" destOrd="0" presId="urn:microsoft.com/office/officeart/2005/8/layout/hierarchy1"/>
    <dgm:cxn modelId="{21745581-2AD3-4F52-8A0D-26E26B3D6923}" srcId="{299DACF6-DFAA-4E8D-9B69-68E00C085D0E}" destId="{82B5F95F-05FA-4C41-ADAB-0FBB896A781A}" srcOrd="0" destOrd="0" parTransId="{33379DB6-D840-4843-AD09-09964BC41FF9}" sibTransId="{100938F0-CB75-4E9C-B780-C556E564FDB6}"/>
    <dgm:cxn modelId="{EC827D8A-4919-FA4A-9C02-1C9B71D49222}" type="presOf" srcId="{82B5F95F-05FA-4C41-ADAB-0FBB896A781A}" destId="{59B4E773-81A3-0D42-B65B-CCE228CAE5A8}" srcOrd="0" destOrd="0" presId="urn:microsoft.com/office/officeart/2005/8/layout/hierarchy1"/>
    <dgm:cxn modelId="{E340B9A7-6B37-A946-B9CA-696480BC73C0}" type="presOf" srcId="{299DACF6-DFAA-4E8D-9B69-68E00C085D0E}" destId="{42739707-F12A-2145-8A5C-C7F87FCCEACE}" srcOrd="0" destOrd="0" presId="urn:microsoft.com/office/officeart/2005/8/layout/hierarchy1"/>
    <dgm:cxn modelId="{0318C2F4-0EC4-2B43-A653-425E72394CCC}" type="presParOf" srcId="{42739707-F12A-2145-8A5C-C7F87FCCEACE}" destId="{8F6B9164-0076-5541-983C-09CF2C7508A6}" srcOrd="0" destOrd="0" presId="urn:microsoft.com/office/officeart/2005/8/layout/hierarchy1"/>
    <dgm:cxn modelId="{BF7F469C-0521-8042-B5B1-E9FE4B9F40DC}" type="presParOf" srcId="{8F6B9164-0076-5541-983C-09CF2C7508A6}" destId="{F30E39F1-1DC4-5F41-A564-C00FFCCD76CA}" srcOrd="0" destOrd="0" presId="urn:microsoft.com/office/officeart/2005/8/layout/hierarchy1"/>
    <dgm:cxn modelId="{2EF883CF-CEAB-1A4B-BC9C-0F6FAF28EDB3}" type="presParOf" srcId="{F30E39F1-1DC4-5F41-A564-C00FFCCD76CA}" destId="{00F71A79-10DF-B045-A908-AFCE4BCD67C4}" srcOrd="0" destOrd="0" presId="urn:microsoft.com/office/officeart/2005/8/layout/hierarchy1"/>
    <dgm:cxn modelId="{893180A0-CEAA-4A48-9DC0-26D0D2FA8729}" type="presParOf" srcId="{F30E39F1-1DC4-5F41-A564-C00FFCCD76CA}" destId="{59B4E773-81A3-0D42-B65B-CCE228CAE5A8}" srcOrd="1" destOrd="0" presId="urn:microsoft.com/office/officeart/2005/8/layout/hierarchy1"/>
    <dgm:cxn modelId="{856B5C66-5715-3D4E-B1EF-1C5437C52AD6}" type="presParOf" srcId="{8F6B9164-0076-5541-983C-09CF2C7508A6}" destId="{B9EC1A7C-CB9D-6840-8313-456A0884EDD2}" srcOrd="1" destOrd="0" presId="urn:microsoft.com/office/officeart/2005/8/layout/hierarchy1"/>
    <dgm:cxn modelId="{ABFCC6B6-6E16-FB4A-A93F-30034C603DBC}" type="presParOf" srcId="{42739707-F12A-2145-8A5C-C7F87FCCEACE}" destId="{8D20EAEF-67E6-144B-AF29-96EE38092D8A}" srcOrd="1" destOrd="0" presId="urn:microsoft.com/office/officeart/2005/8/layout/hierarchy1"/>
    <dgm:cxn modelId="{05A78D84-4E12-134A-AB42-6DDF7C4495C4}" type="presParOf" srcId="{8D20EAEF-67E6-144B-AF29-96EE38092D8A}" destId="{0D0322A9-8E2A-D548-9A31-33CBA1C32738}" srcOrd="0" destOrd="0" presId="urn:microsoft.com/office/officeart/2005/8/layout/hierarchy1"/>
    <dgm:cxn modelId="{FD4B4DA4-57C0-B849-A9F5-D46E0444140D}" type="presParOf" srcId="{0D0322A9-8E2A-D548-9A31-33CBA1C32738}" destId="{2606B97A-2266-6443-97EB-653D81EF843C}" srcOrd="0" destOrd="0" presId="urn:microsoft.com/office/officeart/2005/8/layout/hierarchy1"/>
    <dgm:cxn modelId="{7D3F3861-DC11-7442-9AFC-7EE20A6EF661}" type="presParOf" srcId="{0D0322A9-8E2A-D548-9A31-33CBA1C32738}" destId="{043DE88D-5E5B-9A4E-9123-1B0930F2CB70}" srcOrd="1" destOrd="0" presId="urn:microsoft.com/office/officeart/2005/8/layout/hierarchy1"/>
    <dgm:cxn modelId="{C5487B43-BACC-634A-B82E-55A0564CA56D}" type="presParOf" srcId="{8D20EAEF-67E6-144B-AF29-96EE38092D8A}" destId="{973FA896-C2B8-FB4E-B954-16B7D5F69D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029347-7768-4CC9-B6CB-E210D47ACE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04A87-FA3D-4719-89C3-84EE9B3D85FE}">
      <dgm:prSet/>
      <dgm:spPr/>
      <dgm:t>
        <a:bodyPr/>
        <a:lstStyle/>
        <a:p>
          <a:r>
            <a:rPr lang="en-US" dirty="0"/>
            <a:t>ADHD is anatomical: Imaging studies (Smaller Volume)</a:t>
          </a:r>
        </a:p>
      </dgm:t>
    </dgm:pt>
    <dgm:pt modelId="{7DB008E3-809B-4B67-964D-A2FFD2163903}" type="parTrans" cxnId="{B81D659E-9C22-4124-8BB9-28F72EDBF6CF}">
      <dgm:prSet/>
      <dgm:spPr/>
      <dgm:t>
        <a:bodyPr/>
        <a:lstStyle/>
        <a:p>
          <a:endParaRPr lang="en-US"/>
        </a:p>
      </dgm:t>
    </dgm:pt>
    <dgm:pt modelId="{D1B8F46B-590E-42CB-A27A-614966F3E3B5}" type="sibTrans" cxnId="{B81D659E-9C22-4124-8BB9-28F72EDBF6CF}">
      <dgm:prSet/>
      <dgm:spPr/>
      <dgm:t>
        <a:bodyPr/>
        <a:lstStyle/>
        <a:p>
          <a:endParaRPr lang="en-US"/>
        </a:p>
      </dgm:t>
    </dgm:pt>
    <dgm:pt modelId="{2438E91B-C9A6-446E-A390-3151223BB88D}">
      <dgm:prSet/>
      <dgm:spPr/>
      <dgm:t>
        <a:bodyPr/>
        <a:lstStyle/>
        <a:p>
          <a:r>
            <a:rPr lang="en-US"/>
            <a:t>ADHD is not a phase (Predictive Validity)</a:t>
          </a:r>
        </a:p>
      </dgm:t>
    </dgm:pt>
    <dgm:pt modelId="{E7A2522F-9C2E-4636-8E04-3B0831FD1193}" type="parTrans" cxnId="{71B90244-AA42-4D22-8106-3DDAE1E4996C}">
      <dgm:prSet/>
      <dgm:spPr/>
      <dgm:t>
        <a:bodyPr/>
        <a:lstStyle/>
        <a:p>
          <a:endParaRPr lang="en-US"/>
        </a:p>
      </dgm:t>
    </dgm:pt>
    <dgm:pt modelId="{F543E002-66FE-4229-B953-5C36B1F4BECB}" type="sibTrans" cxnId="{71B90244-AA42-4D22-8106-3DDAE1E4996C}">
      <dgm:prSet/>
      <dgm:spPr/>
      <dgm:t>
        <a:bodyPr/>
        <a:lstStyle/>
        <a:p>
          <a:endParaRPr lang="en-US"/>
        </a:p>
      </dgm:t>
    </dgm:pt>
    <dgm:pt modelId="{38EF6A30-F7A9-49E6-8AFA-AEC2ACF922C7}">
      <dgm:prSet/>
      <dgm:spPr/>
      <dgm:t>
        <a:bodyPr/>
        <a:lstStyle/>
        <a:p>
          <a:r>
            <a:rPr lang="en-US"/>
            <a:t>ADHD occurs everywhere (Cross-Cultural Validity)</a:t>
          </a:r>
        </a:p>
      </dgm:t>
    </dgm:pt>
    <dgm:pt modelId="{F52AB51A-3D8A-4659-9A61-E1D65C2B88CA}" type="parTrans" cxnId="{1B71EE51-EFB1-4D41-8BE2-841300249D1C}">
      <dgm:prSet/>
      <dgm:spPr/>
      <dgm:t>
        <a:bodyPr/>
        <a:lstStyle/>
        <a:p>
          <a:endParaRPr lang="en-US"/>
        </a:p>
      </dgm:t>
    </dgm:pt>
    <dgm:pt modelId="{A1E4385E-4460-4D72-9C7F-5968BE9BD969}" type="sibTrans" cxnId="{1B71EE51-EFB1-4D41-8BE2-841300249D1C}">
      <dgm:prSet/>
      <dgm:spPr/>
      <dgm:t>
        <a:bodyPr/>
        <a:lstStyle/>
        <a:p>
          <a:endParaRPr lang="en-US"/>
        </a:p>
      </dgm:t>
    </dgm:pt>
    <dgm:pt modelId="{59EB610A-7DD7-41D3-A9A5-D97D00261E80}">
      <dgm:prSet/>
      <dgm:spPr/>
      <dgm:t>
        <a:bodyPr/>
        <a:lstStyle/>
        <a:p>
          <a:r>
            <a:rPr lang="en-US"/>
            <a:t>ADHD causes consistent impairment (Concurrent Validity)</a:t>
          </a:r>
        </a:p>
      </dgm:t>
    </dgm:pt>
    <dgm:pt modelId="{47147271-3273-4F2B-821B-6A3BB5FFDD87}" type="parTrans" cxnId="{941B31A1-EDD1-4C07-A182-5C45DBFC6372}">
      <dgm:prSet/>
      <dgm:spPr/>
      <dgm:t>
        <a:bodyPr/>
        <a:lstStyle/>
        <a:p>
          <a:endParaRPr lang="en-US"/>
        </a:p>
      </dgm:t>
    </dgm:pt>
    <dgm:pt modelId="{BFF5DCEE-D94C-4378-A1AE-36F405142F66}" type="sibTrans" cxnId="{941B31A1-EDD1-4C07-A182-5C45DBFC6372}">
      <dgm:prSet/>
      <dgm:spPr/>
      <dgm:t>
        <a:bodyPr/>
        <a:lstStyle/>
        <a:p>
          <a:endParaRPr lang="en-US"/>
        </a:p>
      </dgm:t>
    </dgm:pt>
    <dgm:pt modelId="{66C514BC-35A1-4C69-BC5C-EA77A965E545}">
      <dgm:prSet/>
      <dgm:spPr/>
      <dgm:t>
        <a:bodyPr/>
        <a:lstStyle/>
        <a:p>
          <a:r>
            <a:rPr lang="en-US"/>
            <a:t>ADHD is familial: Genetic/twin studies (Highly Heritable)</a:t>
          </a:r>
        </a:p>
      </dgm:t>
    </dgm:pt>
    <dgm:pt modelId="{F8D2E44D-2593-43DE-AC0A-F637BC9DB4EA}" type="parTrans" cxnId="{16CFF67A-2348-4B97-B1F1-19164AF2B49A}">
      <dgm:prSet/>
      <dgm:spPr/>
      <dgm:t>
        <a:bodyPr/>
        <a:lstStyle/>
        <a:p>
          <a:endParaRPr lang="en-US"/>
        </a:p>
      </dgm:t>
    </dgm:pt>
    <dgm:pt modelId="{8F3B96EA-0861-4AED-8A1F-DA9F408BF75E}" type="sibTrans" cxnId="{16CFF67A-2348-4B97-B1F1-19164AF2B49A}">
      <dgm:prSet/>
      <dgm:spPr/>
      <dgm:t>
        <a:bodyPr/>
        <a:lstStyle/>
        <a:p>
          <a:endParaRPr lang="en-US"/>
        </a:p>
      </dgm:t>
    </dgm:pt>
    <dgm:pt modelId="{B4A5D22F-CA99-4F21-A543-C478DE0C0326}">
      <dgm:prSet/>
      <dgm:spPr/>
      <dgm:t>
        <a:bodyPr/>
        <a:lstStyle/>
        <a:p>
          <a:r>
            <a:rPr lang="en-US" dirty="0"/>
            <a:t>Is society forcing arbitrary conformity? </a:t>
          </a:r>
        </a:p>
      </dgm:t>
    </dgm:pt>
    <dgm:pt modelId="{C2D3FBB3-91F7-4569-ABA9-56973BAFECBD}" type="parTrans" cxnId="{935120FC-BAE1-485B-86FF-3A2AED2BA4AC}">
      <dgm:prSet/>
      <dgm:spPr/>
      <dgm:t>
        <a:bodyPr/>
        <a:lstStyle/>
        <a:p>
          <a:endParaRPr lang="en-US"/>
        </a:p>
      </dgm:t>
    </dgm:pt>
    <dgm:pt modelId="{A8D2D4B1-C55D-4187-AAEC-F229D0E03A05}" type="sibTrans" cxnId="{935120FC-BAE1-485B-86FF-3A2AED2BA4AC}">
      <dgm:prSet/>
      <dgm:spPr/>
      <dgm:t>
        <a:bodyPr/>
        <a:lstStyle/>
        <a:p>
          <a:endParaRPr lang="en-US"/>
        </a:p>
      </dgm:t>
    </dgm:pt>
    <dgm:pt modelId="{069C0A91-AE0E-E442-AA4E-9DC4F9247E4E}" type="pres">
      <dgm:prSet presAssocID="{26029347-7768-4CC9-B6CB-E210D47ACEDA}" presName="diagram" presStyleCnt="0">
        <dgm:presLayoutVars>
          <dgm:dir/>
          <dgm:resizeHandles val="exact"/>
        </dgm:presLayoutVars>
      </dgm:prSet>
      <dgm:spPr/>
    </dgm:pt>
    <dgm:pt modelId="{97E8D566-E02D-3C4D-8BD7-456A79D03D44}" type="pres">
      <dgm:prSet presAssocID="{B1004A87-FA3D-4719-89C3-84EE9B3D85FE}" presName="node" presStyleLbl="node1" presStyleIdx="0" presStyleCnt="6">
        <dgm:presLayoutVars>
          <dgm:bulletEnabled val="1"/>
        </dgm:presLayoutVars>
      </dgm:prSet>
      <dgm:spPr/>
    </dgm:pt>
    <dgm:pt modelId="{886EA676-04B0-AA48-B885-04CD8E845A02}" type="pres">
      <dgm:prSet presAssocID="{D1B8F46B-590E-42CB-A27A-614966F3E3B5}" presName="sibTrans" presStyleCnt="0"/>
      <dgm:spPr/>
    </dgm:pt>
    <dgm:pt modelId="{F962A8E3-F309-8D43-A986-3609A6B85D6A}" type="pres">
      <dgm:prSet presAssocID="{2438E91B-C9A6-446E-A390-3151223BB88D}" presName="node" presStyleLbl="node1" presStyleIdx="1" presStyleCnt="6">
        <dgm:presLayoutVars>
          <dgm:bulletEnabled val="1"/>
        </dgm:presLayoutVars>
      </dgm:prSet>
      <dgm:spPr/>
    </dgm:pt>
    <dgm:pt modelId="{CB67FDDD-1B04-9643-A85B-3061EF26E5D2}" type="pres">
      <dgm:prSet presAssocID="{F543E002-66FE-4229-B953-5C36B1F4BECB}" presName="sibTrans" presStyleCnt="0"/>
      <dgm:spPr/>
    </dgm:pt>
    <dgm:pt modelId="{7E0CE008-C60B-E741-AC8F-21D86F8BE703}" type="pres">
      <dgm:prSet presAssocID="{38EF6A30-F7A9-49E6-8AFA-AEC2ACF922C7}" presName="node" presStyleLbl="node1" presStyleIdx="2" presStyleCnt="6">
        <dgm:presLayoutVars>
          <dgm:bulletEnabled val="1"/>
        </dgm:presLayoutVars>
      </dgm:prSet>
      <dgm:spPr/>
    </dgm:pt>
    <dgm:pt modelId="{354FE481-DC65-9546-AC2D-A4089E222D99}" type="pres">
      <dgm:prSet presAssocID="{A1E4385E-4460-4D72-9C7F-5968BE9BD969}" presName="sibTrans" presStyleCnt="0"/>
      <dgm:spPr/>
    </dgm:pt>
    <dgm:pt modelId="{1D6D02ED-3B78-044F-88AB-CD3B144BE948}" type="pres">
      <dgm:prSet presAssocID="{59EB610A-7DD7-41D3-A9A5-D97D00261E80}" presName="node" presStyleLbl="node1" presStyleIdx="3" presStyleCnt="6">
        <dgm:presLayoutVars>
          <dgm:bulletEnabled val="1"/>
        </dgm:presLayoutVars>
      </dgm:prSet>
      <dgm:spPr/>
    </dgm:pt>
    <dgm:pt modelId="{F399E6C4-FA5E-E846-9A2D-5E96E37572BA}" type="pres">
      <dgm:prSet presAssocID="{BFF5DCEE-D94C-4378-A1AE-36F405142F66}" presName="sibTrans" presStyleCnt="0"/>
      <dgm:spPr/>
    </dgm:pt>
    <dgm:pt modelId="{BD95E010-BE40-344A-9428-531EA4B9CA24}" type="pres">
      <dgm:prSet presAssocID="{66C514BC-35A1-4C69-BC5C-EA77A965E545}" presName="node" presStyleLbl="node1" presStyleIdx="4" presStyleCnt="6">
        <dgm:presLayoutVars>
          <dgm:bulletEnabled val="1"/>
        </dgm:presLayoutVars>
      </dgm:prSet>
      <dgm:spPr/>
    </dgm:pt>
    <dgm:pt modelId="{26644F72-003E-8440-B652-46CD09507ED6}" type="pres">
      <dgm:prSet presAssocID="{8F3B96EA-0861-4AED-8A1F-DA9F408BF75E}" presName="sibTrans" presStyleCnt="0"/>
      <dgm:spPr/>
    </dgm:pt>
    <dgm:pt modelId="{0DB48139-25D7-7B45-9886-33EE13AAD522}" type="pres">
      <dgm:prSet presAssocID="{B4A5D22F-CA99-4F21-A543-C478DE0C0326}" presName="node" presStyleLbl="node1" presStyleIdx="5" presStyleCnt="6">
        <dgm:presLayoutVars>
          <dgm:bulletEnabled val="1"/>
        </dgm:presLayoutVars>
      </dgm:prSet>
      <dgm:spPr/>
    </dgm:pt>
  </dgm:ptLst>
  <dgm:cxnLst>
    <dgm:cxn modelId="{5C599A02-1C2D-0B45-871A-F437827194A5}" type="presOf" srcId="{59EB610A-7DD7-41D3-A9A5-D97D00261E80}" destId="{1D6D02ED-3B78-044F-88AB-CD3B144BE948}" srcOrd="0" destOrd="0" presId="urn:microsoft.com/office/officeart/2005/8/layout/default"/>
    <dgm:cxn modelId="{C26FCB19-A30C-9A45-AF74-D3FF7EB6D851}" type="presOf" srcId="{2438E91B-C9A6-446E-A390-3151223BB88D}" destId="{F962A8E3-F309-8D43-A986-3609A6B85D6A}" srcOrd="0" destOrd="0" presId="urn:microsoft.com/office/officeart/2005/8/layout/default"/>
    <dgm:cxn modelId="{71B90244-AA42-4D22-8106-3DDAE1E4996C}" srcId="{26029347-7768-4CC9-B6CB-E210D47ACEDA}" destId="{2438E91B-C9A6-446E-A390-3151223BB88D}" srcOrd="1" destOrd="0" parTransId="{E7A2522F-9C2E-4636-8E04-3B0831FD1193}" sibTransId="{F543E002-66FE-4229-B953-5C36B1F4BECB}"/>
    <dgm:cxn modelId="{6298404C-1B17-0C41-9C47-6AED1C073907}" type="presOf" srcId="{B1004A87-FA3D-4719-89C3-84EE9B3D85FE}" destId="{97E8D566-E02D-3C4D-8BD7-456A79D03D44}" srcOrd="0" destOrd="0" presId="urn:microsoft.com/office/officeart/2005/8/layout/default"/>
    <dgm:cxn modelId="{1B71EE51-EFB1-4D41-8BE2-841300249D1C}" srcId="{26029347-7768-4CC9-B6CB-E210D47ACEDA}" destId="{38EF6A30-F7A9-49E6-8AFA-AEC2ACF922C7}" srcOrd="2" destOrd="0" parTransId="{F52AB51A-3D8A-4659-9A61-E1D65C2B88CA}" sibTransId="{A1E4385E-4460-4D72-9C7F-5968BE9BD969}"/>
    <dgm:cxn modelId="{3AA6DE5C-5A06-BB4F-82FA-A345FDDE4640}" type="presOf" srcId="{38EF6A30-F7A9-49E6-8AFA-AEC2ACF922C7}" destId="{7E0CE008-C60B-E741-AC8F-21D86F8BE703}" srcOrd="0" destOrd="0" presId="urn:microsoft.com/office/officeart/2005/8/layout/default"/>
    <dgm:cxn modelId="{16CFF67A-2348-4B97-B1F1-19164AF2B49A}" srcId="{26029347-7768-4CC9-B6CB-E210D47ACEDA}" destId="{66C514BC-35A1-4C69-BC5C-EA77A965E545}" srcOrd="4" destOrd="0" parTransId="{F8D2E44D-2593-43DE-AC0A-F637BC9DB4EA}" sibTransId="{8F3B96EA-0861-4AED-8A1F-DA9F408BF75E}"/>
    <dgm:cxn modelId="{298F6087-069D-5247-AA9F-9D8FB643FC37}" type="presOf" srcId="{B4A5D22F-CA99-4F21-A543-C478DE0C0326}" destId="{0DB48139-25D7-7B45-9886-33EE13AAD522}" srcOrd="0" destOrd="0" presId="urn:microsoft.com/office/officeart/2005/8/layout/default"/>
    <dgm:cxn modelId="{96E5CC89-6325-6545-9200-69507009C071}" type="presOf" srcId="{66C514BC-35A1-4C69-BC5C-EA77A965E545}" destId="{BD95E010-BE40-344A-9428-531EA4B9CA24}" srcOrd="0" destOrd="0" presId="urn:microsoft.com/office/officeart/2005/8/layout/default"/>
    <dgm:cxn modelId="{B81D659E-9C22-4124-8BB9-28F72EDBF6CF}" srcId="{26029347-7768-4CC9-B6CB-E210D47ACEDA}" destId="{B1004A87-FA3D-4719-89C3-84EE9B3D85FE}" srcOrd="0" destOrd="0" parTransId="{7DB008E3-809B-4B67-964D-A2FFD2163903}" sibTransId="{D1B8F46B-590E-42CB-A27A-614966F3E3B5}"/>
    <dgm:cxn modelId="{941B31A1-EDD1-4C07-A182-5C45DBFC6372}" srcId="{26029347-7768-4CC9-B6CB-E210D47ACEDA}" destId="{59EB610A-7DD7-41D3-A9A5-D97D00261E80}" srcOrd="3" destOrd="0" parTransId="{47147271-3273-4F2B-821B-6A3BB5FFDD87}" sibTransId="{BFF5DCEE-D94C-4378-A1AE-36F405142F66}"/>
    <dgm:cxn modelId="{198B50DE-DB47-0144-854B-517E7DEC0597}" type="presOf" srcId="{26029347-7768-4CC9-B6CB-E210D47ACEDA}" destId="{069C0A91-AE0E-E442-AA4E-9DC4F9247E4E}" srcOrd="0" destOrd="0" presId="urn:microsoft.com/office/officeart/2005/8/layout/default"/>
    <dgm:cxn modelId="{935120FC-BAE1-485B-86FF-3A2AED2BA4AC}" srcId="{26029347-7768-4CC9-B6CB-E210D47ACEDA}" destId="{B4A5D22F-CA99-4F21-A543-C478DE0C0326}" srcOrd="5" destOrd="0" parTransId="{C2D3FBB3-91F7-4569-ABA9-56973BAFECBD}" sibTransId="{A8D2D4B1-C55D-4187-AAEC-F229D0E03A05}"/>
    <dgm:cxn modelId="{38703EBC-8870-3B45-9AE9-590DC2E55615}" type="presParOf" srcId="{069C0A91-AE0E-E442-AA4E-9DC4F9247E4E}" destId="{97E8D566-E02D-3C4D-8BD7-456A79D03D44}" srcOrd="0" destOrd="0" presId="urn:microsoft.com/office/officeart/2005/8/layout/default"/>
    <dgm:cxn modelId="{F973EA4B-1AAD-E044-8CA7-7FE97AEA68CB}" type="presParOf" srcId="{069C0A91-AE0E-E442-AA4E-9DC4F9247E4E}" destId="{886EA676-04B0-AA48-B885-04CD8E845A02}" srcOrd="1" destOrd="0" presId="urn:microsoft.com/office/officeart/2005/8/layout/default"/>
    <dgm:cxn modelId="{27134964-9ED6-3243-B32E-A8D4F5D53EB1}" type="presParOf" srcId="{069C0A91-AE0E-E442-AA4E-9DC4F9247E4E}" destId="{F962A8E3-F309-8D43-A986-3609A6B85D6A}" srcOrd="2" destOrd="0" presId="urn:microsoft.com/office/officeart/2005/8/layout/default"/>
    <dgm:cxn modelId="{A24B8FF3-8D50-3B47-8F4D-F610B8E8E15B}" type="presParOf" srcId="{069C0A91-AE0E-E442-AA4E-9DC4F9247E4E}" destId="{CB67FDDD-1B04-9643-A85B-3061EF26E5D2}" srcOrd="3" destOrd="0" presId="urn:microsoft.com/office/officeart/2005/8/layout/default"/>
    <dgm:cxn modelId="{61163D3E-33D1-EA4F-8CDE-E59FD461635D}" type="presParOf" srcId="{069C0A91-AE0E-E442-AA4E-9DC4F9247E4E}" destId="{7E0CE008-C60B-E741-AC8F-21D86F8BE703}" srcOrd="4" destOrd="0" presId="urn:microsoft.com/office/officeart/2005/8/layout/default"/>
    <dgm:cxn modelId="{78D381C8-4379-E54C-A070-0FE09A154988}" type="presParOf" srcId="{069C0A91-AE0E-E442-AA4E-9DC4F9247E4E}" destId="{354FE481-DC65-9546-AC2D-A4089E222D99}" srcOrd="5" destOrd="0" presId="urn:microsoft.com/office/officeart/2005/8/layout/default"/>
    <dgm:cxn modelId="{41F40B7C-F250-AE42-852E-79FC35E22349}" type="presParOf" srcId="{069C0A91-AE0E-E442-AA4E-9DC4F9247E4E}" destId="{1D6D02ED-3B78-044F-88AB-CD3B144BE948}" srcOrd="6" destOrd="0" presId="urn:microsoft.com/office/officeart/2005/8/layout/default"/>
    <dgm:cxn modelId="{1CACB747-6C68-AC48-9AC6-E3F7A0876E76}" type="presParOf" srcId="{069C0A91-AE0E-E442-AA4E-9DC4F9247E4E}" destId="{F399E6C4-FA5E-E846-9A2D-5E96E37572BA}" srcOrd="7" destOrd="0" presId="urn:microsoft.com/office/officeart/2005/8/layout/default"/>
    <dgm:cxn modelId="{15DCE1F3-AD54-6A43-B9EA-8C5D7A836DA0}" type="presParOf" srcId="{069C0A91-AE0E-E442-AA4E-9DC4F9247E4E}" destId="{BD95E010-BE40-344A-9428-531EA4B9CA24}" srcOrd="8" destOrd="0" presId="urn:microsoft.com/office/officeart/2005/8/layout/default"/>
    <dgm:cxn modelId="{CC61F69D-505D-B641-8D93-FED34D040D6F}" type="presParOf" srcId="{069C0A91-AE0E-E442-AA4E-9DC4F9247E4E}" destId="{26644F72-003E-8440-B652-46CD09507ED6}" srcOrd="9" destOrd="0" presId="urn:microsoft.com/office/officeart/2005/8/layout/default"/>
    <dgm:cxn modelId="{6CBEDF11-D7F6-304A-816D-79D70FF715EB}" type="presParOf" srcId="{069C0A91-AE0E-E442-AA4E-9DC4F9247E4E}" destId="{0DB48139-25D7-7B45-9886-33EE13AAD5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3E274C-12D8-4EF4-AF95-9ACCC78908A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51EB30-C335-414F-B872-9A1B08D7F3BA}">
      <dgm:prSet/>
      <dgm:spPr/>
      <dgm:t>
        <a:bodyPr/>
        <a:lstStyle/>
        <a:p>
          <a:r>
            <a:rPr lang="en-US" dirty="0"/>
            <a:t>75% childhood ADHD persists into adolescence</a:t>
          </a:r>
        </a:p>
      </dgm:t>
    </dgm:pt>
    <dgm:pt modelId="{66A18B76-E2B8-4DDE-8CF1-21F8B3076821}" type="parTrans" cxnId="{ABD3BE29-5728-4C46-89FE-53FA0367B927}">
      <dgm:prSet/>
      <dgm:spPr/>
      <dgm:t>
        <a:bodyPr/>
        <a:lstStyle/>
        <a:p>
          <a:endParaRPr lang="en-US"/>
        </a:p>
      </dgm:t>
    </dgm:pt>
    <dgm:pt modelId="{36204FCB-4FDC-4F3B-B467-0B2265F86D7D}" type="sibTrans" cxnId="{ABD3BE29-5728-4C46-89FE-53FA0367B927}">
      <dgm:prSet/>
      <dgm:spPr/>
      <dgm:t>
        <a:bodyPr/>
        <a:lstStyle/>
        <a:p>
          <a:endParaRPr lang="en-US"/>
        </a:p>
      </dgm:t>
    </dgm:pt>
    <dgm:pt modelId="{2F152FBB-B8EC-4277-8273-DF0F482B4EB5}">
      <dgm:prSet/>
      <dgm:spPr/>
      <dgm:t>
        <a:bodyPr/>
        <a:lstStyle/>
        <a:p>
          <a:r>
            <a:rPr lang="en-US" dirty="0"/>
            <a:t>50% persist into adulthood (residual symptoms 67%)</a:t>
          </a:r>
        </a:p>
      </dgm:t>
    </dgm:pt>
    <dgm:pt modelId="{89E744EF-660F-49EB-97C4-FBD7B1DF5C30}" type="parTrans" cxnId="{3B846CF7-70E2-4D9A-BD3F-22D370A28D46}">
      <dgm:prSet/>
      <dgm:spPr/>
      <dgm:t>
        <a:bodyPr/>
        <a:lstStyle/>
        <a:p>
          <a:endParaRPr lang="en-US"/>
        </a:p>
      </dgm:t>
    </dgm:pt>
    <dgm:pt modelId="{BF1FB815-D64A-4FC7-9856-1F889E9BD5F9}" type="sibTrans" cxnId="{3B846CF7-70E2-4D9A-BD3F-22D370A28D46}">
      <dgm:prSet/>
      <dgm:spPr/>
      <dgm:t>
        <a:bodyPr/>
        <a:lstStyle/>
        <a:p>
          <a:endParaRPr lang="en-US"/>
        </a:p>
      </dgm:t>
    </dgm:pt>
    <dgm:pt modelId="{C1583760-2BAF-A54B-9351-F1E93F6FECBE}" type="pres">
      <dgm:prSet presAssocID="{EA3E274C-12D8-4EF4-AF95-9ACCC78908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258DF4-6693-5B47-AA37-7CF66AA5C09F}" type="pres">
      <dgm:prSet presAssocID="{DE51EB30-C335-414F-B872-9A1B08D7F3BA}" presName="hierRoot1" presStyleCnt="0"/>
      <dgm:spPr/>
    </dgm:pt>
    <dgm:pt modelId="{D42605A0-2EB0-2344-B3FD-CE7C6B368A63}" type="pres">
      <dgm:prSet presAssocID="{DE51EB30-C335-414F-B872-9A1B08D7F3BA}" presName="composite" presStyleCnt="0"/>
      <dgm:spPr/>
    </dgm:pt>
    <dgm:pt modelId="{60CED6E5-31FE-BF4A-BFFD-D64D2DA951C5}" type="pres">
      <dgm:prSet presAssocID="{DE51EB30-C335-414F-B872-9A1B08D7F3BA}" presName="background" presStyleLbl="node0" presStyleIdx="0" presStyleCnt="2"/>
      <dgm:spPr/>
    </dgm:pt>
    <dgm:pt modelId="{084CEAD5-013A-C144-8C37-4E1D5B85498E}" type="pres">
      <dgm:prSet presAssocID="{DE51EB30-C335-414F-B872-9A1B08D7F3BA}" presName="text" presStyleLbl="fgAcc0" presStyleIdx="0" presStyleCnt="2">
        <dgm:presLayoutVars>
          <dgm:chPref val="3"/>
        </dgm:presLayoutVars>
      </dgm:prSet>
      <dgm:spPr/>
    </dgm:pt>
    <dgm:pt modelId="{FC16C803-B8B5-3B41-914B-6F70E4D84968}" type="pres">
      <dgm:prSet presAssocID="{DE51EB30-C335-414F-B872-9A1B08D7F3BA}" presName="hierChild2" presStyleCnt="0"/>
      <dgm:spPr/>
    </dgm:pt>
    <dgm:pt modelId="{5522460E-A172-AA48-A46B-8108DC027958}" type="pres">
      <dgm:prSet presAssocID="{2F152FBB-B8EC-4277-8273-DF0F482B4EB5}" presName="hierRoot1" presStyleCnt="0"/>
      <dgm:spPr/>
    </dgm:pt>
    <dgm:pt modelId="{621237F2-0C35-7343-8447-AD71CBD9CE49}" type="pres">
      <dgm:prSet presAssocID="{2F152FBB-B8EC-4277-8273-DF0F482B4EB5}" presName="composite" presStyleCnt="0"/>
      <dgm:spPr/>
    </dgm:pt>
    <dgm:pt modelId="{8676E75D-0315-FA4F-80C0-AFDE2757FD5D}" type="pres">
      <dgm:prSet presAssocID="{2F152FBB-B8EC-4277-8273-DF0F482B4EB5}" presName="background" presStyleLbl="node0" presStyleIdx="1" presStyleCnt="2"/>
      <dgm:spPr/>
    </dgm:pt>
    <dgm:pt modelId="{3245B2AB-41BB-A84D-9166-1A53C7A6B1EB}" type="pres">
      <dgm:prSet presAssocID="{2F152FBB-B8EC-4277-8273-DF0F482B4EB5}" presName="text" presStyleLbl="fgAcc0" presStyleIdx="1" presStyleCnt="2">
        <dgm:presLayoutVars>
          <dgm:chPref val="3"/>
        </dgm:presLayoutVars>
      </dgm:prSet>
      <dgm:spPr/>
    </dgm:pt>
    <dgm:pt modelId="{A15F9C6B-9F6F-374F-AC41-54B09A0B9AB4}" type="pres">
      <dgm:prSet presAssocID="{2F152FBB-B8EC-4277-8273-DF0F482B4EB5}" presName="hierChild2" presStyleCnt="0"/>
      <dgm:spPr/>
    </dgm:pt>
  </dgm:ptLst>
  <dgm:cxnLst>
    <dgm:cxn modelId="{EDFE9D02-E36F-8A49-B4B5-9DEF13760383}" type="presOf" srcId="{2F152FBB-B8EC-4277-8273-DF0F482B4EB5}" destId="{3245B2AB-41BB-A84D-9166-1A53C7A6B1EB}" srcOrd="0" destOrd="0" presId="urn:microsoft.com/office/officeart/2005/8/layout/hierarchy1"/>
    <dgm:cxn modelId="{1A2E501C-2523-404D-B2A2-E1F34A3F7739}" type="presOf" srcId="{EA3E274C-12D8-4EF4-AF95-9ACCC78908AB}" destId="{C1583760-2BAF-A54B-9351-F1E93F6FECBE}" srcOrd="0" destOrd="0" presId="urn:microsoft.com/office/officeart/2005/8/layout/hierarchy1"/>
    <dgm:cxn modelId="{ABD3BE29-5728-4C46-89FE-53FA0367B927}" srcId="{EA3E274C-12D8-4EF4-AF95-9ACCC78908AB}" destId="{DE51EB30-C335-414F-B872-9A1B08D7F3BA}" srcOrd="0" destOrd="0" parTransId="{66A18B76-E2B8-4DDE-8CF1-21F8B3076821}" sibTransId="{36204FCB-4FDC-4F3B-B467-0B2265F86D7D}"/>
    <dgm:cxn modelId="{D6D8E3B6-5889-F24F-A64A-3CB155187EAC}" type="presOf" srcId="{DE51EB30-C335-414F-B872-9A1B08D7F3BA}" destId="{084CEAD5-013A-C144-8C37-4E1D5B85498E}" srcOrd="0" destOrd="0" presId="urn:microsoft.com/office/officeart/2005/8/layout/hierarchy1"/>
    <dgm:cxn modelId="{3B846CF7-70E2-4D9A-BD3F-22D370A28D46}" srcId="{EA3E274C-12D8-4EF4-AF95-9ACCC78908AB}" destId="{2F152FBB-B8EC-4277-8273-DF0F482B4EB5}" srcOrd="1" destOrd="0" parTransId="{89E744EF-660F-49EB-97C4-FBD7B1DF5C30}" sibTransId="{BF1FB815-D64A-4FC7-9856-1F889E9BD5F9}"/>
    <dgm:cxn modelId="{4D66E443-6DAC-5E45-B4A4-0EB232E4AD37}" type="presParOf" srcId="{C1583760-2BAF-A54B-9351-F1E93F6FECBE}" destId="{DE258DF4-6693-5B47-AA37-7CF66AA5C09F}" srcOrd="0" destOrd="0" presId="urn:microsoft.com/office/officeart/2005/8/layout/hierarchy1"/>
    <dgm:cxn modelId="{75E72A11-864D-3644-8A01-40835BEE8898}" type="presParOf" srcId="{DE258DF4-6693-5B47-AA37-7CF66AA5C09F}" destId="{D42605A0-2EB0-2344-B3FD-CE7C6B368A63}" srcOrd="0" destOrd="0" presId="urn:microsoft.com/office/officeart/2005/8/layout/hierarchy1"/>
    <dgm:cxn modelId="{29B19A84-3A26-2F48-9E15-F846EE8810D4}" type="presParOf" srcId="{D42605A0-2EB0-2344-B3FD-CE7C6B368A63}" destId="{60CED6E5-31FE-BF4A-BFFD-D64D2DA951C5}" srcOrd="0" destOrd="0" presId="urn:microsoft.com/office/officeart/2005/8/layout/hierarchy1"/>
    <dgm:cxn modelId="{D3E03964-DE48-FB4F-8D27-2D15F6B3613B}" type="presParOf" srcId="{D42605A0-2EB0-2344-B3FD-CE7C6B368A63}" destId="{084CEAD5-013A-C144-8C37-4E1D5B85498E}" srcOrd="1" destOrd="0" presId="urn:microsoft.com/office/officeart/2005/8/layout/hierarchy1"/>
    <dgm:cxn modelId="{ABFC284C-915E-4441-BC10-EA1C300515C4}" type="presParOf" srcId="{DE258DF4-6693-5B47-AA37-7CF66AA5C09F}" destId="{FC16C803-B8B5-3B41-914B-6F70E4D84968}" srcOrd="1" destOrd="0" presId="urn:microsoft.com/office/officeart/2005/8/layout/hierarchy1"/>
    <dgm:cxn modelId="{B8FFA067-24BD-D048-8B36-5FBCDCB77B22}" type="presParOf" srcId="{C1583760-2BAF-A54B-9351-F1E93F6FECBE}" destId="{5522460E-A172-AA48-A46B-8108DC027958}" srcOrd="1" destOrd="0" presId="urn:microsoft.com/office/officeart/2005/8/layout/hierarchy1"/>
    <dgm:cxn modelId="{3D00DD9C-D70D-D94C-9507-0EECB6A3B824}" type="presParOf" srcId="{5522460E-A172-AA48-A46B-8108DC027958}" destId="{621237F2-0C35-7343-8447-AD71CBD9CE49}" srcOrd="0" destOrd="0" presId="urn:microsoft.com/office/officeart/2005/8/layout/hierarchy1"/>
    <dgm:cxn modelId="{4EBC11EA-6C72-7342-BE9A-2195419525E6}" type="presParOf" srcId="{621237F2-0C35-7343-8447-AD71CBD9CE49}" destId="{8676E75D-0315-FA4F-80C0-AFDE2757FD5D}" srcOrd="0" destOrd="0" presId="urn:microsoft.com/office/officeart/2005/8/layout/hierarchy1"/>
    <dgm:cxn modelId="{061AD228-425C-2240-8500-8995F783BDA9}" type="presParOf" srcId="{621237F2-0C35-7343-8447-AD71CBD9CE49}" destId="{3245B2AB-41BB-A84D-9166-1A53C7A6B1EB}" srcOrd="1" destOrd="0" presId="urn:microsoft.com/office/officeart/2005/8/layout/hierarchy1"/>
    <dgm:cxn modelId="{E7374E9D-0110-2A48-8C5F-C628DE9692DA}" type="presParOf" srcId="{5522460E-A172-AA48-A46B-8108DC027958}" destId="{A15F9C6B-9F6F-374F-AC41-54B09A0B9A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F59145-60EB-451D-81C9-4ED4F1ECA82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C28268-F987-4E34-9867-57E4B3673F5E}">
      <dgm:prSet/>
      <dgm:spPr/>
      <dgm:t>
        <a:bodyPr/>
        <a:lstStyle/>
        <a:p>
          <a:r>
            <a:rPr lang="en-US" b="1" dirty="0"/>
            <a:t>Children: Academic limitations, Poor peer relationships, Increased injuries</a:t>
          </a:r>
        </a:p>
      </dgm:t>
    </dgm:pt>
    <dgm:pt modelId="{CF0B5CB3-19DF-4062-9A31-D0D8EFAEA007}" type="parTrans" cxnId="{A0DF5389-1B8F-45BA-B14C-B7196C19AFD4}">
      <dgm:prSet/>
      <dgm:spPr/>
      <dgm:t>
        <a:bodyPr/>
        <a:lstStyle/>
        <a:p>
          <a:endParaRPr lang="en-US"/>
        </a:p>
      </dgm:t>
    </dgm:pt>
    <dgm:pt modelId="{A1D9534E-7CC5-4B57-820A-4FBFF36B5991}" type="sibTrans" cxnId="{A0DF5389-1B8F-45BA-B14C-B7196C19AFD4}">
      <dgm:prSet/>
      <dgm:spPr/>
      <dgm:t>
        <a:bodyPr/>
        <a:lstStyle/>
        <a:p>
          <a:endParaRPr lang="en-US"/>
        </a:p>
      </dgm:t>
    </dgm:pt>
    <dgm:pt modelId="{02083BCB-8C70-4F38-8F36-096E38279E1F}">
      <dgm:prSet/>
      <dgm:spPr/>
      <dgm:t>
        <a:bodyPr/>
        <a:lstStyle/>
        <a:p>
          <a:r>
            <a:rPr lang="en-US" b="1" dirty="0"/>
            <a:t>Adolescents: Low self-esteem, Risk-taking activities, Substance abuse, Sexual activity</a:t>
          </a:r>
        </a:p>
      </dgm:t>
    </dgm:pt>
    <dgm:pt modelId="{35EDEB37-5AA1-4757-BB48-F130BF563616}" type="parTrans" cxnId="{78F3A419-E6C0-47E9-B87A-E6FFC63145CC}">
      <dgm:prSet/>
      <dgm:spPr/>
      <dgm:t>
        <a:bodyPr/>
        <a:lstStyle/>
        <a:p>
          <a:endParaRPr lang="en-US"/>
        </a:p>
      </dgm:t>
    </dgm:pt>
    <dgm:pt modelId="{9083C6EF-C949-4EB2-A5CA-DA3ABDE3BBC4}" type="sibTrans" cxnId="{78F3A419-E6C0-47E9-B87A-E6FFC63145CC}">
      <dgm:prSet/>
      <dgm:spPr/>
      <dgm:t>
        <a:bodyPr/>
        <a:lstStyle/>
        <a:p>
          <a:endParaRPr lang="en-US"/>
        </a:p>
      </dgm:t>
    </dgm:pt>
    <dgm:pt modelId="{2D534DF6-D585-42D4-9438-BA6B7F9BCE0D}">
      <dgm:prSet/>
      <dgm:spPr/>
      <dgm:t>
        <a:bodyPr/>
        <a:lstStyle/>
        <a:p>
          <a:r>
            <a:rPr lang="en-US" b="1" dirty="0"/>
            <a:t>Adults: Motor vehicle accidents, Legal difficulties, Occupational/ vocational, Marital problems</a:t>
          </a:r>
        </a:p>
      </dgm:t>
    </dgm:pt>
    <dgm:pt modelId="{41A8AC33-192E-42A1-A98D-610DC3FE979E}" type="parTrans" cxnId="{E4A392B5-F603-4D82-856B-49B872982C4E}">
      <dgm:prSet/>
      <dgm:spPr/>
      <dgm:t>
        <a:bodyPr/>
        <a:lstStyle/>
        <a:p>
          <a:endParaRPr lang="en-US"/>
        </a:p>
      </dgm:t>
    </dgm:pt>
    <dgm:pt modelId="{5C8688B0-037B-45A7-A870-A9F8F5033ACB}" type="sibTrans" cxnId="{E4A392B5-F603-4D82-856B-49B872982C4E}">
      <dgm:prSet/>
      <dgm:spPr/>
      <dgm:t>
        <a:bodyPr/>
        <a:lstStyle/>
        <a:p>
          <a:endParaRPr lang="en-US"/>
        </a:p>
      </dgm:t>
    </dgm:pt>
    <dgm:pt modelId="{3272303C-B7D8-5B4E-9B41-BA4E8AE20FB8}" type="pres">
      <dgm:prSet presAssocID="{10F59145-60EB-451D-81C9-4ED4F1ECA826}" presName="linear" presStyleCnt="0">
        <dgm:presLayoutVars>
          <dgm:animLvl val="lvl"/>
          <dgm:resizeHandles val="exact"/>
        </dgm:presLayoutVars>
      </dgm:prSet>
      <dgm:spPr/>
    </dgm:pt>
    <dgm:pt modelId="{FED85E7F-FC4D-A74D-85F1-165941986343}" type="pres">
      <dgm:prSet presAssocID="{F8C28268-F987-4E34-9867-57E4B3673F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B5AFDA-137D-164F-9A30-F31833298B85}" type="pres">
      <dgm:prSet presAssocID="{A1D9534E-7CC5-4B57-820A-4FBFF36B5991}" presName="spacer" presStyleCnt="0"/>
      <dgm:spPr/>
    </dgm:pt>
    <dgm:pt modelId="{2EA970E0-973B-594C-A0C2-0BC548807082}" type="pres">
      <dgm:prSet presAssocID="{02083BCB-8C70-4F38-8F36-096E38279E1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488EB1-A527-0544-9205-E14E327705CE}" type="pres">
      <dgm:prSet presAssocID="{9083C6EF-C949-4EB2-A5CA-DA3ABDE3BBC4}" presName="spacer" presStyleCnt="0"/>
      <dgm:spPr/>
    </dgm:pt>
    <dgm:pt modelId="{F7F3F4B6-0854-0A49-B7D6-F07E1E3AA8B1}" type="pres">
      <dgm:prSet presAssocID="{2D534DF6-D585-42D4-9438-BA6B7F9BCE0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86ED518-F0ED-D542-861F-8F80B9326CE0}" type="presOf" srcId="{02083BCB-8C70-4F38-8F36-096E38279E1F}" destId="{2EA970E0-973B-594C-A0C2-0BC548807082}" srcOrd="0" destOrd="0" presId="urn:microsoft.com/office/officeart/2005/8/layout/vList2"/>
    <dgm:cxn modelId="{78F3A419-E6C0-47E9-B87A-E6FFC63145CC}" srcId="{10F59145-60EB-451D-81C9-4ED4F1ECA826}" destId="{02083BCB-8C70-4F38-8F36-096E38279E1F}" srcOrd="1" destOrd="0" parTransId="{35EDEB37-5AA1-4757-BB48-F130BF563616}" sibTransId="{9083C6EF-C949-4EB2-A5CA-DA3ABDE3BBC4}"/>
    <dgm:cxn modelId="{4BDBF01B-B6F4-BE42-808F-ECB788DEEA91}" type="presOf" srcId="{10F59145-60EB-451D-81C9-4ED4F1ECA826}" destId="{3272303C-B7D8-5B4E-9B41-BA4E8AE20FB8}" srcOrd="0" destOrd="0" presId="urn:microsoft.com/office/officeart/2005/8/layout/vList2"/>
    <dgm:cxn modelId="{6D44EA51-4329-AB43-8A4D-DA119E60B89C}" type="presOf" srcId="{F8C28268-F987-4E34-9867-57E4B3673F5E}" destId="{FED85E7F-FC4D-A74D-85F1-165941986343}" srcOrd="0" destOrd="0" presId="urn:microsoft.com/office/officeart/2005/8/layout/vList2"/>
    <dgm:cxn modelId="{41258771-3245-374D-8899-D4E273CED770}" type="presOf" srcId="{2D534DF6-D585-42D4-9438-BA6B7F9BCE0D}" destId="{F7F3F4B6-0854-0A49-B7D6-F07E1E3AA8B1}" srcOrd="0" destOrd="0" presId="urn:microsoft.com/office/officeart/2005/8/layout/vList2"/>
    <dgm:cxn modelId="{A0DF5389-1B8F-45BA-B14C-B7196C19AFD4}" srcId="{10F59145-60EB-451D-81C9-4ED4F1ECA826}" destId="{F8C28268-F987-4E34-9867-57E4B3673F5E}" srcOrd="0" destOrd="0" parTransId="{CF0B5CB3-19DF-4062-9A31-D0D8EFAEA007}" sibTransId="{A1D9534E-7CC5-4B57-820A-4FBFF36B5991}"/>
    <dgm:cxn modelId="{E4A392B5-F603-4D82-856B-49B872982C4E}" srcId="{10F59145-60EB-451D-81C9-4ED4F1ECA826}" destId="{2D534DF6-D585-42D4-9438-BA6B7F9BCE0D}" srcOrd="2" destOrd="0" parTransId="{41A8AC33-192E-42A1-A98D-610DC3FE979E}" sibTransId="{5C8688B0-037B-45A7-A870-A9F8F5033ACB}"/>
    <dgm:cxn modelId="{23B4ED24-2567-1942-A2A2-008BB75F354E}" type="presParOf" srcId="{3272303C-B7D8-5B4E-9B41-BA4E8AE20FB8}" destId="{FED85E7F-FC4D-A74D-85F1-165941986343}" srcOrd="0" destOrd="0" presId="urn:microsoft.com/office/officeart/2005/8/layout/vList2"/>
    <dgm:cxn modelId="{BD5F2C99-F3A1-AD41-95CA-2998340F7E70}" type="presParOf" srcId="{3272303C-B7D8-5B4E-9B41-BA4E8AE20FB8}" destId="{9CB5AFDA-137D-164F-9A30-F31833298B85}" srcOrd="1" destOrd="0" presId="urn:microsoft.com/office/officeart/2005/8/layout/vList2"/>
    <dgm:cxn modelId="{817AF4D4-3CA3-B84A-ADAB-9EC71525350F}" type="presParOf" srcId="{3272303C-B7D8-5B4E-9B41-BA4E8AE20FB8}" destId="{2EA970E0-973B-594C-A0C2-0BC548807082}" srcOrd="2" destOrd="0" presId="urn:microsoft.com/office/officeart/2005/8/layout/vList2"/>
    <dgm:cxn modelId="{C621BD9E-D6F0-2F4F-AD23-B37491084604}" type="presParOf" srcId="{3272303C-B7D8-5B4E-9B41-BA4E8AE20FB8}" destId="{50488EB1-A527-0544-9205-E14E327705CE}" srcOrd="3" destOrd="0" presId="urn:microsoft.com/office/officeart/2005/8/layout/vList2"/>
    <dgm:cxn modelId="{C9DE033D-A693-114F-886A-8069F0DFC300}" type="presParOf" srcId="{3272303C-B7D8-5B4E-9B41-BA4E8AE20FB8}" destId="{F7F3F4B6-0854-0A49-B7D6-F07E1E3AA8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1B7FFB-B5E0-4D8F-A8AB-64067DD91748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02479A-F5EF-4FF1-9A95-80B96D519428}">
      <dgm:prSet/>
      <dgm:spPr/>
      <dgm:t>
        <a:bodyPr/>
        <a:lstStyle/>
        <a:p>
          <a:r>
            <a:rPr lang="en-US" b="1"/>
            <a:t>Anemia</a:t>
          </a:r>
          <a:endParaRPr lang="en-US"/>
        </a:p>
      </dgm:t>
    </dgm:pt>
    <dgm:pt modelId="{660E7A75-5568-462A-9F9E-B3799CD74D75}" type="parTrans" cxnId="{A1EE7D34-065E-4CC7-900D-B13A1E72D654}">
      <dgm:prSet/>
      <dgm:spPr/>
      <dgm:t>
        <a:bodyPr/>
        <a:lstStyle/>
        <a:p>
          <a:endParaRPr lang="en-US"/>
        </a:p>
      </dgm:t>
    </dgm:pt>
    <dgm:pt modelId="{338FCBE2-30A5-45D7-A7E7-FCEF8CF77372}" type="sibTrans" cxnId="{A1EE7D34-065E-4CC7-900D-B13A1E72D654}">
      <dgm:prSet/>
      <dgm:spPr/>
      <dgm:t>
        <a:bodyPr/>
        <a:lstStyle/>
        <a:p>
          <a:endParaRPr lang="en-US"/>
        </a:p>
      </dgm:t>
    </dgm:pt>
    <dgm:pt modelId="{FAD9A36D-4B40-442F-87D2-B3F126E525F9}">
      <dgm:prSet/>
      <dgm:spPr/>
      <dgm:t>
        <a:bodyPr/>
        <a:lstStyle/>
        <a:p>
          <a:r>
            <a:rPr lang="en-US" b="1"/>
            <a:t>Lead Intoxication</a:t>
          </a:r>
          <a:endParaRPr lang="en-US"/>
        </a:p>
      </dgm:t>
    </dgm:pt>
    <dgm:pt modelId="{8F6646DE-DCFC-465B-8629-92E6E5BC83FD}" type="parTrans" cxnId="{78748204-26D7-4DAB-93E8-2CB15B8AE30E}">
      <dgm:prSet/>
      <dgm:spPr/>
      <dgm:t>
        <a:bodyPr/>
        <a:lstStyle/>
        <a:p>
          <a:endParaRPr lang="en-US"/>
        </a:p>
      </dgm:t>
    </dgm:pt>
    <dgm:pt modelId="{AFAC47FD-2A81-49E0-B630-8583C0C7D5CC}" type="sibTrans" cxnId="{78748204-26D7-4DAB-93E8-2CB15B8AE30E}">
      <dgm:prSet/>
      <dgm:spPr/>
      <dgm:t>
        <a:bodyPr/>
        <a:lstStyle/>
        <a:p>
          <a:endParaRPr lang="en-US"/>
        </a:p>
      </dgm:t>
    </dgm:pt>
    <dgm:pt modelId="{38BB5BDD-C96B-41DE-82F8-7905C85B1EE5}">
      <dgm:prSet/>
      <dgm:spPr/>
      <dgm:t>
        <a:bodyPr/>
        <a:lstStyle/>
        <a:p>
          <a:r>
            <a:rPr lang="en-US" b="1"/>
            <a:t>Thyroid disorders</a:t>
          </a:r>
          <a:endParaRPr lang="en-US"/>
        </a:p>
      </dgm:t>
    </dgm:pt>
    <dgm:pt modelId="{98FAB6CC-799E-4A53-835B-48138BEA7F97}" type="parTrans" cxnId="{60B39967-23A8-46DA-A053-58CF58658541}">
      <dgm:prSet/>
      <dgm:spPr/>
      <dgm:t>
        <a:bodyPr/>
        <a:lstStyle/>
        <a:p>
          <a:endParaRPr lang="en-US"/>
        </a:p>
      </dgm:t>
    </dgm:pt>
    <dgm:pt modelId="{447D1C2D-8B97-4AE8-8897-01868F725BD2}" type="sibTrans" cxnId="{60B39967-23A8-46DA-A053-58CF58658541}">
      <dgm:prSet/>
      <dgm:spPr/>
      <dgm:t>
        <a:bodyPr/>
        <a:lstStyle/>
        <a:p>
          <a:endParaRPr lang="en-US"/>
        </a:p>
      </dgm:t>
    </dgm:pt>
    <dgm:pt modelId="{89F96B44-4315-43DC-B030-B1327C626B3B}">
      <dgm:prSet/>
      <dgm:spPr/>
      <dgm:t>
        <a:bodyPr/>
        <a:lstStyle/>
        <a:p>
          <a:r>
            <a:rPr lang="en-US" b="1" dirty="0"/>
            <a:t>Seizure disorders</a:t>
          </a:r>
          <a:endParaRPr lang="en-US" dirty="0"/>
        </a:p>
      </dgm:t>
    </dgm:pt>
    <dgm:pt modelId="{BA98E2F5-584B-4019-90EE-7613A05D8D52}" type="parTrans" cxnId="{1DEAB142-56CC-4D2D-880A-EF15E12BD293}">
      <dgm:prSet/>
      <dgm:spPr/>
      <dgm:t>
        <a:bodyPr/>
        <a:lstStyle/>
        <a:p>
          <a:endParaRPr lang="en-US"/>
        </a:p>
      </dgm:t>
    </dgm:pt>
    <dgm:pt modelId="{B3AA5B7A-B1AD-466A-9888-27CF85181523}" type="sibTrans" cxnId="{1DEAB142-56CC-4D2D-880A-EF15E12BD293}">
      <dgm:prSet/>
      <dgm:spPr/>
      <dgm:t>
        <a:bodyPr/>
        <a:lstStyle/>
        <a:p>
          <a:endParaRPr lang="en-US"/>
        </a:p>
      </dgm:t>
    </dgm:pt>
    <dgm:pt modelId="{479E5104-6866-4919-B7CA-ABCAF4475CD2}">
      <dgm:prSet/>
      <dgm:spPr/>
      <dgm:t>
        <a:bodyPr/>
        <a:lstStyle/>
        <a:p>
          <a:r>
            <a:rPr lang="en-US" b="1"/>
            <a:t>Deafness, Chronic OM</a:t>
          </a:r>
          <a:endParaRPr lang="en-US"/>
        </a:p>
      </dgm:t>
    </dgm:pt>
    <dgm:pt modelId="{06AF4EF9-F3C0-4223-9523-3A831B928319}" type="parTrans" cxnId="{40124E1C-DAE4-4746-8A67-B29FE4F6275B}">
      <dgm:prSet/>
      <dgm:spPr/>
      <dgm:t>
        <a:bodyPr/>
        <a:lstStyle/>
        <a:p>
          <a:endParaRPr lang="en-US"/>
        </a:p>
      </dgm:t>
    </dgm:pt>
    <dgm:pt modelId="{7A597A1D-37A5-4F03-B8A4-43ACBF7587EC}" type="sibTrans" cxnId="{40124E1C-DAE4-4746-8A67-B29FE4F6275B}">
      <dgm:prSet/>
      <dgm:spPr/>
      <dgm:t>
        <a:bodyPr/>
        <a:lstStyle/>
        <a:p>
          <a:endParaRPr lang="en-US"/>
        </a:p>
      </dgm:t>
    </dgm:pt>
    <dgm:pt modelId="{1EF92E09-1560-416C-B2B4-550DBBB007D1}">
      <dgm:prSet/>
      <dgm:spPr/>
      <dgm:t>
        <a:bodyPr/>
        <a:lstStyle/>
        <a:p>
          <a:r>
            <a:rPr lang="en-US" b="1"/>
            <a:t>Sleep apnea or other sleep deficiencies</a:t>
          </a:r>
          <a:endParaRPr lang="en-US"/>
        </a:p>
      </dgm:t>
    </dgm:pt>
    <dgm:pt modelId="{BF23EFB4-DAE3-44F6-841E-8118195ADBE3}" type="parTrans" cxnId="{296C8AB1-D068-46B9-9475-9ACC122E3AA5}">
      <dgm:prSet/>
      <dgm:spPr/>
      <dgm:t>
        <a:bodyPr/>
        <a:lstStyle/>
        <a:p>
          <a:endParaRPr lang="en-US"/>
        </a:p>
      </dgm:t>
    </dgm:pt>
    <dgm:pt modelId="{784AE346-5AB7-4BBC-A62C-B578D791A34A}" type="sibTrans" cxnId="{296C8AB1-D068-46B9-9475-9ACC122E3AA5}">
      <dgm:prSet/>
      <dgm:spPr/>
      <dgm:t>
        <a:bodyPr/>
        <a:lstStyle/>
        <a:p>
          <a:endParaRPr lang="en-US"/>
        </a:p>
      </dgm:t>
    </dgm:pt>
    <dgm:pt modelId="{0BDF6DC3-22AB-443B-8074-BF5C9D87504F}">
      <dgm:prSet/>
      <dgm:spPr/>
      <dgm:t>
        <a:bodyPr/>
        <a:lstStyle/>
        <a:p>
          <a:r>
            <a:rPr lang="en-US" b="1"/>
            <a:t>Medications:  antihistamines, steroids, albuterol</a:t>
          </a:r>
          <a:endParaRPr lang="en-US"/>
        </a:p>
      </dgm:t>
    </dgm:pt>
    <dgm:pt modelId="{8B138852-A027-430D-A31D-194C83A63CA8}" type="parTrans" cxnId="{421D4B3B-223A-4FD9-B333-127BC50A76D1}">
      <dgm:prSet/>
      <dgm:spPr/>
      <dgm:t>
        <a:bodyPr/>
        <a:lstStyle/>
        <a:p>
          <a:endParaRPr lang="en-US"/>
        </a:p>
      </dgm:t>
    </dgm:pt>
    <dgm:pt modelId="{9CC314F0-302D-4F42-8BEA-EBA1B6891602}" type="sibTrans" cxnId="{421D4B3B-223A-4FD9-B333-127BC50A76D1}">
      <dgm:prSet/>
      <dgm:spPr/>
      <dgm:t>
        <a:bodyPr/>
        <a:lstStyle/>
        <a:p>
          <a:endParaRPr lang="en-US"/>
        </a:p>
      </dgm:t>
    </dgm:pt>
    <dgm:pt modelId="{649C74EE-5EC5-4003-B841-78B7EC864C6B}">
      <dgm:prSet/>
      <dgm:spPr/>
      <dgm:t>
        <a:bodyPr/>
        <a:lstStyle/>
        <a:p>
          <a:r>
            <a:rPr lang="en-US" b="1"/>
            <a:t>Other Developmental Disabilities</a:t>
          </a:r>
          <a:endParaRPr lang="en-US"/>
        </a:p>
      </dgm:t>
    </dgm:pt>
    <dgm:pt modelId="{79E23BE6-D9E6-444C-AB0C-39BB741C913F}" type="parTrans" cxnId="{F3095C19-EE0A-4D9C-82F6-B91C9FD46D2E}">
      <dgm:prSet/>
      <dgm:spPr/>
      <dgm:t>
        <a:bodyPr/>
        <a:lstStyle/>
        <a:p>
          <a:endParaRPr lang="en-US"/>
        </a:p>
      </dgm:t>
    </dgm:pt>
    <dgm:pt modelId="{E7499CA0-80E8-45E7-849B-10CC5BB138F1}" type="sibTrans" cxnId="{F3095C19-EE0A-4D9C-82F6-B91C9FD46D2E}">
      <dgm:prSet/>
      <dgm:spPr/>
      <dgm:t>
        <a:bodyPr/>
        <a:lstStyle/>
        <a:p>
          <a:endParaRPr lang="en-US"/>
        </a:p>
      </dgm:t>
    </dgm:pt>
    <dgm:pt modelId="{BAC278D7-38C3-430C-AE70-BA115BBEB564}">
      <dgm:prSet/>
      <dgm:spPr/>
      <dgm:t>
        <a:bodyPr/>
        <a:lstStyle/>
        <a:p>
          <a:r>
            <a:rPr lang="en-US" b="1" dirty="0"/>
            <a:t>Learning Disabilities</a:t>
          </a:r>
          <a:endParaRPr lang="en-US" dirty="0"/>
        </a:p>
      </dgm:t>
    </dgm:pt>
    <dgm:pt modelId="{A5BA3730-F8AA-4F31-B520-2F92BACAC0B9}" type="parTrans" cxnId="{5A54B07C-FFA5-4FDE-A0E7-C687D7DA6CF7}">
      <dgm:prSet/>
      <dgm:spPr/>
      <dgm:t>
        <a:bodyPr/>
        <a:lstStyle/>
        <a:p>
          <a:endParaRPr lang="en-US"/>
        </a:p>
      </dgm:t>
    </dgm:pt>
    <dgm:pt modelId="{DAACD5EB-ADF0-40B6-BF9D-D85A81FBF804}" type="sibTrans" cxnId="{5A54B07C-FFA5-4FDE-A0E7-C687D7DA6CF7}">
      <dgm:prSet/>
      <dgm:spPr/>
      <dgm:t>
        <a:bodyPr/>
        <a:lstStyle/>
        <a:p>
          <a:endParaRPr lang="en-US"/>
        </a:p>
      </dgm:t>
    </dgm:pt>
    <dgm:pt modelId="{1C60A9BB-CAEC-3B49-8839-E905C51FEA6B}" type="pres">
      <dgm:prSet presAssocID="{C31B7FFB-B5E0-4D8F-A8AB-64067DD91748}" presName="vert0" presStyleCnt="0">
        <dgm:presLayoutVars>
          <dgm:dir/>
          <dgm:animOne val="branch"/>
          <dgm:animLvl val="lvl"/>
        </dgm:presLayoutVars>
      </dgm:prSet>
      <dgm:spPr/>
    </dgm:pt>
    <dgm:pt modelId="{465E67BE-74E2-FF41-8EA3-391DA415C826}" type="pres">
      <dgm:prSet presAssocID="{0802479A-F5EF-4FF1-9A95-80B96D519428}" presName="thickLine" presStyleLbl="alignNode1" presStyleIdx="0" presStyleCnt="9"/>
      <dgm:spPr/>
    </dgm:pt>
    <dgm:pt modelId="{3C0AF86A-C6CD-BF43-83A5-B490E9A2A1E7}" type="pres">
      <dgm:prSet presAssocID="{0802479A-F5EF-4FF1-9A95-80B96D519428}" presName="horz1" presStyleCnt="0"/>
      <dgm:spPr/>
    </dgm:pt>
    <dgm:pt modelId="{F917492B-060B-C646-A61E-83A895456D96}" type="pres">
      <dgm:prSet presAssocID="{0802479A-F5EF-4FF1-9A95-80B96D519428}" presName="tx1" presStyleLbl="revTx" presStyleIdx="0" presStyleCnt="9"/>
      <dgm:spPr/>
    </dgm:pt>
    <dgm:pt modelId="{76704B99-C4F8-EA43-BF07-0170DEE8E10D}" type="pres">
      <dgm:prSet presAssocID="{0802479A-F5EF-4FF1-9A95-80B96D519428}" presName="vert1" presStyleCnt="0"/>
      <dgm:spPr/>
    </dgm:pt>
    <dgm:pt modelId="{927F451F-B629-FB48-B274-B62BD6E7A414}" type="pres">
      <dgm:prSet presAssocID="{FAD9A36D-4B40-442F-87D2-B3F126E525F9}" presName="thickLine" presStyleLbl="alignNode1" presStyleIdx="1" presStyleCnt="9"/>
      <dgm:spPr/>
    </dgm:pt>
    <dgm:pt modelId="{6A157F52-13F0-224F-9E7B-66755A96B20F}" type="pres">
      <dgm:prSet presAssocID="{FAD9A36D-4B40-442F-87D2-B3F126E525F9}" presName="horz1" presStyleCnt="0"/>
      <dgm:spPr/>
    </dgm:pt>
    <dgm:pt modelId="{8178C85F-D8E5-0B49-9DF2-01656554C7FD}" type="pres">
      <dgm:prSet presAssocID="{FAD9A36D-4B40-442F-87D2-B3F126E525F9}" presName="tx1" presStyleLbl="revTx" presStyleIdx="1" presStyleCnt="9"/>
      <dgm:spPr/>
    </dgm:pt>
    <dgm:pt modelId="{C55C266E-9486-1141-A1B3-9C8F1F2D0442}" type="pres">
      <dgm:prSet presAssocID="{FAD9A36D-4B40-442F-87D2-B3F126E525F9}" presName="vert1" presStyleCnt="0"/>
      <dgm:spPr/>
    </dgm:pt>
    <dgm:pt modelId="{71916B5A-6E53-5F4D-874A-1BBAF75D1BA3}" type="pres">
      <dgm:prSet presAssocID="{38BB5BDD-C96B-41DE-82F8-7905C85B1EE5}" presName="thickLine" presStyleLbl="alignNode1" presStyleIdx="2" presStyleCnt="9"/>
      <dgm:spPr/>
    </dgm:pt>
    <dgm:pt modelId="{29A7FEAA-3972-4441-AB92-584B250DD2E3}" type="pres">
      <dgm:prSet presAssocID="{38BB5BDD-C96B-41DE-82F8-7905C85B1EE5}" presName="horz1" presStyleCnt="0"/>
      <dgm:spPr/>
    </dgm:pt>
    <dgm:pt modelId="{0ED9A22A-F899-504C-844B-8A7B47A17FD5}" type="pres">
      <dgm:prSet presAssocID="{38BB5BDD-C96B-41DE-82F8-7905C85B1EE5}" presName="tx1" presStyleLbl="revTx" presStyleIdx="2" presStyleCnt="9"/>
      <dgm:spPr/>
    </dgm:pt>
    <dgm:pt modelId="{FBAF75E6-5C2F-5042-95B3-6989A11F0222}" type="pres">
      <dgm:prSet presAssocID="{38BB5BDD-C96B-41DE-82F8-7905C85B1EE5}" presName="vert1" presStyleCnt="0"/>
      <dgm:spPr/>
    </dgm:pt>
    <dgm:pt modelId="{DED2A5BB-7346-C945-93FE-D5EBD56FE43D}" type="pres">
      <dgm:prSet presAssocID="{89F96B44-4315-43DC-B030-B1327C626B3B}" presName="thickLine" presStyleLbl="alignNode1" presStyleIdx="3" presStyleCnt="9"/>
      <dgm:spPr/>
    </dgm:pt>
    <dgm:pt modelId="{F2373FA6-0321-A347-8756-0431579FC7A7}" type="pres">
      <dgm:prSet presAssocID="{89F96B44-4315-43DC-B030-B1327C626B3B}" presName="horz1" presStyleCnt="0"/>
      <dgm:spPr/>
    </dgm:pt>
    <dgm:pt modelId="{88E1B201-3F36-9A46-B27E-BCF120DC9532}" type="pres">
      <dgm:prSet presAssocID="{89F96B44-4315-43DC-B030-B1327C626B3B}" presName="tx1" presStyleLbl="revTx" presStyleIdx="3" presStyleCnt="9"/>
      <dgm:spPr/>
    </dgm:pt>
    <dgm:pt modelId="{99B38F94-3F7D-C947-8077-99496A67BB0E}" type="pres">
      <dgm:prSet presAssocID="{89F96B44-4315-43DC-B030-B1327C626B3B}" presName="vert1" presStyleCnt="0"/>
      <dgm:spPr/>
    </dgm:pt>
    <dgm:pt modelId="{72C8D3B6-CFD8-F749-88DD-5BD48C8EB0CD}" type="pres">
      <dgm:prSet presAssocID="{479E5104-6866-4919-B7CA-ABCAF4475CD2}" presName="thickLine" presStyleLbl="alignNode1" presStyleIdx="4" presStyleCnt="9"/>
      <dgm:spPr/>
    </dgm:pt>
    <dgm:pt modelId="{B20FEEA7-2565-D841-BFDC-A7B20C3AC69F}" type="pres">
      <dgm:prSet presAssocID="{479E5104-6866-4919-B7CA-ABCAF4475CD2}" presName="horz1" presStyleCnt="0"/>
      <dgm:spPr/>
    </dgm:pt>
    <dgm:pt modelId="{15C1B0EF-D640-B649-AE2A-39E357701415}" type="pres">
      <dgm:prSet presAssocID="{479E5104-6866-4919-B7CA-ABCAF4475CD2}" presName="tx1" presStyleLbl="revTx" presStyleIdx="4" presStyleCnt="9"/>
      <dgm:spPr/>
    </dgm:pt>
    <dgm:pt modelId="{98EF6D08-E01F-494A-8E94-A4B85238B3E7}" type="pres">
      <dgm:prSet presAssocID="{479E5104-6866-4919-B7CA-ABCAF4475CD2}" presName="vert1" presStyleCnt="0"/>
      <dgm:spPr/>
    </dgm:pt>
    <dgm:pt modelId="{12F62F36-D415-B14D-8651-4663B92B667F}" type="pres">
      <dgm:prSet presAssocID="{1EF92E09-1560-416C-B2B4-550DBBB007D1}" presName="thickLine" presStyleLbl="alignNode1" presStyleIdx="5" presStyleCnt="9"/>
      <dgm:spPr/>
    </dgm:pt>
    <dgm:pt modelId="{967FFCBC-BE8A-124F-A276-E5E0482969F1}" type="pres">
      <dgm:prSet presAssocID="{1EF92E09-1560-416C-B2B4-550DBBB007D1}" presName="horz1" presStyleCnt="0"/>
      <dgm:spPr/>
    </dgm:pt>
    <dgm:pt modelId="{7D03D19A-2F50-F64D-92E9-57B4AFE13DB4}" type="pres">
      <dgm:prSet presAssocID="{1EF92E09-1560-416C-B2B4-550DBBB007D1}" presName="tx1" presStyleLbl="revTx" presStyleIdx="5" presStyleCnt="9"/>
      <dgm:spPr/>
    </dgm:pt>
    <dgm:pt modelId="{B590AB46-234A-3246-86C6-2C1A71F90A49}" type="pres">
      <dgm:prSet presAssocID="{1EF92E09-1560-416C-B2B4-550DBBB007D1}" presName="vert1" presStyleCnt="0"/>
      <dgm:spPr/>
    </dgm:pt>
    <dgm:pt modelId="{50CAB93C-44F1-AA45-8D77-E358EA59AE77}" type="pres">
      <dgm:prSet presAssocID="{0BDF6DC3-22AB-443B-8074-BF5C9D87504F}" presName="thickLine" presStyleLbl="alignNode1" presStyleIdx="6" presStyleCnt="9"/>
      <dgm:spPr/>
    </dgm:pt>
    <dgm:pt modelId="{02800B03-773F-1940-B578-EA21990E7300}" type="pres">
      <dgm:prSet presAssocID="{0BDF6DC3-22AB-443B-8074-BF5C9D87504F}" presName="horz1" presStyleCnt="0"/>
      <dgm:spPr/>
    </dgm:pt>
    <dgm:pt modelId="{90EEC3BB-6016-AC47-BF73-D1329D6E0E3F}" type="pres">
      <dgm:prSet presAssocID="{0BDF6DC3-22AB-443B-8074-BF5C9D87504F}" presName="tx1" presStyleLbl="revTx" presStyleIdx="6" presStyleCnt="9"/>
      <dgm:spPr/>
    </dgm:pt>
    <dgm:pt modelId="{9806D69D-C0A7-264A-894A-A682239B40CE}" type="pres">
      <dgm:prSet presAssocID="{0BDF6DC3-22AB-443B-8074-BF5C9D87504F}" presName="vert1" presStyleCnt="0"/>
      <dgm:spPr/>
    </dgm:pt>
    <dgm:pt modelId="{9A59E084-2F89-334C-833B-2A24EF2A7C39}" type="pres">
      <dgm:prSet presAssocID="{649C74EE-5EC5-4003-B841-78B7EC864C6B}" presName="thickLine" presStyleLbl="alignNode1" presStyleIdx="7" presStyleCnt="9"/>
      <dgm:spPr/>
    </dgm:pt>
    <dgm:pt modelId="{E2056A11-EA8E-EB4A-827D-84CBAC233351}" type="pres">
      <dgm:prSet presAssocID="{649C74EE-5EC5-4003-B841-78B7EC864C6B}" presName="horz1" presStyleCnt="0"/>
      <dgm:spPr/>
    </dgm:pt>
    <dgm:pt modelId="{394C2CEA-6534-DC4A-A5BA-C300EE7F0CCC}" type="pres">
      <dgm:prSet presAssocID="{649C74EE-5EC5-4003-B841-78B7EC864C6B}" presName="tx1" presStyleLbl="revTx" presStyleIdx="7" presStyleCnt="9"/>
      <dgm:spPr/>
    </dgm:pt>
    <dgm:pt modelId="{9B0A32E4-597F-B24C-8AA4-DF14E59D6D1B}" type="pres">
      <dgm:prSet presAssocID="{649C74EE-5EC5-4003-B841-78B7EC864C6B}" presName="vert1" presStyleCnt="0"/>
      <dgm:spPr/>
    </dgm:pt>
    <dgm:pt modelId="{B31BA863-8DB3-AC4E-AAE1-766C5CA986BA}" type="pres">
      <dgm:prSet presAssocID="{BAC278D7-38C3-430C-AE70-BA115BBEB564}" presName="thickLine" presStyleLbl="alignNode1" presStyleIdx="8" presStyleCnt="9"/>
      <dgm:spPr/>
    </dgm:pt>
    <dgm:pt modelId="{049EECDF-CA9B-DF43-8DE7-C7CAD1CA0356}" type="pres">
      <dgm:prSet presAssocID="{BAC278D7-38C3-430C-AE70-BA115BBEB564}" presName="horz1" presStyleCnt="0"/>
      <dgm:spPr/>
    </dgm:pt>
    <dgm:pt modelId="{23135312-5565-E44E-B161-928E7A1E4203}" type="pres">
      <dgm:prSet presAssocID="{BAC278D7-38C3-430C-AE70-BA115BBEB564}" presName="tx1" presStyleLbl="revTx" presStyleIdx="8" presStyleCnt="9"/>
      <dgm:spPr/>
    </dgm:pt>
    <dgm:pt modelId="{9BD2534A-5DAD-6C48-AD38-C7679EEC91C4}" type="pres">
      <dgm:prSet presAssocID="{BAC278D7-38C3-430C-AE70-BA115BBEB564}" presName="vert1" presStyleCnt="0"/>
      <dgm:spPr/>
    </dgm:pt>
  </dgm:ptLst>
  <dgm:cxnLst>
    <dgm:cxn modelId="{78748204-26D7-4DAB-93E8-2CB15B8AE30E}" srcId="{C31B7FFB-B5E0-4D8F-A8AB-64067DD91748}" destId="{FAD9A36D-4B40-442F-87D2-B3F126E525F9}" srcOrd="1" destOrd="0" parTransId="{8F6646DE-DCFC-465B-8629-92E6E5BC83FD}" sibTransId="{AFAC47FD-2A81-49E0-B630-8583C0C7D5CC}"/>
    <dgm:cxn modelId="{F3095C19-EE0A-4D9C-82F6-B91C9FD46D2E}" srcId="{C31B7FFB-B5E0-4D8F-A8AB-64067DD91748}" destId="{649C74EE-5EC5-4003-B841-78B7EC864C6B}" srcOrd="7" destOrd="0" parTransId="{79E23BE6-D9E6-444C-AB0C-39BB741C913F}" sibTransId="{E7499CA0-80E8-45E7-849B-10CC5BB138F1}"/>
    <dgm:cxn modelId="{40124E1C-DAE4-4746-8A67-B29FE4F6275B}" srcId="{C31B7FFB-B5E0-4D8F-A8AB-64067DD91748}" destId="{479E5104-6866-4919-B7CA-ABCAF4475CD2}" srcOrd="4" destOrd="0" parTransId="{06AF4EF9-F3C0-4223-9523-3A831B928319}" sibTransId="{7A597A1D-37A5-4F03-B8A4-43ACBF7587EC}"/>
    <dgm:cxn modelId="{AD7BCB20-98A2-BC49-9570-BB0B1439B1B6}" type="presOf" srcId="{1EF92E09-1560-416C-B2B4-550DBBB007D1}" destId="{7D03D19A-2F50-F64D-92E9-57B4AFE13DB4}" srcOrd="0" destOrd="0" presId="urn:microsoft.com/office/officeart/2008/layout/LinedList"/>
    <dgm:cxn modelId="{4341BB28-C849-1349-8ECC-D8568989AB33}" type="presOf" srcId="{38BB5BDD-C96B-41DE-82F8-7905C85B1EE5}" destId="{0ED9A22A-F899-504C-844B-8A7B47A17FD5}" srcOrd="0" destOrd="0" presId="urn:microsoft.com/office/officeart/2008/layout/LinedList"/>
    <dgm:cxn modelId="{A1EE7D34-065E-4CC7-900D-B13A1E72D654}" srcId="{C31B7FFB-B5E0-4D8F-A8AB-64067DD91748}" destId="{0802479A-F5EF-4FF1-9A95-80B96D519428}" srcOrd="0" destOrd="0" parTransId="{660E7A75-5568-462A-9F9E-B3799CD74D75}" sibTransId="{338FCBE2-30A5-45D7-A7E7-FCEF8CF77372}"/>
    <dgm:cxn modelId="{B288CE3A-875C-2B49-8805-CF2A29FEC8F0}" type="presOf" srcId="{649C74EE-5EC5-4003-B841-78B7EC864C6B}" destId="{394C2CEA-6534-DC4A-A5BA-C300EE7F0CCC}" srcOrd="0" destOrd="0" presId="urn:microsoft.com/office/officeart/2008/layout/LinedList"/>
    <dgm:cxn modelId="{421D4B3B-223A-4FD9-B333-127BC50A76D1}" srcId="{C31B7FFB-B5E0-4D8F-A8AB-64067DD91748}" destId="{0BDF6DC3-22AB-443B-8074-BF5C9D87504F}" srcOrd="6" destOrd="0" parTransId="{8B138852-A027-430D-A31D-194C83A63CA8}" sibTransId="{9CC314F0-302D-4F42-8BEA-EBA1B6891602}"/>
    <dgm:cxn modelId="{1DEAB142-56CC-4D2D-880A-EF15E12BD293}" srcId="{C31B7FFB-B5E0-4D8F-A8AB-64067DD91748}" destId="{89F96B44-4315-43DC-B030-B1327C626B3B}" srcOrd="3" destOrd="0" parTransId="{BA98E2F5-584B-4019-90EE-7613A05D8D52}" sibTransId="{B3AA5B7A-B1AD-466A-9888-27CF85181523}"/>
    <dgm:cxn modelId="{5EF66251-B050-AE4E-AFE1-820C68EEFE69}" type="presOf" srcId="{0BDF6DC3-22AB-443B-8074-BF5C9D87504F}" destId="{90EEC3BB-6016-AC47-BF73-D1329D6E0E3F}" srcOrd="0" destOrd="0" presId="urn:microsoft.com/office/officeart/2008/layout/LinedList"/>
    <dgm:cxn modelId="{CB2A1458-E311-1D4E-93B4-9AA4606B1775}" type="presOf" srcId="{479E5104-6866-4919-B7CA-ABCAF4475CD2}" destId="{15C1B0EF-D640-B649-AE2A-39E357701415}" srcOrd="0" destOrd="0" presId="urn:microsoft.com/office/officeart/2008/layout/LinedList"/>
    <dgm:cxn modelId="{F785D159-D16A-6848-88AE-256491826EED}" type="presOf" srcId="{89F96B44-4315-43DC-B030-B1327C626B3B}" destId="{88E1B201-3F36-9A46-B27E-BCF120DC9532}" srcOrd="0" destOrd="0" presId="urn:microsoft.com/office/officeart/2008/layout/LinedList"/>
    <dgm:cxn modelId="{60B39967-23A8-46DA-A053-58CF58658541}" srcId="{C31B7FFB-B5E0-4D8F-A8AB-64067DD91748}" destId="{38BB5BDD-C96B-41DE-82F8-7905C85B1EE5}" srcOrd="2" destOrd="0" parTransId="{98FAB6CC-799E-4A53-835B-48138BEA7F97}" sibTransId="{447D1C2D-8B97-4AE8-8897-01868F725BD2}"/>
    <dgm:cxn modelId="{5A54B07C-FFA5-4FDE-A0E7-C687D7DA6CF7}" srcId="{C31B7FFB-B5E0-4D8F-A8AB-64067DD91748}" destId="{BAC278D7-38C3-430C-AE70-BA115BBEB564}" srcOrd="8" destOrd="0" parTransId="{A5BA3730-F8AA-4F31-B520-2F92BACAC0B9}" sibTransId="{DAACD5EB-ADF0-40B6-BF9D-D85A81FBF804}"/>
    <dgm:cxn modelId="{EFAA7989-AD95-004E-B821-0BED5FE7DC02}" type="presOf" srcId="{BAC278D7-38C3-430C-AE70-BA115BBEB564}" destId="{23135312-5565-E44E-B161-928E7A1E4203}" srcOrd="0" destOrd="0" presId="urn:microsoft.com/office/officeart/2008/layout/LinedList"/>
    <dgm:cxn modelId="{D2FBAB8F-46A6-734F-8C59-05538E407416}" type="presOf" srcId="{FAD9A36D-4B40-442F-87D2-B3F126E525F9}" destId="{8178C85F-D8E5-0B49-9DF2-01656554C7FD}" srcOrd="0" destOrd="0" presId="urn:microsoft.com/office/officeart/2008/layout/LinedList"/>
    <dgm:cxn modelId="{296C8AB1-D068-46B9-9475-9ACC122E3AA5}" srcId="{C31B7FFB-B5E0-4D8F-A8AB-64067DD91748}" destId="{1EF92E09-1560-416C-B2B4-550DBBB007D1}" srcOrd="5" destOrd="0" parTransId="{BF23EFB4-DAE3-44F6-841E-8118195ADBE3}" sibTransId="{784AE346-5AB7-4BBC-A62C-B578D791A34A}"/>
    <dgm:cxn modelId="{BB6E5DEA-DF71-0F4A-B3C0-CAF35BF00C60}" type="presOf" srcId="{C31B7FFB-B5E0-4D8F-A8AB-64067DD91748}" destId="{1C60A9BB-CAEC-3B49-8839-E905C51FEA6B}" srcOrd="0" destOrd="0" presId="urn:microsoft.com/office/officeart/2008/layout/LinedList"/>
    <dgm:cxn modelId="{70489AEE-EC18-A347-AEBA-105CE056B387}" type="presOf" srcId="{0802479A-F5EF-4FF1-9A95-80B96D519428}" destId="{F917492B-060B-C646-A61E-83A895456D96}" srcOrd="0" destOrd="0" presId="urn:microsoft.com/office/officeart/2008/layout/LinedList"/>
    <dgm:cxn modelId="{857060C3-51B5-7443-9789-D0BF5C1C7E56}" type="presParOf" srcId="{1C60A9BB-CAEC-3B49-8839-E905C51FEA6B}" destId="{465E67BE-74E2-FF41-8EA3-391DA415C826}" srcOrd="0" destOrd="0" presId="urn:microsoft.com/office/officeart/2008/layout/LinedList"/>
    <dgm:cxn modelId="{BB38AD2C-C38C-FE43-BBC5-F98767229E4A}" type="presParOf" srcId="{1C60A9BB-CAEC-3B49-8839-E905C51FEA6B}" destId="{3C0AF86A-C6CD-BF43-83A5-B490E9A2A1E7}" srcOrd="1" destOrd="0" presId="urn:microsoft.com/office/officeart/2008/layout/LinedList"/>
    <dgm:cxn modelId="{B205A46A-4B70-E84A-90C6-704A63058EBE}" type="presParOf" srcId="{3C0AF86A-C6CD-BF43-83A5-B490E9A2A1E7}" destId="{F917492B-060B-C646-A61E-83A895456D96}" srcOrd="0" destOrd="0" presId="urn:microsoft.com/office/officeart/2008/layout/LinedList"/>
    <dgm:cxn modelId="{4DA73CD1-E069-2041-8816-F81919E1993A}" type="presParOf" srcId="{3C0AF86A-C6CD-BF43-83A5-B490E9A2A1E7}" destId="{76704B99-C4F8-EA43-BF07-0170DEE8E10D}" srcOrd="1" destOrd="0" presId="urn:microsoft.com/office/officeart/2008/layout/LinedList"/>
    <dgm:cxn modelId="{AE43390E-9330-4E40-BE0C-B74F16203344}" type="presParOf" srcId="{1C60A9BB-CAEC-3B49-8839-E905C51FEA6B}" destId="{927F451F-B629-FB48-B274-B62BD6E7A414}" srcOrd="2" destOrd="0" presId="urn:microsoft.com/office/officeart/2008/layout/LinedList"/>
    <dgm:cxn modelId="{BEDC55C6-92EF-524B-BF50-FEF36FCDE466}" type="presParOf" srcId="{1C60A9BB-CAEC-3B49-8839-E905C51FEA6B}" destId="{6A157F52-13F0-224F-9E7B-66755A96B20F}" srcOrd="3" destOrd="0" presId="urn:microsoft.com/office/officeart/2008/layout/LinedList"/>
    <dgm:cxn modelId="{8C06BF7D-A97B-C845-82BA-E976E2D02087}" type="presParOf" srcId="{6A157F52-13F0-224F-9E7B-66755A96B20F}" destId="{8178C85F-D8E5-0B49-9DF2-01656554C7FD}" srcOrd="0" destOrd="0" presId="urn:microsoft.com/office/officeart/2008/layout/LinedList"/>
    <dgm:cxn modelId="{F0696E08-1B68-B144-9DC3-098FDCD6BB62}" type="presParOf" srcId="{6A157F52-13F0-224F-9E7B-66755A96B20F}" destId="{C55C266E-9486-1141-A1B3-9C8F1F2D0442}" srcOrd="1" destOrd="0" presId="urn:microsoft.com/office/officeart/2008/layout/LinedList"/>
    <dgm:cxn modelId="{F99BBF3C-681E-6F49-85A9-5CA79B54C496}" type="presParOf" srcId="{1C60A9BB-CAEC-3B49-8839-E905C51FEA6B}" destId="{71916B5A-6E53-5F4D-874A-1BBAF75D1BA3}" srcOrd="4" destOrd="0" presId="urn:microsoft.com/office/officeart/2008/layout/LinedList"/>
    <dgm:cxn modelId="{32F91305-A2FF-9F4A-BC5D-3C4BBD6B198C}" type="presParOf" srcId="{1C60A9BB-CAEC-3B49-8839-E905C51FEA6B}" destId="{29A7FEAA-3972-4441-AB92-584B250DD2E3}" srcOrd="5" destOrd="0" presId="urn:microsoft.com/office/officeart/2008/layout/LinedList"/>
    <dgm:cxn modelId="{EA846A9B-1D88-FB43-9B12-7F954F73A94D}" type="presParOf" srcId="{29A7FEAA-3972-4441-AB92-584B250DD2E3}" destId="{0ED9A22A-F899-504C-844B-8A7B47A17FD5}" srcOrd="0" destOrd="0" presId="urn:microsoft.com/office/officeart/2008/layout/LinedList"/>
    <dgm:cxn modelId="{C53DB61E-2ACD-4245-B5C0-0C379CCC2E73}" type="presParOf" srcId="{29A7FEAA-3972-4441-AB92-584B250DD2E3}" destId="{FBAF75E6-5C2F-5042-95B3-6989A11F0222}" srcOrd="1" destOrd="0" presId="urn:microsoft.com/office/officeart/2008/layout/LinedList"/>
    <dgm:cxn modelId="{5AC2DE70-1C7C-D644-AD67-F886180CE721}" type="presParOf" srcId="{1C60A9BB-CAEC-3B49-8839-E905C51FEA6B}" destId="{DED2A5BB-7346-C945-93FE-D5EBD56FE43D}" srcOrd="6" destOrd="0" presId="urn:microsoft.com/office/officeart/2008/layout/LinedList"/>
    <dgm:cxn modelId="{CA1359BB-7FD4-664D-B082-8AEDB38E26A7}" type="presParOf" srcId="{1C60A9BB-CAEC-3B49-8839-E905C51FEA6B}" destId="{F2373FA6-0321-A347-8756-0431579FC7A7}" srcOrd="7" destOrd="0" presId="urn:microsoft.com/office/officeart/2008/layout/LinedList"/>
    <dgm:cxn modelId="{AC98231C-543C-7E46-9905-74EF539A2309}" type="presParOf" srcId="{F2373FA6-0321-A347-8756-0431579FC7A7}" destId="{88E1B201-3F36-9A46-B27E-BCF120DC9532}" srcOrd="0" destOrd="0" presId="urn:microsoft.com/office/officeart/2008/layout/LinedList"/>
    <dgm:cxn modelId="{98590777-4AE8-7E40-B5E1-974C17E033E4}" type="presParOf" srcId="{F2373FA6-0321-A347-8756-0431579FC7A7}" destId="{99B38F94-3F7D-C947-8077-99496A67BB0E}" srcOrd="1" destOrd="0" presId="urn:microsoft.com/office/officeart/2008/layout/LinedList"/>
    <dgm:cxn modelId="{D46A77E9-3649-A545-A09F-40C0688AD1F0}" type="presParOf" srcId="{1C60A9BB-CAEC-3B49-8839-E905C51FEA6B}" destId="{72C8D3B6-CFD8-F749-88DD-5BD48C8EB0CD}" srcOrd="8" destOrd="0" presId="urn:microsoft.com/office/officeart/2008/layout/LinedList"/>
    <dgm:cxn modelId="{5CE24DF9-5B65-694A-ADED-DA569859C5CF}" type="presParOf" srcId="{1C60A9BB-CAEC-3B49-8839-E905C51FEA6B}" destId="{B20FEEA7-2565-D841-BFDC-A7B20C3AC69F}" srcOrd="9" destOrd="0" presId="urn:microsoft.com/office/officeart/2008/layout/LinedList"/>
    <dgm:cxn modelId="{67AFEE3A-5BA2-2F4A-80BE-2C823E674408}" type="presParOf" srcId="{B20FEEA7-2565-D841-BFDC-A7B20C3AC69F}" destId="{15C1B0EF-D640-B649-AE2A-39E357701415}" srcOrd="0" destOrd="0" presId="urn:microsoft.com/office/officeart/2008/layout/LinedList"/>
    <dgm:cxn modelId="{7EF7724F-9EDF-B24B-AB5C-1F83B5C2FA97}" type="presParOf" srcId="{B20FEEA7-2565-D841-BFDC-A7B20C3AC69F}" destId="{98EF6D08-E01F-494A-8E94-A4B85238B3E7}" srcOrd="1" destOrd="0" presId="urn:microsoft.com/office/officeart/2008/layout/LinedList"/>
    <dgm:cxn modelId="{7938436B-609D-014C-BF50-268674763B18}" type="presParOf" srcId="{1C60A9BB-CAEC-3B49-8839-E905C51FEA6B}" destId="{12F62F36-D415-B14D-8651-4663B92B667F}" srcOrd="10" destOrd="0" presId="urn:microsoft.com/office/officeart/2008/layout/LinedList"/>
    <dgm:cxn modelId="{FDC34021-A254-174E-864E-14FCAAE751A5}" type="presParOf" srcId="{1C60A9BB-CAEC-3B49-8839-E905C51FEA6B}" destId="{967FFCBC-BE8A-124F-A276-E5E0482969F1}" srcOrd="11" destOrd="0" presId="urn:microsoft.com/office/officeart/2008/layout/LinedList"/>
    <dgm:cxn modelId="{E286D1E5-FFE1-5B47-8EFA-138EDE0E8282}" type="presParOf" srcId="{967FFCBC-BE8A-124F-A276-E5E0482969F1}" destId="{7D03D19A-2F50-F64D-92E9-57B4AFE13DB4}" srcOrd="0" destOrd="0" presId="urn:microsoft.com/office/officeart/2008/layout/LinedList"/>
    <dgm:cxn modelId="{7A2CD399-A56A-7041-ADEE-CC8FC4639A2B}" type="presParOf" srcId="{967FFCBC-BE8A-124F-A276-E5E0482969F1}" destId="{B590AB46-234A-3246-86C6-2C1A71F90A49}" srcOrd="1" destOrd="0" presId="urn:microsoft.com/office/officeart/2008/layout/LinedList"/>
    <dgm:cxn modelId="{DE9976FD-4875-8446-95CC-56A656462BF9}" type="presParOf" srcId="{1C60A9BB-CAEC-3B49-8839-E905C51FEA6B}" destId="{50CAB93C-44F1-AA45-8D77-E358EA59AE77}" srcOrd="12" destOrd="0" presId="urn:microsoft.com/office/officeart/2008/layout/LinedList"/>
    <dgm:cxn modelId="{24115F7B-DD71-E746-AF53-FA40301B0ACF}" type="presParOf" srcId="{1C60A9BB-CAEC-3B49-8839-E905C51FEA6B}" destId="{02800B03-773F-1940-B578-EA21990E7300}" srcOrd="13" destOrd="0" presId="urn:microsoft.com/office/officeart/2008/layout/LinedList"/>
    <dgm:cxn modelId="{7E1D82D6-6F7D-C84C-9618-E362D03918A1}" type="presParOf" srcId="{02800B03-773F-1940-B578-EA21990E7300}" destId="{90EEC3BB-6016-AC47-BF73-D1329D6E0E3F}" srcOrd="0" destOrd="0" presId="urn:microsoft.com/office/officeart/2008/layout/LinedList"/>
    <dgm:cxn modelId="{DE17F6E0-D4A7-0541-96D5-2B0FF98F8BE5}" type="presParOf" srcId="{02800B03-773F-1940-B578-EA21990E7300}" destId="{9806D69D-C0A7-264A-894A-A682239B40CE}" srcOrd="1" destOrd="0" presId="urn:microsoft.com/office/officeart/2008/layout/LinedList"/>
    <dgm:cxn modelId="{865011EC-C4AD-024D-9E3F-5A46EB9A8B10}" type="presParOf" srcId="{1C60A9BB-CAEC-3B49-8839-E905C51FEA6B}" destId="{9A59E084-2F89-334C-833B-2A24EF2A7C39}" srcOrd="14" destOrd="0" presId="urn:microsoft.com/office/officeart/2008/layout/LinedList"/>
    <dgm:cxn modelId="{F19A4311-0DA9-A041-AC66-FA55B769AA54}" type="presParOf" srcId="{1C60A9BB-CAEC-3B49-8839-E905C51FEA6B}" destId="{E2056A11-EA8E-EB4A-827D-84CBAC233351}" srcOrd="15" destOrd="0" presId="urn:microsoft.com/office/officeart/2008/layout/LinedList"/>
    <dgm:cxn modelId="{071B0F0F-E710-164C-A28D-D0F5D5DF218F}" type="presParOf" srcId="{E2056A11-EA8E-EB4A-827D-84CBAC233351}" destId="{394C2CEA-6534-DC4A-A5BA-C300EE7F0CCC}" srcOrd="0" destOrd="0" presId="urn:microsoft.com/office/officeart/2008/layout/LinedList"/>
    <dgm:cxn modelId="{C36824ED-37DF-3546-A890-2613A84B4CB2}" type="presParOf" srcId="{E2056A11-EA8E-EB4A-827D-84CBAC233351}" destId="{9B0A32E4-597F-B24C-8AA4-DF14E59D6D1B}" srcOrd="1" destOrd="0" presId="urn:microsoft.com/office/officeart/2008/layout/LinedList"/>
    <dgm:cxn modelId="{E0A7C32B-C0E5-194B-BF0F-6911095D5882}" type="presParOf" srcId="{1C60A9BB-CAEC-3B49-8839-E905C51FEA6B}" destId="{B31BA863-8DB3-AC4E-AAE1-766C5CA986BA}" srcOrd="16" destOrd="0" presId="urn:microsoft.com/office/officeart/2008/layout/LinedList"/>
    <dgm:cxn modelId="{1D243D62-5763-3941-BF57-A0FE7E0A3510}" type="presParOf" srcId="{1C60A9BB-CAEC-3B49-8839-E905C51FEA6B}" destId="{049EECDF-CA9B-DF43-8DE7-C7CAD1CA0356}" srcOrd="17" destOrd="0" presId="urn:microsoft.com/office/officeart/2008/layout/LinedList"/>
    <dgm:cxn modelId="{D38477F6-5DFE-0746-A272-E991D55AB42D}" type="presParOf" srcId="{049EECDF-CA9B-DF43-8DE7-C7CAD1CA0356}" destId="{23135312-5565-E44E-B161-928E7A1E4203}" srcOrd="0" destOrd="0" presId="urn:microsoft.com/office/officeart/2008/layout/LinedList"/>
    <dgm:cxn modelId="{B7934B96-0B9D-2A49-BA05-F8511A92B107}" type="presParOf" srcId="{049EECDF-CA9B-DF43-8DE7-C7CAD1CA0356}" destId="{9BD2534A-5DAD-6C48-AD38-C7679EEC91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3E274C-12D8-4EF4-AF95-9ACCC78908A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51EB30-C335-414F-B872-9A1B08D7F3BA}">
      <dgm:prSet custT="1"/>
      <dgm:spPr/>
      <dgm:t>
        <a:bodyPr/>
        <a:lstStyle/>
        <a:p>
          <a:r>
            <a:rPr lang="en-US" sz="2000" b="1" dirty="0"/>
            <a:t>Atomoxetine (Strattera)</a:t>
          </a:r>
        </a:p>
        <a:p>
          <a:pPr>
            <a:buNone/>
          </a:pPr>
          <a:endParaRPr lang="en-US" sz="2000" b="1" dirty="0"/>
        </a:p>
        <a:p>
          <a:pPr>
            <a:buNone/>
          </a:pPr>
          <a:r>
            <a:rPr lang="en-US" sz="2000" b="1" dirty="0"/>
            <a:t>Viloxazine (</a:t>
          </a:r>
          <a:r>
            <a:rPr lang="en-US" sz="2000" b="1" dirty="0" err="1"/>
            <a:t>Qelbree</a:t>
          </a:r>
          <a:r>
            <a:rPr lang="en-US" sz="2000" b="1" dirty="0"/>
            <a:t>)</a:t>
          </a:r>
        </a:p>
        <a:p>
          <a:pPr>
            <a:buNone/>
          </a:pPr>
          <a:endParaRPr lang="en-US" sz="2000" b="1" dirty="0"/>
        </a:p>
        <a:p>
          <a:pPr>
            <a:buNone/>
          </a:pPr>
          <a:r>
            <a:rPr lang="en-US" sz="2000" b="1" dirty="0"/>
            <a:t>Clonidine (Catapres, </a:t>
          </a:r>
          <a:r>
            <a:rPr lang="en-US" sz="2000" b="1" dirty="0" err="1"/>
            <a:t>Kapvay</a:t>
          </a:r>
          <a:r>
            <a:rPr lang="en-US" sz="2000" b="1" dirty="0"/>
            <a:t>) </a:t>
          </a:r>
        </a:p>
        <a:p>
          <a:pPr>
            <a:buNone/>
          </a:pPr>
          <a:endParaRPr lang="en-US" sz="2000" b="1" dirty="0"/>
        </a:p>
        <a:p>
          <a:pPr>
            <a:buNone/>
          </a:pPr>
          <a:r>
            <a:rPr lang="en-US" sz="2000" b="1" dirty="0"/>
            <a:t>Guanfacine (Tenex, </a:t>
          </a:r>
          <a:r>
            <a:rPr lang="en-US" sz="2000" b="1" dirty="0" err="1"/>
            <a:t>Intuniv</a:t>
          </a:r>
          <a:r>
            <a:rPr lang="en-US" sz="2000" b="1" dirty="0"/>
            <a:t>)</a:t>
          </a:r>
        </a:p>
      </dgm:t>
    </dgm:pt>
    <dgm:pt modelId="{66A18B76-E2B8-4DDE-8CF1-21F8B3076821}" type="parTrans" cxnId="{ABD3BE29-5728-4C46-89FE-53FA0367B927}">
      <dgm:prSet/>
      <dgm:spPr/>
      <dgm:t>
        <a:bodyPr/>
        <a:lstStyle/>
        <a:p>
          <a:endParaRPr lang="en-US"/>
        </a:p>
      </dgm:t>
    </dgm:pt>
    <dgm:pt modelId="{36204FCB-4FDC-4F3B-B467-0B2265F86D7D}" type="sibTrans" cxnId="{ABD3BE29-5728-4C46-89FE-53FA0367B927}">
      <dgm:prSet/>
      <dgm:spPr/>
      <dgm:t>
        <a:bodyPr/>
        <a:lstStyle/>
        <a:p>
          <a:endParaRPr lang="en-US"/>
        </a:p>
      </dgm:t>
    </dgm:pt>
    <dgm:pt modelId="{2F152FBB-B8EC-4277-8273-DF0F482B4EB5}">
      <dgm:prSet/>
      <dgm:spPr/>
      <dgm:t>
        <a:bodyPr/>
        <a:lstStyle/>
        <a:p>
          <a:r>
            <a:rPr lang="en-US" b="1" dirty="0"/>
            <a:t>Although there is evidence to support their efficacy compared to placebo, the stimulants have a much larger effect size ~2X</a:t>
          </a:r>
        </a:p>
      </dgm:t>
    </dgm:pt>
    <dgm:pt modelId="{89E744EF-660F-49EB-97C4-FBD7B1DF5C30}" type="parTrans" cxnId="{3B846CF7-70E2-4D9A-BD3F-22D370A28D46}">
      <dgm:prSet/>
      <dgm:spPr/>
      <dgm:t>
        <a:bodyPr/>
        <a:lstStyle/>
        <a:p>
          <a:endParaRPr lang="en-US"/>
        </a:p>
      </dgm:t>
    </dgm:pt>
    <dgm:pt modelId="{BF1FB815-D64A-4FC7-9856-1F889E9BD5F9}" type="sibTrans" cxnId="{3B846CF7-70E2-4D9A-BD3F-22D370A28D46}">
      <dgm:prSet/>
      <dgm:spPr/>
      <dgm:t>
        <a:bodyPr/>
        <a:lstStyle/>
        <a:p>
          <a:endParaRPr lang="en-US"/>
        </a:p>
      </dgm:t>
    </dgm:pt>
    <dgm:pt modelId="{C1583760-2BAF-A54B-9351-F1E93F6FECBE}" type="pres">
      <dgm:prSet presAssocID="{EA3E274C-12D8-4EF4-AF95-9ACCC78908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258DF4-6693-5B47-AA37-7CF66AA5C09F}" type="pres">
      <dgm:prSet presAssocID="{DE51EB30-C335-414F-B872-9A1B08D7F3BA}" presName="hierRoot1" presStyleCnt="0"/>
      <dgm:spPr/>
    </dgm:pt>
    <dgm:pt modelId="{D42605A0-2EB0-2344-B3FD-CE7C6B368A63}" type="pres">
      <dgm:prSet presAssocID="{DE51EB30-C335-414F-B872-9A1B08D7F3BA}" presName="composite" presStyleCnt="0"/>
      <dgm:spPr/>
    </dgm:pt>
    <dgm:pt modelId="{60CED6E5-31FE-BF4A-BFFD-D64D2DA951C5}" type="pres">
      <dgm:prSet presAssocID="{DE51EB30-C335-414F-B872-9A1B08D7F3BA}" presName="background" presStyleLbl="node0" presStyleIdx="0" presStyleCnt="2"/>
      <dgm:spPr/>
    </dgm:pt>
    <dgm:pt modelId="{084CEAD5-013A-C144-8C37-4E1D5B85498E}" type="pres">
      <dgm:prSet presAssocID="{DE51EB30-C335-414F-B872-9A1B08D7F3BA}" presName="text" presStyleLbl="fgAcc0" presStyleIdx="0" presStyleCnt="2">
        <dgm:presLayoutVars>
          <dgm:chPref val="3"/>
        </dgm:presLayoutVars>
      </dgm:prSet>
      <dgm:spPr/>
    </dgm:pt>
    <dgm:pt modelId="{FC16C803-B8B5-3B41-914B-6F70E4D84968}" type="pres">
      <dgm:prSet presAssocID="{DE51EB30-C335-414F-B872-9A1B08D7F3BA}" presName="hierChild2" presStyleCnt="0"/>
      <dgm:spPr/>
    </dgm:pt>
    <dgm:pt modelId="{5522460E-A172-AA48-A46B-8108DC027958}" type="pres">
      <dgm:prSet presAssocID="{2F152FBB-B8EC-4277-8273-DF0F482B4EB5}" presName="hierRoot1" presStyleCnt="0"/>
      <dgm:spPr/>
    </dgm:pt>
    <dgm:pt modelId="{621237F2-0C35-7343-8447-AD71CBD9CE49}" type="pres">
      <dgm:prSet presAssocID="{2F152FBB-B8EC-4277-8273-DF0F482B4EB5}" presName="composite" presStyleCnt="0"/>
      <dgm:spPr/>
    </dgm:pt>
    <dgm:pt modelId="{8676E75D-0315-FA4F-80C0-AFDE2757FD5D}" type="pres">
      <dgm:prSet presAssocID="{2F152FBB-B8EC-4277-8273-DF0F482B4EB5}" presName="background" presStyleLbl="node0" presStyleIdx="1" presStyleCnt="2"/>
      <dgm:spPr/>
    </dgm:pt>
    <dgm:pt modelId="{3245B2AB-41BB-A84D-9166-1A53C7A6B1EB}" type="pres">
      <dgm:prSet presAssocID="{2F152FBB-B8EC-4277-8273-DF0F482B4EB5}" presName="text" presStyleLbl="fgAcc0" presStyleIdx="1" presStyleCnt="2">
        <dgm:presLayoutVars>
          <dgm:chPref val="3"/>
        </dgm:presLayoutVars>
      </dgm:prSet>
      <dgm:spPr/>
    </dgm:pt>
    <dgm:pt modelId="{A15F9C6B-9F6F-374F-AC41-54B09A0B9AB4}" type="pres">
      <dgm:prSet presAssocID="{2F152FBB-B8EC-4277-8273-DF0F482B4EB5}" presName="hierChild2" presStyleCnt="0"/>
      <dgm:spPr/>
    </dgm:pt>
  </dgm:ptLst>
  <dgm:cxnLst>
    <dgm:cxn modelId="{EDFE9D02-E36F-8A49-B4B5-9DEF13760383}" type="presOf" srcId="{2F152FBB-B8EC-4277-8273-DF0F482B4EB5}" destId="{3245B2AB-41BB-A84D-9166-1A53C7A6B1EB}" srcOrd="0" destOrd="0" presId="urn:microsoft.com/office/officeart/2005/8/layout/hierarchy1"/>
    <dgm:cxn modelId="{1A2E501C-2523-404D-B2A2-E1F34A3F7739}" type="presOf" srcId="{EA3E274C-12D8-4EF4-AF95-9ACCC78908AB}" destId="{C1583760-2BAF-A54B-9351-F1E93F6FECBE}" srcOrd="0" destOrd="0" presId="urn:microsoft.com/office/officeart/2005/8/layout/hierarchy1"/>
    <dgm:cxn modelId="{ABD3BE29-5728-4C46-89FE-53FA0367B927}" srcId="{EA3E274C-12D8-4EF4-AF95-9ACCC78908AB}" destId="{DE51EB30-C335-414F-B872-9A1B08D7F3BA}" srcOrd="0" destOrd="0" parTransId="{66A18B76-E2B8-4DDE-8CF1-21F8B3076821}" sibTransId="{36204FCB-4FDC-4F3B-B467-0B2265F86D7D}"/>
    <dgm:cxn modelId="{D6D8E3B6-5889-F24F-A64A-3CB155187EAC}" type="presOf" srcId="{DE51EB30-C335-414F-B872-9A1B08D7F3BA}" destId="{084CEAD5-013A-C144-8C37-4E1D5B85498E}" srcOrd="0" destOrd="0" presId="urn:microsoft.com/office/officeart/2005/8/layout/hierarchy1"/>
    <dgm:cxn modelId="{3B846CF7-70E2-4D9A-BD3F-22D370A28D46}" srcId="{EA3E274C-12D8-4EF4-AF95-9ACCC78908AB}" destId="{2F152FBB-B8EC-4277-8273-DF0F482B4EB5}" srcOrd="1" destOrd="0" parTransId="{89E744EF-660F-49EB-97C4-FBD7B1DF5C30}" sibTransId="{BF1FB815-D64A-4FC7-9856-1F889E9BD5F9}"/>
    <dgm:cxn modelId="{4D66E443-6DAC-5E45-B4A4-0EB232E4AD37}" type="presParOf" srcId="{C1583760-2BAF-A54B-9351-F1E93F6FECBE}" destId="{DE258DF4-6693-5B47-AA37-7CF66AA5C09F}" srcOrd="0" destOrd="0" presId="urn:microsoft.com/office/officeart/2005/8/layout/hierarchy1"/>
    <dgm:cxn modelId="{75E72A11-864D-3644-8A01-40835BEE8898}" type="presParOf" srcId="{DE258DF4-6693-5B47-AA37-7CF66AA5C09F}" destId="{D42605A0-2EB0-2344-B3FD-CE7C6B368A63}" srcOrd="0" destOrd="0" presId="urn:microsoft.com/office/officeart/2005/8/layout/hierarchy1"/>
    <dgm:cxn modelId="{29B19A84-3A26-2F48-9E15-F846EE8810D4}" type="presParOf" srcId="{D42605A0-2EB0-2344-B3FD-CE7C6B368A63}" destId="{60CED6E5-31FE-BF4A-BFFD-D64D2DA951C5}" srcOrd="0" destOrd="0" presId="urn:microsoft.com/office/officeart/2005/8/layout/hierarchy1"/>
    <dgm:cxn modelId="{D3E03964-DE48-FB4F-8D27-2D15F6B3613B}" type="presParOf" srcId="{D42605A0-2EB0-2344-B3FD-CE7C6B368A63}" destId="{084CEAD5-013A-C144-8C37-4E1D5B85498E}" srcOrd="1" destOrd="0" presId="urn:microsoft.com/office/officeart/2005/8/layout/hierarchy1"/>
    <dgm:cxn modelId="{ABFC284C-915E-4441-BC10-EA1C300515C4}" type="presParOf" srcId="{DE258DF4-6693-5B47-AA37-7CF66AA5C09F}" destId="{FC16C803-B8B5-3B41-914B-6F70E4D84968}" srcOrd="1" destOrd="0" presId="urn:microsoft.com/office/officeart/2005/8/layout/hierarchy1"/>
    <dgm:cxn modelId="{B8FFA067-24BD-D048-8B36-5FBCDCB77B22}" type="presParOf" srcId="{C1583760-2BAF-A54B-9351-F1E93F6FECBE}" destId="{5522460E-A172-AA48-A46B-8108DC027958}" srcOrd="1" destOrd="0" presId="urn:microsoft.com/office/officeart/2005/8/layout/hierarchy1"/>
    <dgm:cxn modelId="{3D00DD9C-D70D-D94C-9507-0EECB6A3B824}" type="presParOf" srcId="{5522460E-A172-AA48-A46B-8108DC027958}" destId="{621237F2-0C35-7343-8447-AD71CBD9CE49}" srcOrd="0" destOrd="0" presId="urn:microsoft.com/office/officeart/2005/8/layout/hierarchy1"/>
    <dgm:cxn modelId="{4EBC11EA-6C72-7342-BE9A-2195419525E6}" type="presParOf" srcId="{621237F2-0C35-7343-8447-AD71CBD9CE49}" destId="{8676E75D-0315-FA4F-80C0-AFDE2757FD5D}" srcOrd="0" destOrd="0" presId="urn:microsoft.com/office/officeart/2005/8/layout/hierarchy1"/>
    <dgm:cxn modelId="{061AD228-425C-2240-8500-8995F783BDA9}" type="presParOf" srcId="{621237F2-0C35-7343-8447-AD71CBD9CE49}" destId="{3245B2AB-41BB-A84D-9166-1A53C7A6B1EB}" srcOrd="1" destOrd="0" presId="urn:microsoft.com/office/officeart/2005/8/layout/hierarchy1"/>
    <dgm:cxn modelId="{E7374E9D-0110-2A48-8C5F-C628DE9692DA}" type="presParOf" srcId="{5522460E-A172-AA48-A46B-8108DC027958}" destId="{A15F9C6B-9F6F-374F-AC41-54B09A0B9A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3E274C-12D8-4EF4-AF95-9ACCC78908A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51EB30-C335-414F-B872-9A1B08D7F3BA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Children</a:t>
          </a:r>
        </a:p>
        <a:p>
          <a:r>
            <a:rPr lang="en-US" b="1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Teenagers</a:t>
          </a:r>
        </a:p>
        <a:p>
          <a:r>
            <a:rPr lang="en-US" b="1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Adults</a:t>
          </a:r>
        </a:p>
        <a:p>
          <a:r>
            <a:rPr lang="en-US" b="1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Preschoolers (Short et al . 2004, Greenhill et al., 2007)</a:t>
          </a:r>
        </a:p>
        <a:p>
          <a:r>
            <a:rPr lang="en-US" b="1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Individuals with Intellectual Handicaps (Pearson et al.2004)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66A18B76-E2B8-4DDE-8CF1-21F8B3076821}" type="parTrans" cxnId="{ABD3BE29-5728-4C46-89FE-53FA0367B927}">
      <dgm:prSet/>
      <dgm:spPr/>
      <dgm:t>
        <a:bodyPr/>
        <a:lstStyle/>
        <a:p>
          <a:endParaRPr lang="en-US"/>
        </a:p>
      </dgm:t>
    </dgm:pt>
    <dgm:pt modelId="{36204FCB-4FDC-4F3B-B467-0B2265F86D7D}" type="sibTrans" cxnId="{ABD3BE29-5728-4C46-89FE-53FA0367B927}">
      <dgm:prSet/>
      <dgm:spPr/>
      <dgm:t>
        <a:bodyPr/>
        <a:lstStyle/>
        <a:p>
          <a:endParaRPr lang="en-US"/>
        </a:p>
      </dgm:t>
    </dgm:pt>
    <dgm:pt modelId="{2F152FBB-B8EC-4277-8273-DF0F482B4EB5}">
      <dgm:prSet/>
      <dgm:spPr/>
      <dgm:t>
        <a:bodyPr/>
        <a:lstStyle/>
        <a:p>
          <a:r>
            <a:rPr lang="en-US" b="1" dirty="0">
              <a:latin typeface="+mj-lt"/>
            </a:rPr>
            <a:t>ADHD co-morbid with Other Diagnoses</a:t>
          </a:r>
        </a:p>
        <a:p>
          <a:pPr>
            <a:buClr>
              <a:schemeClr val="accent1">
                <a:lumMod val="50000"/>
              </a:schemeClr>
            </a:buClr>
          </a:pPr>
          <a:r>
            <a:rPr lang="en-US" b="1" dirty="0">
              <a:latin typeface="+mj-lt"/>
            </a:rPr>
            <a:t>Tourette’s Disorder</a:t>
          </a:r>
        </a:p>
        <a:p>
          <a:pPr>
            <a:buClr>
              <a:schemeClr val="accent1">
                <a:lumMod val="50000"/>
              </a:schemeClr>
            </a:buClr>
          </a:pPr>
          <a:r>
            <a:rPr lang="en-US" b="1" dirty="0">
              <a:latin typeface="+mj-lt"/>
            </a:rPr>
            <a:t>Autistic Spectrum Disorder</a:t>
          </a:r>
        </a:p>
        <a:p>
          <a:pPr>
            <a:buClr>
              <a:schemeClr val="accent1">
                <a:lumMod val="50000"/>
              </a:schemeClr>
            </a:buClr>
          </a:pPr>
          <a:r>
            <a:rPr lang="en-US" b="1" dirty="0">
              <a:latin typeface="+mj-lt"/>
            </a:rPr>
            <a:t>Anxiety/Mood Disorder</a:t>
          </a:r>
        </a:p>
        <a:p>
          <a:pPr>
            <a:buClr>
              <a:schemeClr val="accent1">
                <a:lumMod val="50000"/>
              </a:schemeClr>
            </a:buClr>
          </a:pPr>
          <a:r>
            <a:rPr lang="en-US" b="1" dirty="0">
              <a:latin typeface="+mj-lt"/>
            </a:rPr>
            <a:t>Conduct Disorder</a:t>
          </a:r>
        </a:p>
        <a:p>
          <a:pPr>
            <a:buClr>
              <a:schemeClr val="accent1">
                <a:lumMod val="50000"/>
              </a:schemeClr>
            </a:buClr>
          </a:pPr>
          <a:r>
            <a:rPr lang="en-US" b="1" dirty="0">
              <a:latin typeface="+mj-lt"/>
            </a:rPr>
            <a:t>Oppositional Defiant Disorder</a:t>
          </a:r>
        </a:p>
        <a:p>
          <a:pPr>
            <a:buClr>
              <a:schemeClr val="accent1">
                <a:lumMod val="50000"/>
              </a:schemeClr>
            </a:buClr>
          </a:pPr>
          <a:r>
            <a:rPr lang="en-US" b="1" dirty="0">
              <a:latin typeface="+mj-lt"/>
            </a:rPr>
            <a:t>Substance Abuse Disorder </a:t>
          </a:r>
        </a:p>
      </dgm:t>
    </dgm:pt>
    <dgm:pt modelId="{89E744EF-660F-49EB-97C4-FBD7B1DF5C30}" type="parTrans" cxnId="{3B846CF7-70E2-4D9A-BD3F-22D370A28D46}">
      <dgm:prSet/>
      <dgm:spPr/>
      <dgm:t>
        <a:bodyPr/>
        <a:lstStyle/>
        <a:p>
          <a:endParaRPr lang="en-US"/>
        </a:p>
      </dgm:t>
    </dgm:pt>
    <dgm:pt modelId="{BF1FB815-D64A-4FC7-9856-1F889E9BD5F9}" type="sibTrans" cxnId="{3B846CF7-70E2-4D9A-BD3F-22D370A28D46}">
      <dgm:prSet/>
      <dgm:spPr/>
      <dgm:t>
        <a:bodyPr/>
        <a:lstStyle/>
        <a:p>
          <a:endParaRPr lang="en-US"/>
        </a:p>
      </dgm:t>
    </dgm:pt>
    <dgm:pt modelId="{C1583760-2BAF-A54B-9351-F1E93F6FECBE}" type="pres">
      <dgm:prSet presAssocID="{EA3E274C-12D8-4EF4-AF95-9ACCC78908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258DF4-6693-5B47-AA37-7CF66AA5C09F}" type="pres">
      <dgm:prSet presAssocID="{DE51EB30-C335-414F-B872-9A1B08D7F3BA}" presName="hierRoot1" presStyleCnt="0"/>
      <dgm:spPr/>
    </dgm:pt>
    <dgm:pt modelId="{D42605A0-2EB0-2344-B3FD-CE7C6B368A63}" type="pres">
      <dgm:prSet presAssocID="{DE51EB30-C335-414F-B872-9A1B08D7F3BA}" presName="composite" presStyleCnt="0"/>
      <dgm:spPr/>
    </dgm:pt>
    <dgm:pt modelId="{60CED6E5-31FE-BF4A-BFFD-D64D2DA951C5}" type="pres">
      <dgm:prSet presAssocID="{DE51EB30-C335-414F-B872-9A1B08D7F3BA}" presName="background" presStyleLbl="node0" presStyleIdx="0" presStyleCnt="2"/>
      <dgm:spPr/>
    </dgm:pt>
    <dgm:pt modelId="{084CEAD5-013A-C144-8C37-4E1D5B85498E}" type="pres">
      <dgm:prSet presAssocID="{DE51EB30-C335-414F-B872-9A1B08D7F3BA}" presName="text" presStyleLbl="fgAcc0" presStyleIdx="0" presStyleCnt="2">
        <dgm:presLayoutVars>
          <dgm:chPref val="3"/>
        </dgm:presLayoutVars>
      </dgm:prSet>
      <dgm:spPr/>
    </dgm:pt>
    <dgm:pt modelId="{FC16C803-B8B5-3B41-914B-6F70E4D84968}" type="pres">
      <dgm:prSet presAssocID="{DE51EB30-C335-414F-B872-9A1B08D7F3BA}" presName="hierChild2" presStyleCnt="0"/>
      <dgm:spPr/>
    </dgm:pt>
    <dgm:pt modelId="{5522460E-A172-AA48-A46B-8108DC027958}" type="pres">
      <dgm:prSet presAssocID="{2F152FBB-B8EC-4277-8273-DF0F482B4EB5}" presName="hierRoot1" presStyleCnt="0"/>
      <dgm:spPr/>
    </dgm:pt>
    <dgm:pt modelId="{621237F2-0C35-7343-8447-AD71CBD9CE49}" type="pres">
      <dgm:prSet presAssocID="{2F152FBB-B8EC-4277-8273-DF0F482B4EB5}" presName="composite" presStyleCnt="0"/>
      <dgm:spPr/>
    </dgm:pt>
    <dgm:pt modelId="{8676E75D-0315-FA4F-80C0-AFDE2757FD5D}" type="pres">
      <dgm:prSet presAssocID="{2F152FBB-B8EC-4277-8273-DF0F482B4EB5}" presName="background" presStyleLbl="node0" presStyleIdx="1" presStyleCnt="2"/>
      <dgm:spPr/>
    </dgm:pt>
    <dgm:pt modelId="{3245B2AB-41BB-A84D-9166-1A53C7A6B1EB}" type="pres">
      <dgm:prSet presAssocID="{2F152FBB-B8EC-4277-8273-DF0F482B4EB5}" presName="text" presStyleLbl="fgAcc0" presStyleIdx="1" presStyleCnt="2">
        <dgm:presLayoutVars>
          <dgm:chPref val="3"/>
        </dgm:presLayoutVars>
      </dgm:prSet>
      <dgm:spPr/>
    </dgm:pt>
    <dgm:pt modelId="{A15F9C6B-9F6F-374F-AC41-54B09A0B9AB4}" type="pres">
      <dgm:prSet presAssocID="{2F152FBB-B8EC-4277-8273-DF0F482B4EB5}" presName="hierChild2" presStyleCnt="0"/>
      <dgm:spPr/>
    </dgm:pt>
  </dgm:ptLst>
  <dgm:cxnLst>
    <dgm:cxn modelId="{EDFE9D02-E36F-8A49-B4B5-9DEF13760383}" type="presOf" srcId="{2F152FBB-B8EC-4277-8273-DF0F482B4EB5}" destId="{3245B2AB-41BB-A84D-9166-1A53C7A6B1EB}" srcOrd="0" destOrd="0" presId="urn:microsoft.com/office/officeart/2005/8/layout/hierarchy1"/>
    <dgm:cxn modelId="{1A2E501C-2523-404D-B2A2-E1F34A3F7739}" type="presOf" srcId="{EA3E274C-12D8-4EF4-AF95-9ACCC78908AB}" destId="{C1583760-2BAF-A54B-9351-F1E93F6FECBE}" srcOrd="0" destOrd="0" presId="urn:microsoft.com/office/officeart/2005/8/layout/hierarchy1"/>
    <dgm:cxn modelId="{ABD3BE29-5728-4C46-89FE-53FA0367B927}" srcId="{EA3E274C-12D8-4EF4-AF95-9ACCC78908AB}" destId="{DE51EB30-C335-414F-B872-9A1B08D7F3BA}" srcOrd="0" destOrd="0" parTransId="{66A18B76-E2B8-4DDE-8CF1-21F8B3076821}" sibTransId="{36204FCB-4FDC-4F3B-B467-0B2265F86D7D}"/>
    <dgm:cxn modelId="{D6D8E3B6-5889-F24F-A64A-3CB155187EAC}" type="presOf" srcId="{DE51EB30-C335-414F-B872-9A1B08D7F3BA}" destId="{084CEAD5-013A-C144-8C37-4E1D5B85498E}" srcOrd="0" destOrd="0" presId="urn:microsoft.com/office/officeart/2005/8/layout/hierarchy1"/>
    <dgm:cxn modelId="{3B846CF7-70E2-4D9A-BD3F-22D370A28D46}" srcId="{EA3E274C-12D8-4EF4-AF95-9ACCC78908AB}" destId="{2F152FBB-B8EC-4277-8273-DF0F482B4EB5}" srcOrd="1" destOrd="0" parTransId="{89E744EF-660F-49EB-97C4-FBD7B1DF5C30}" sibTransId="{BF1FB815-D64A-4FC7-9856-1F889E9BD5F9}"/>
    <dgm:cxn modelId="{4D66E443-6DAC-5E45-B4A4-0EB232E4AD37}" type="presParOf" srcId="{C1583760-2BAF-A54B-9351-F1E93F6FECBE}" destId="{DE258DF4-6693-5B47-AA37-7CF66AA5C09F}" srcOrd="0" destOrd="0" presId="urn:microsoft.com/office/officeart/2005/8/layout/hierarchy1"/>
    <dgm:cxn modelId="{75E72A11-864D-3644-8A01-40835BEE8898}" type="presParOf" srcId="{DE258DF4-6693-5B47-AA37-7CF66AA5C09F}" destId="{D42605A0-2EB0-2344-B3FD-CE7C6B368A63}" srcOrd="0" destOrd="0" presId="urn:microsoft.com/office/officeart/2005/8/layout/hierarchy1"/>
    <dgm:cxn modelId="{29B19A84-3A26-2F48-9E15-F846EE8810D4}" type="presParOf" srcId="{D42605A0-2EB0-2344-B3FD-CE7C6B368A63}" destId="{60CED6E5-31FE-BF4A-BFFD-D64D2DA951C5}" srcOrd="0" destOrd="0" presId="urn:microsoft.com/office/officeart/2005/8/layout/hierarchy1"/>
    <dgm:cxn modelId="{D3E03964-DE48-FB4F-8D27-2D15F6B3613B}" type="presParOf" srcId="{D42605A0-2EB0-2344-B3FD-CE7C6B368A63}" destId="{084CEAD5-013A-C144-8C37-4E1D5B85498E}" srcOrd="1" destOrd="0" presId="urn:microsoft.com/office/officeart/2005/8/layout/hierarchy1"/>
    <dgm:cxn modelId="{ABFC284C-915E-4441-BC10-EA1C300515C4}" type="presParOf" srcId="{DE258DF4-6693-5B47-AA37-7CF66AA5C09F}" destId="{FC16C803-B8B5-3B41-914B-6F70E4D84968}" srcOrd="1" destOrd="0" presId="urn:microsoft.com/office/officeart/2005/8/layout/hierarchy1"/>
    <dgm:cxn modelId="{B8FFA067-24BD-D048-8B36-5FBCDCB77B22}" type="presParOf" srcId="{C1583760-2BAF-A54B-9351-F1E93F6FECBE}" destId="{5522460E-A172-AA48-A46B-8108DC027958}" srcOrd="1" destOrd="0" presId="urn:microsoft.com/office/officeart/2005/8/layout/hierarchy1"/>
    <dgm:cxn modelId="{3D00DD9C-D70D-D94C-9507-0EECB6A3B824}" type="presParOf" srcId="{5522460E-A172-AA48-A46B-8108DC027958}" destId="{621237F2-0C35-7343-8447-AD71CBD9CE49}" srcOrd="0" destOrd="0" presId="urn:microsoft.com/office/officeart/2005/8/layout/hierarchy1"/>
    <dgm:cxn modelId="{4EBC11EA-6C72-7342-BE9A-2195419525E6}" type="presParOf" srcId="{621237F2-0C35-7343-8447-AD71CBD9CE49}" destId="{8676E75D-0315-FA4F-80C0-AFDE2757FD5D}" srcOrd="0" destOrd="0" presId="urn:microsoft.com/office/officeart/2005/8/layout/hierarchy1"/>
    <dgm:cxn modelId="{061AD228-425C-2240-8500-8995F783BDA9}" type="presParOf" srcId="{621237F2-0C35-7343-8447-AD71CBD9CE49}" destId="{3245B2AB-41BB-A84D-9166-1A53C7A6B1EB}" srcOrd="1" destOrd="0" presId="urn:microsoft.com/office/officeart/2005/8/layout/hierarchy1"/>
    <dgm:cxn modelId="{E7374E9D-0110-2A48-8C5F-C628DE9692DA}" type="presParOf" srcId="{5522460E-A172-AA48-A46B-8108DC027958}" destId="{A15F9C6B-9F6F-374F-AC41-54B09A0B9A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28E02-622B-4F69-8F16-19D7305CD9CB}">
      <dsp:nvSpPr>
        <dsp:cNvPr id="0" name=""/>
        <dsp:cNvSpPr/>
      </dsp:nvSpPr>
      <dsp:spPr>
        <a:xfrm>
          <a:off x="783290" y="51050"/>
          <a:ext cx="1843187" cy="1843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02775-695F-454D-98CE-9BCD9A759B79}">
      <dsp:nvSpPr>
        <dsp:cNvPr id="0" name=""/>
        <dsp:cNvSpPr/>
      </dsp:nvSpPr>
      <dsp:spPr>
        <a:xfrm>
          <a:off x="817887" y="1862878"/>
          <a:ext cx="1781125" cy="80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j-lt"/>
            </a:rPr>
            <a:t>Understand the critical role of rating scales for the assessment and management of ADHD</a:t>
          </a:r>
        </a:p>
      </dsp:txBody>
      <dsp:txXfrm>
        <a:off x="817887" y="1862878"/>
        <a:ext cx="1781125" cy="804672"/>
      </dsp:txXfrm>
    </dsp:sp>
    <dsp:sp modelId="{41CB9004-E391-437B-9A32-6575CFEBA32E}">
      <dsp:nvSpPr>
        <dsp:cNvPr id="0" name=""/>
        <dsp:cNvSpPr/>
      </dsp:nvSpPr>
      <dsp:spPr>
        <a:xfrm>
          <a:off x="7476883" y="6697"/>
          <a:ext cx="1986216" cy="19380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299AF-A55E-4483-846B-840D8CBA9DD0}">
      <dsp:nvSpPr>
        <dsp:cNvPr id="0" name=""/>
        <dsp:cNvSpPr/>
      </dsp:nvSpPr>
      <dsp:spPr>
        <a:xfrm>
          <a:off x="7439280" y="1804974"/>
          <a:ext cx="2042753" cy="833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j-lt"/>
            </a:rPr>
            <a:t>Understand Accommodations and other psychosocial  interventions for ADHD</a:t>
          </a:r>
          <a:endParaRPr lang="en-US" sz="1300" kern="1200" dirty="0"/>
        </a:p>
      </dsp:txBody>
      <dsp:txXfrm>
        <a:off x="7439280" y="1804974"/>
        <a:ext cx="2042753" cy="833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85E7F-FC4D-A74D-85F1-165941986343}">
      <dsp:nvSpPr>
        <dsp:cNvPr id="0" name=""/>
        <dsp:cNvSpPr/>
      </dsp:nvSpPr>
      <dsp:spPr>
        <a:xfrm>
          <a:off x="0" y="20274"/>
          <a:ext cx="10261599" cy="702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Behavioral</a:t>
          </a:r>
          <a:r>
            <a:rPr lang="en-US" sz="3000" b="1" kern="1200" baseline="0" dirty="0"/>
            <a:t> Control Difficulties</a:t>
          </a:r>
          <a:endParaRPr lang="en-US" sz="3000" b="1" kern="1200" dirty="0"/>
        </a:p>
      </dsp:txBody>
      <dsp:txXfrm>
        <a:off x="34269" y="54543"/>
        <a:ext cx="10193061" cy="633462"/>
      </dsp:txXfrm>
    </dsp:sp>
    <dsp:sp modelId="{2EA970E0-973B-594C-A0C2-0BC548807082}">
      <dsp:nvSpPr>
        <dsp:cNvPr id="0" name=""/>
        <dsp:cNvSpPr/>
      </dsp:nvSpPr>
      <dsp:spPr>
        <a:xfrm>
          <a:off x="0" y="808674"/>
          <a:ext cx="10261599" cy="702000"/>
        </a:xfrm>
        <a:prstGeom prst="roundRect">
          <a:avLst/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Attentional Struggles</a:t>
          </a:r>
          <a:endParaRPr lang="en-US" sz="3000" kern="1200" dirty="0"/>
        </a:p>
      </dsp:txBody>
      <dsp:txXfrm>
        <a:off x="34269" y="842943"/>
        <a:ext cx="10193061" cy="633462"/>
      </dsp:txXfrm>
    </dsp:sp>
    <dsp:sp modelId="{83E8C02A-4E61-2B42-9F49-8BBB85A14D7A}">
      <dsp:nvSpPr>
        <dsp:cNvPr id="0" name=""/>
        <dsp:cNvSpPr/>
      </dsp:nvSpPr>
      <dsp:spPr>
        <a:xfrm>
          <a:off x="0" y="1597074"/>
          <a:ext cx="10261599" cy="702000"/>
        </a:xfrm>
        <a:prstGeom prst="roundRect">
          <a:avLst/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Difficulty with Impulsivity</a:t>
          </a:r>
          <a:endParaRPr lang="en-US" sz="3000" kern="1200" dirty="0"/>
        </a:p>
      </dsp:txBody>
      <dsp:txXfrm>
        <a:off x="34269" y="1631343"/>
        <a:ext cx="10193061" cy="633462"/>
      </dsp:txXfrm>
    </dsp:sp>
    <dsp:sp modelId="{F7F3F4B6-0854-0A49-B7D6-F07E1E3AA8B1}">
      <dsp:nvSpPr>
        <dsp:cNvPr id="0" name=""/>
        <dsp:cNvSpPr/>
      </dsp:nvSpPr>
      <dsp:spPr>
        <a:xfrm>
          <a:off x="0" y="2385474"/>
          <a:ext cx="10261599" cy="7020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What Else??</a:t>
          </a:r>
          <a:endParaRPr lang="en-US" sz="3000" kern="1200" dirty="0"/>
        </a:p>
      </dsp:txBody>
      <dsp:txXfrm>
        <a:off x="34269" y="2419743"/>
        <a:ext cx="10193061" cy="633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71A79-10DF-B045-A908-AFCE4BCD67C4}">
      <dsp:nvSpPr>
        <dsp:cNvPr id="0" name=""/>
        <dsp:cNvSpPr/>
      </dsp:nvSpPr>
      <dsp:spPr>
        <a:xfrm>
          <a:off x="238000" y="992"/>
          <a:ext cx="4193827" cy="26630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4E773-81A3-0D42-B65B-CCE228CAE5A8}">
      <dsp:nvSpPr>
        <dsp:cNvPr id="0" name=""/>
        <dsp:cNvSpPr/>
      </dsp:nvSpPr>
      <dsp:spPr>
        <a:xfrm>
          <a:off x="703981" y="443674"/>
          <a:ext cx="4193827" cy="26630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2-3% preschoolers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</a:pPr>
          <a:r>
            <a:rPr lang="en-US" sz="28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5-8% (or higher) school age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</a:pPr>
          <a:r>
            <a:rPr lang="en-US" sz="28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3-4% adolescents and adults</a:t>
          </a:r>
        </a:p>
      </dsp:txBody>
      <dsp:txXfrm>
        <a:off x="781980" y="521673"/>
        <a:ext cx="4037829" cy="2507082"/>
      </dsp:txXfrm>
    </dsp:sp>
    <dsp:sp modelId="{2606B97A-2266-6443-97EB-653D81EF843C}">
      <dsp:nvSpPr>
        <dsp:cNvPr id="0" name=""/>
        <dsp:cNvSpPr/>
      </dsp:nvSpPr>
      <dsp:spPr>
        <a:xfrm>
          <a:off x="5363790" y="992"/>
          <a:ext cx="4193827" cy="26630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DE88D-5E5B-9A4E-9123-1B0930F2CB70}">
      <dsp:nvSpPr>
        <dsp:cNvPr id="0" name=""/>
        <dsp:cNvSpPr/>
      </dsp:nvSpPr>
      <dsp:spPr>
        <a:xfrm>
          <a:off x="5829771" y="443674"/>
          <a:ext cx="4193827" cy="26630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</a:pPr>
          <a:r>
            <a:rPr lang="en-US" sz="28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Seen globally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</a:pPr>
          <a:r>
            <a:rPr lang="en-US" sz="28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Boys &gt; girls, 2:1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</a:pPr>
          <a:r>
            <a:rPr lang="en-US" sz="28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	Adults: 1.6:1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</a:pPr>
          <a:r>
            <a:rPr lang="en-US" sz="2800" b="1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Girls more likely inattentive type</a:t>
          </a:r>
          <a:endParaRPr lang="en-US" sz="2800" b="1" kern="1200" dirty="0">
            <a:solidFill>
              <a:schemeClr val="tx1"/>
            </a:solidFill>
            <a:latin typeface="+mn-lt"/>
          </a:endParaRPr>
        </a:p>
      </dsp:txBody>
      <dsp:txXfrm>
        <a:off x="5907770" y="521673"/>
        <a:ext cx="4037829" cy="2507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8D566-E02D-3C4D-8BD7-456A79D03D44}">
      <dsp:nvSpPr>
        <dsp:cNvPr id="0" name=""/>
        <dsp:cNvSpPr/>
      </dsp:nvSpPr>
      <dsp:spPr>
        <a:xfrm>
          <a:off x="48310" y="516"/>
          <a:ext cx="2385345" cy="1431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ADHD is anatomical: Imaging studies (Smaller Volume)</a:t>
          </a:r>
        </a:p>
      </dsp:txBody>
      <dsp:txXfrm>
        <a:off x="48310" y="516"/>
        <a:ext cx="2385345" cy="1431207"/>
      </dsp:txXfrm>
    </dsp:sp>
    <dsp:sp modelId="{F962A8E3-F309-8D43-A986-3609A6B85D6A}">
      <dsp:nvSpPr>
        <dsp:cNvPr id="0" name=""/>
        <dsp:cNvSpPr/>
      </dsp:nvSpPr>
      <dsp:spPr>
        <a:xfrm>
          <a:off x="2672191" y="516"/>
          <a:ext cx="2385345" cy="1431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ADHD is not a phase (Predictive Validity)</a:t>
          </a:r>
        </a:p>
      </dsp:txBody>
      <dsp:txXfrm>
        <a:off x="2672191" y="516"/>
        <a:ext cx="2385345" cy="1431207"/>
      </dsp:txXfrm>
    </dsp:sp>
    <dsp:sp modelId="{7E0CE008-C60B-E741-AC8F-21D86F8BE703}">
      <dsp:nvSpPr>
        <dsp:cNvPr id="0" name=""/>
        <dsp:cNvSpPr/>
      </dsp:nvSpPr>
      <dsp:spPr>
        <a:xfrm>
          <a:off x="5296071" y="516"/>
          <a:ext cx="2385345" cy="1431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ADHD occurs everywhere (Cross-Cultural Validity)</a:t>
          </a:r>
        </a:p>
      </dsp:txBody>
      <dsp:txXfrm>
        <a:off x="5296071" y="516"/>
        <a:ext cx="2385345" cy="1431207"/>
      </dsp:txXfrm>
    </dsp:sp>
    <dsp:sp modelId="{1D6D02ED-3B78-044F-88AB-CD3B144BE948}">
      <dsp:nvSpPr>
        <dsp:cNvPr id="0" name=""/>
        <dsp:cNvSpPr/>
      </dsp:nvSpPr>
      <dsp:spPr>
        <a:xfrm>
          <a:off x="48310" y="1670258"/>
          <a:ext cx="2385345" cy="1431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ADHD causes consistent impairment (Concurrent Validity)</a:t>
          </a:r>
        </a:p>
      </dsp:txBody>
      <dsp:txXfrm>
        <a:off x="48310" y="1670258"/>
        <a:ext cx="2385345" cy="1431207"/>
      </dsp:txXfrm>
    </dsp:sp>
    <dsp:sp modelId="{BD95E010-BE40-344A-9428-531EA4B9CA24}">
      <dsp:nvSpPr>
        <dsp:cNvPr id="0" name=""/>
        <dsp:cNvSpPr/>
      </dsp:nvSpPr>
      <dsp:spPr>
        <a:xfrm>
          <a:off x="2672191" y="1670258"/>
          <a:ext cx="2385345" cy="1431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ADHD is familial: Genetic/twin studies (Highly Heritable)</a:t>
          </a:r>
        </a:p>
      </dsp:txBody>
      <dsp:txXfrm>
        <a:off x="2672191" y="1670258"/>
        <a:ext cx="2385345" cy="1431207"/>
      </dsp:txXfrm>
    </dsp:sp>
    <dsp:sp modelId="{0DB48139-25D7-7B45-9886-33EE13AAD522}">
      <dsp:nvSpPr>
        <dsp:cNvPr id="0" name=""/>
        <dsp:cNvSpPr/>
      </dsp:nvSpPr>
      <dsp:spPr>
        <a:xfrm>
          <a:off x="5296071" y="1670258"/>
          <a:ext cx="2385345" cy="1431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society forcing arbitrary conformity? </a:t>
          </a:r>
        </a:p>
      </dsp:txBody>
      <dsp:txXfrm>
        <a:off x="5296071" y="1670258"/>
        <a:ext cx="2385345" cy="14312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ED6E5-31FE-BF4A-BFFD-D64D2DA951C5}">
      <dsp:nvSpPr>
        <dsp:cNvPr id="0" name=""/>
        <dsp:cNvSpPr/>
      </dsp:nvSpPr>
      <dsp:spPr>
        <a:xfrm>
          <a:off x="238000" y="992"/>
          <a:ext cx="4193827" cy="266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CEAD5-013A-C144-8C37-4E1D5B85498E}">
      <dsp:nvSpPr>
        <dsp:cNvPr id="0" name=""/>
        <dsp:cNvSpPr/>
      </dsp:nvSpPr>
      <dsp:spPr>
        <a:xfrm>
          <a:off x="703981" y="443674"/>
          <a:ext cx="4193827" cy="2663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75% childhood ADHD persists into adolescence</a:t>
          </a:r>
        </a:p>
      </dsp:txBody>
      <dsp:txXfrm>
        <a:off x="781980" y="521673"/>
        <a:ext cx="4037829" cy="2507082"/>
      </dsp:txXfrm>
    </dsp:sp>
    <dsp:sp modelId="{8676E75D-0315-FA4F-80C0-AFDE2757FD5D}">
      <dsp:nvSpPr>
        <dsp:cNvPr id="0" name=""/>
        <dsp:cNvSpPr/>
      </dsp:nvSpPr>
      <dsp:spPr>
        <a:xfrm>
          <a:off x="5363790" y="992"/>
          <a:ext cx="4193827" cy="266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5B2AB-41BB-A84D-9166-1A53C7A6B1EB}">
      <dsp:nvSpPr>
        <dsp:cNvPr id="0" name=""/>
        <dsp:cNvSpPr/>
      </dsp:nvSpPr>
      <dsp:spPr>
        <a:xfrm>
          <a:off x="5829771" y="443674"/>
          <a:ext cx="4193827" cy="2663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50% persist into adulthood (residual symptoms 67%)</a:t>
          </a:r>
        </a:p>
      </dsp:txBody>
      <dsp:txXfrm>
        <a:off x="5907770" y="521673"/>
        <a:ext cx="4037829" cy="25070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85E7F-FC4D-A74D-85F1-165941986343}">
      <dsp:nvSpPr>
        <dsp:cNvPr id="0" name=""/>
        <dsp:cNvSpPr/>
      </dsp:nvSpPr>
      <dsp:spPr>
        <a:xfrm>
          <a:off x="0" y="33999"/>
          <a:ext cx="10261599" cy="965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Children: Academic limitations, Poor peer relationships, Increased injuries</a:t>
          </a:r>
        </a:p>
      </dsp:txBody>
      <dsp:txXfrm>
        <a:off x="47120" y="81119"/>
        <a:ext cx="10167359" cy="871010"/>
      </dsp:txXfrm>
    </dsp:sp>
    <dsp:sp modelId="{2EA970E0-973B-594C-A0C2-0BC548807082}">
      <dsp:nvSpPr>
        <dsp:cNvPr id="0" name=""/>
        <dsp:cNvSpPr/>
      </dsp:nvSpPr>
      <dsp:spPr>
        <a:xfrm>
          <a:off x="0" y="1071249"/>
          <a:ext cx="10261599" cy="965250"/>
        </a:xfrm>
        <a:prstGeom prst="round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Adolescents: Low self-esteem, Risk-taking activities, Substance abuse, Sexual activity</a:t>
          </a:r>
        </a:p>
      </dsp:txBody>
      <dsp:txXfrm>
        <a:off x="47120" y="1118369"/>
        <a:ext cx="10167359" cy="871010"/>
      </dsp:txXfrm>
    </dsp:sp>
    <dsp:sp modelId="{F7F3F4B6-0854-0A49-B7D6-F07E1E3AA8B1}">
      <dsp:nvSpPr>
        <dsp:cNvPr id="0" name=""/>
        <dsp:cNvSpPr/>
      </dsp:nvSpPr>
      <dsp:spPr>
        <a:xfrm>
          <a:off x="0" y="2108499"/>
          <a:ext cx="10261599" cy="96525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Adults: Motor vehicle accidents, Legal difficulties, Occupational/ vocational, Marital problems</a:t>
          </a:r>
        </a:p>
      </dsp:txBody>
      <dsp:txXfrm>
        <a:off x="47120" y="2155619"/>
        <a:ext cx="10167359" cy="8710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E67BE-74E2-FF41-8EA3-391DA415C826}">
      <dsp:nvSpPr>
        <dsp:cNvPr id="0" name=""/>
        <dsp:cNvSpPr/>
      </dsp:nvSpPr>
      <dsp:spPr>
        <a:xfrm>
          <a:off x="0" y="601"/>
          <a:ext cx="560705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17492B-060B-C646-A61E-83A895456D96}">
      <dsp:nvSpPr>
        <dsp:cNvPr id="0" name=""/>
        <dsp:cNvSpPr/>
      </dsp:nvSpPr>
      <dsp:spPr>
        <a:xfrm>
          <a:off x="0" y="601"/>
          <a:ext cx="5607050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Anemia</a:t>
          </a:r>
          <a:endParaRPr lang="en-US" sz="1900" kern="1200"/>
        </a:p>
      </dsp:txBody>
      <dsp:txXfrm>
        <a:off x="0" y="601"/>
        <a:ext cx="5607050" cy="547377"/>
      </dsp:txXfrm>
    </dsp:sp>
    <dsp:sp modelId="{927F451F-B629-FB48-B274-B62BD6E7A414}">
      <dsp:nvSpPr>
        <dsp:cNvPr id="0" name=""/>
        <dsp:cNvSpPr/>
      </dsp:nvSpPr>
      <dsp:spPr>
        <a:xfrm>
          <a:off x="0" y="547978"/>
          <a:ext cx="5607050" cy="0"/>
        </a:xfrm>
        <a:prstGeom prst="line">
          <a:avLst/>
        </a:prstGeom>
        <a:gradFill rotWithShape="0">
          <a:gsLst>
            <a:gs pos="0">
              <a:schemeClr val="accent5">
                <a:hueOff val="-29984"/>
                <a:satOff val="-1112"/>
                <a:lumOff val="176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29984"/>
                <a:satOff val="-1112"/>
                <a:lumOff val="176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29984"/>
                <a:satOff val="-1112"/>
                <a:lumOff val="176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9984"/>
              <a:satOff val="-1112"/>
              <a:lumOff val="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78C85F-D8E5-0B49-9DF2-01656554C7FD}">
      <dsp:nvSpPr>
        <dsp:cNvPr id="0" name=""/>
        <dsp:cNvSpPr/>
      </dsp:nvSpPr>
      <dsp:spPr>
        <a:xfrm>
          <a:off x="0" y="547978"/>
          <a:ext cx="5607050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Lead Intoxication</a:t>
          </a:r>
          <a:endParaRPr lang="en-US" sz="1900" kern="1200"/>
        </a:p>
      </dsp:txBody>
      <dsp:txXfrm>
        <a:off x="0" y="547978"/>
        <a:ext cx="5607050" cy="547377"/>
      </dsp:txXfrm>
    </dsp:sp>
    <dsp:sp modelId="{71916B5A-6E53-5F4D-874A-1BBAF75D1BA3}">
      <dsp:nvSpPr>
        <dsp:cNvPr id="0" name=""/>
        <dsp:cNvSpPr/>
      </dsp:nvSpPr>
      <dsp:spPr>
        <a:xfrm>
          <a:off x="0" y="1095356"/>
          <a:ext cx="5607050" cy="0"/>
        </a:xfrm>
        <a:prstGeom prst="line">
          <a:avLst/>
        </a:prstGeom>
        <a:gradFill rotWithShape="0">
          <a:gsLst>
            <a:gs pos="0">
              <a:schemeClr val="accent5">
                <a:hueOff val="-59968"/>
                <a:satOff val="-2224"/>
                <a:lumOff val="3529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59968"/>
                <a:satOff val="-2224"/>
                <a:lumOff val="3529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59968"/>
                <a:satOff val="-2224"/>
                <a:lumOff val="3529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9968"/>
              <a:satOff val="-2224"/>
              <a:lumOff val="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D9A22A-F899-504C-844B-8A7B47A17FD5}">
      <dsp:nvSpPr>
        <dsp:cNvPr id="0" name=""/>
        <dsp:cNvSpPr/>
      </dsp:nvSpPr>
      <dsp:spPr>
        <a:xfrm>
          <a:off x="0" y="1095356"/>
          <a:ext cx="5607050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Thyroid disorders</a:t>
          </a:r>
          <a:endParaRPr lang="en-US" sz="1900" kern="1200"/>
        </a:p>
      </dsp:txBody>
      <dsp:txXfrm>
        <a:off x="0" y="1095356"/>
        <a:ext cx="5607050" cy="547377"/>
      </dsp:txXfrm>
    </dsp:sp>
    <dsp:sp modelId="{DED2A5BB-7346-C945-93FE-D5EBD56FE43D}">
      <dsp:nvSpPr>
        <dsp:cNvPr id="0" name=""/>
        <dsp:cNvSpPr/>
      </dsp:nvSpPr>
      <dsp:spPr>
        <a:xfrm>
          <a:off x="0" y="1642733"/>
          <a:ext cx="5607050" cy="0"/>
        </a:xfrm>
        <a:prstGeom prst="line">
          <a:avLst/>
        </a:prstGeom>
        <a:gradFill rotWithShape="0">
          <a:gsLst>
            <a:gs pos="0">
              <a:schemeClr val="accent5">
                <a:hueOff val="-89952"/>
                <a:satOff val="-3336"/>
                <a:lumOff val="529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89952"/>
                <a:satOff val="-3336"/>
                <a:lumOff val="529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89952"/>
                <a:satOff val="-3336"/>
                <a:lumOff val="529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89952"/>
              <a:satOff val="-3336"/>
              <a:lumOff val="5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E1B201-3F36-9A46-B27E-BCF120DC9532}">
      <dsp:nvSpPr>
        <dsp:cNvPr id="0" name=""/>
        <dsp:cNvSpPr/>
      </dsp:nvSpPr>
      <dsp:spPr>
        <a:xfrm>
          <a:off x="0" y="1642733"/>
          <a:ext cx="5607050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Seizure disorders</a:t>
          </a:r>
          <a:endParaRPr lang="en-US" sz="1900" kern="1200" dirty="0"/>
        </a:p>
      </dsp:txBody>
      <dsp:txXfrm>
        <a:off x="0" y="1642733"/>
        <a:ext cx="5607050" cy="547377"/>
      </dsp:txXfrm>
    </dsp:sp>
    <dsp:sp modelId="{72C8D3B6-CFD8-F749-88DD-5BD48C8EB0CD}">
      <dsp:nvSpPr>
        <dsp:cNvPr id="0" name=""/>
        <dsp:cNvSpPr/>
      </dsp:nvSpPr>
      <dsp:spPr>
        <a:xfrm>
          <a:off x="0" y="2190111"/>
          <a:ext cx="5607050" cy="0"/>
        </a:xfrm>
        <a:prstGeom prst="line">
          <a:avLst/>
        </a:prstGeom>
        <a:gradFill rotWithShape="0">
          <a:gsLst>
            <a:gs pos="0">
              <a:schemeClr val="accent5">
                <a:hueOff val="-119936"/>
                <a:satOff val="-4449"/>
                <a:lumOff val="7059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119936"/>
                <a:satOff val="-4449"/>
                <a:lumOff val="7059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119936"/>
                <a:satOff val="-4449"/>
                <a:lumOff val="7059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9936"/>
              <a:satOff val="-4449"/>
              <a:lumOff val="7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C1B0EF-D640-B649-AE2A-39E357701415}">
      <dsp:nvSpPr>
        <dsp:cNvPr id="0" name=""/>
        <dsp:cNvSpPr/>
      </dsp:nvSpPr>
      <dsp:spPr>
        <a:xfrm>
          <a:off x="0" y="2190111"/>
          <a:ext cx="5607050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Deafness, Chronic OM</a:t>
          </a:r>
          <a:endParaRPr lang="en-US" sz="1900" kern="1200"/>
        </a:p>
      </dsp:txBody>
      <dsp:txXfrm>
        <a:off x="0" y="2190111"/>
        <a:ext cx="5607050" cy="547377"/>
      </dsp:txXfrm>
    </dsp:sp>
    <dsp:sp modelId="{12F62F36-D415-B14D-8651-4663B92B667F}">
      <dsp:nvSpPr>
        <dsp:cNvPr id="0" name=""/>
        <dsp:cNvSpPr/>
      </dsp:nvSpPr>
      <dsp:spPr>
        <a:xfrm>
          <a:off x="0" y="2737488"/>
          <a:ext cx="5607050" cy="0"/>
        </a:xfrm>
        <a:prstGeom prst="line">
          <a:avLst/>
        </a:prstGeom>
        <a:gradFill rotWithShape="0">
          <a:gsLst>
            <a:gs pos="0">
              <a:schemeClr val="accent5">
                <a:hueOff val="-149921"/>
                <a:satOff val="-5561"/>
                <a:lumOff val="882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149921"/>
                <a:satOff val="-5561"/>
                <a:lumOff val="882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149921"/>
                <a:satOff val="-5561"/>
                <a:lumOff val="882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49921"/>
              <a:satOff val="-5561"/>
              <a:lumOff val="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3D19A-2F50-F64D-92E9-57B4AFE13DB4}">
      <dsp:nvSpPr>
        <dsp:cNvPr id="0" name=""/>
        <dsp:cNvSpPr/>
      </dsp:nvSpPr>
      <dsp:spPr>
        <a:xfrm>
          <a:off x="0" y="2737488"/>
          <a:ext cx="5607050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Sleep apnea or other sleep deficiencies</a:t>
          </a:r>
          <a:endParaRPr lang="en-US" sz="1900" kern="1200"/>
        </a:p>
      </dsp:txBody>
      <dsp:txXfrm>
        <a:off x="0" y="2737488"/>
        <a:ext cx="5607050" cy="547377"/>
      </dsp:txXfrm>
    </dsp:sp>
    <dsp:sp modelId="{50CAB93C-44F1-AA45-8D77-E358EA59AE77}">
      <dsp:nvSpPr>
        <dsp:cNvPr id="0" name=""/>
        <dsp:cNvSpPr/>
      </dsp:nvSpPr>
      <dsp:spPr>
        <a:xfrm>
          <a:off x="0" y="3284866"/>
          <a:ext cx="5607050" cy="0"/>
        </a:xfrm>
        <a:prstGeom prst="line">
          <a:avLst/>
        </a:prstGeom>
        <a:gradFill rotWithShape="0">
          <a:gsLst>
            <a:gs pos="0">
              <a:schemeClr val="accent5">
                <a:hueOff val="-179905"/>
                <a:satOff val="-6673"/>
                <a:lumOff val="1058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179905"/>
                <a:satOff val="-6673"/>
                <a:lumOff val="1058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179905"/>
                <a:satOff val="-6673"/>
                <a:lumOff val="1058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79905"/>
              <a:satOff val="-6673"/>
              <a:lumOff val="10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EC3BB-6016-AC47-BF73-D1329D6E0E3F}">
      <dsp:nvSpPr>
        <dsp:cNvPr id="0" name=""/>
        <dsp:cNvSpPr/>
      </dsp:nvSpPr>
      <dsp:spPr>
        <a:xfrm>
          <a:off x="0" y="3284866"/>
          <a:ext cx="5607050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Medications:  antihistamines, steroids, albuterol</a:t>
          </a:r>
          <a:endParaRPr lang="en-US" sz="1900" kern="1200"/>
        </a:p>
      </dsp:txBody>
      <dsp:txXfrm>
        <a:off x="0" y="3284866"/>
        <a:ext cx="5607050" cy="547377"/>
      </dsp:txXfrm>
    </dsp:sp>
    <dsp:sp modelId="{9A59E084-2F89-334C-833B-2A24EF2A7C39}">
      <dsp:nvSpPr>
        <dsp:cNvPr id="0" name=""/>
        <dsp:cNvSpPr/>
      </dsp:nvSpPr>
      <dsp:spPr>
        <a:xfrm>
          <a:off x="0" y="3832243"/>
          <a:ext cx="5607050" cy="0"/>
        </a:xfrm>
        <a:prstGeom prst="line">
          <a:avLst/>
        </a:prstGeom>
        <a:gradFill rotWithShape="0">
          <a:gsLst>
            <a:gs pos="0">
              <a:schemeClr val="accent5">
                <a:hueOff val="-209889"/>
                <a:satOff val="-7785"/>
                <a:lumOff val="1235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209889"/>
                <a:satOff val="-7785"/>
                <a:lumOff val="1235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209889"/>
                <a:satOff val="-7785"/>
                <a:lumOff val="1235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09889"/>
              <a:satOff val="-7785"/>
              <a:lumOff val="123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4C2CEA-6534-DC4A-A5BA-C300EE7F0CCC}">
      <dsp:nvSpPr>
        <dsp:cNvPr id="0" name=""/>
        <dsp:cNvSpPr/>
      </dsp:nvSpPr>
      <dsp:spPr>
        <a:xfrm>
          <a:off x="0" y="3832243"/>
          <a:ext cx="5607050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Other Developmental Disabilities</a:t>
          </a:r>
          <a:endParaRPr lang="en-US" sz="1900" kern="1200"/>
        </a:p>
      </dsp:txBody>
      <dsp:txXfrm>
        <a:off x="0" y="3832243"/>
        <a:ext cx="5607050" cy="547377"/>
      </dsp:txXfrm>
    </dsp:sp>
    <dsp:sp modelId="{B31BA863-8DB3-AC4E-AAE1-766C5CA986BA}">
      <dsp:nvSpPr>
        <dsp:cNvPr id="0" name=""/>
        <dsp:cNvSpPr/>
      </dsp:nvSpPr>
      <dsp:spPr>
        <a:xfrm>
          <a:off x="0" y="4379621"/>
          <a:ext cx="5607050" cy="0"/>
        </a:xfrm>
        <a:prstGeom prst="line">
          <a:avLst/>
        </a:prstGeom>
        <a:gradFill rotWithShape="0">
          <a:gsLst>
            <a:gs pos="0">
              <a:schemeClr val="accent5">
                <a:hueOff val="-239873"/>
                <a:satOff val="-8897"/>
                <a:lumOff val="1411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239873"/>
                <a:satOff val="-8897"/>
                <a:lumOff val="1411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239873"/>
                <a:satOff val="-8897"/>
                <a:lumOff val="1411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39873"/>
              <a:satOff val="-8897"/>
              <a:lumOff val="141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135312-5565-E44E-B161-928E7A1E4203}">
      <dsp:nvSpPr>
        <dsp:cNvPr id="0" name=""/>
        <dsp:cNvSpPr/>
      </dsp:nvSpPr>
      <dsp:spPr>
        <a:xfrm>
          <a:off x="0" y="4379621"/>
          <a:ext cx="5607050" cy="54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Learning Disabilities</a:t>
          </a:r>
          <a:endParaRPr lang="en-US" sz="1900" kern="1200" dirty="0"/>
        </a:p>
      </dsp:txBody>
      <dsp:txXfrm>
        <a:off x="0" y="4379621"/>
        <a:ext cx="5607050" cy="5473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ED6E5-31FE-BF4A-BFFD-D64D2DA951C5}">
      <dsp:nvSpPr>
        <dsp:cNvPr id="0" name=""/>
        <dsp:cNvSpPr/>
      </dsp:nvSpPr>
      <dsp:spPr>
        <a:xfrm>
          <a:off x="238000" y="992"/>
          <a:ext cx="4193827" cy="266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CEAD5-013A-C144-8C37-4E1D5B85498E}">
      <dsp:nvSpPr>
        <dsp:cNvPr id="0" name=""/>
        <dsp:cNvSpPr/>
      </dsp:nvSpPr>
      <dsp:spPr>
        <a:xfrm>
          <a:off x="703981" y="443674"/>
          <a:ext cx="4193827" cy="2663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Atomoxetine (Strattera)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Viloxazine (</a:t>
          </a:r>
          <a:r>
            <a:rPr lang="en-US" sz="2000" b="1" kern="1200" dirty="0" err="1"/>
            <a:t>Qelbree</a:t>
          </a:r>
          <a:r>
            <a:rPr lang="en-US" sz="2000" b="1" kern="1200" dirty="0"/>
            <a:t>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Clonidine (Catapres, </a:t>
          </a:r>
          <a:r>
            <a:rPr lang="en-US" sz="2000" b="1" kern="1200" dirty="0" err="1"/>
            <a:t>Kapvay</a:t>
          </a:r>
          <a:r>
            <a:rPr lang="en-US" sz="2000" b="1" kern="1200" dirty="0"/>
            <a:t>)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Guanfacine (Tenex, </a:t>
          </a:r>
          <a:r>
            <a:rPr lang="en-US" sz="2000" b="1" kern="1200" dirty="0" err="1"/>
            <a:t>Intuniv</a:t>
          </a:r>
          <a:r>
            <a:rPr lang="en-US" sz="2000" b="1" kern="1200" dirty="0"/>
            <a:t>)</a:t>
          </a:r>
        </a:p>
      </dsp:txBody>
      <dsp:txXfrm>
        <a:off x="781980" y="521673"/>
        <a:ext cx="4037829" cy="2507082"/>
      </dsp:txXfrm>
    </dsp:sp>
    <dsp:sp modelId="{8676E75D-0315-FA4F-80C0-AFDE2757FD5D}">
      <dsp:nvSpPr>
        <dsp:cNvPr id="0" name=""/>
        <dsp:cNvSpPr/>
      </dsp:nvSpPr>
      <dsp:spPr>
        <a:xfrm>
          <a:off x="5363790" y="992"/>
          <a:ext cx="4193827" cy="266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5B2AB-41BB-A84D-9166-1A53C7A6B1EB}">
      <dsp:nvSpPr>
        <dsp:cNvPr id="0" name=""/>
        <dsp:cNvSpPr/>
      </dsp:nvSpPr>
      <dsp:spPr>
        <a:xfrm>
          <a:off x="5829771" y="443674"/>
          <a:ext cx="4193827" cy="2663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Although there is evidence to support their efficacy compared to placebo, the stimulants have a much larger effect size ~2X</a:t>
          </a:r>
        </a:p>
      </dsp:txBody>
      <dsp:txXfrm>
        <a:off x="5907770" y="521673"/>
        <a:ext cx="4037829" cy="25070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ED6E5-31FE-BF4A-BFFD-D64D2DA951C5}">
      <dsp:nvSpPr>
        <dsp:cNvPr id="0" name=""/>
        <dsp:cNvSpPr/>
      </dsp:nvSpPr>
      <dsp:spPr>
        <a:xfrm>
          <a:off x="238000" y="992"/>
          <a:ext cx="4193827" cy="266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CEAD5-013A-C144-8C37-4E1D5B85498E}">
      <dsp:nvSpPr>
        <dsp:cNvPr id="0" name=""/>
        <dsp:cNvSpPr/>
      </dsp:nvSpPr>
      <dsp:spPr>
        <a:xfrm>
          <a:off x="703981" y="443674"/>
          <a:ext cx="4193827" cy="2663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Children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Teenagers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Adults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Preschoolers (Short et al . 2004, Greenhill et al., 2007)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Individuals with Intellectual Handicaps (Pearson et al.2004)</a:t>
          </a:r>
          <a:endParaRPr lang="en-US" sz="1700" b="1" kern="1200" dirty="0">
            <a:solidFill>
              <a:schemeClr val="tx1"/>
            </a:solidFill>
            <a:latin typeface="+mj-lt"/>
          </a:endParaRPr>
        </a:p>
      </dsp:txBody>
      <dsp:txXfrm>
        <a:off x="781980" y="521673"/>
        <a:ext cx="4037829" cy="2507082"/>
      </dsp:txXfrm>
    </dsp:sp>
    <dsp:sp modelId="{8676E75D-0315-FA4F-80C0-AFDE2757FD5D}">
      <dsp:nvSpPr>
        <dsp:cNvPr id="0" name=""/>
        <dsp:cNvSpPr/>
      </dsp:nvSpPr>
      <dsp:spPr>
        <a:xfrm>
          <a:off x="5363790" y="992"/>
          <a:ext cx="4193827" cy="266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5B2AB-41BB-A84D-9166-1A53C7A6B1EB}">
      <dsp:nvSpPr>
        <dsp:cNvPr id="0" name=""/>
        <dsp:cNvSpPr/>
      </dsp:nvSpPr>
      <dsp:spPr>
        <a:xfrm>
          <a:off x="5829771" y="443674"/>
          <a:ext cx="4193827" cy="2663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+mj-lt"/>
            </a:rPr>
            <a:t>ADHD co-morbid with Other Diagnoses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50000"/>
              </a:schemeClr>
            </a:buClr>
            <a:buNone/>
          </a:pPr>
          <a:r>
            <a:rPr lang="en-US" sz="1700" b="1" kern="1200" dirty="0">
              <a:latin typeface="+mj-lt"/>
            </a:rPr>
            <a:t>Tourette’s Disorder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50000"/>
              </a:schemeClr>
            </a:buClr>
            <a:buNone/>
          </a:pPr>
          <a:r>
            <a:rPr lang="en-US" sz="1700" b="1" kern="1200" dirty="0">
              <a:latin typeface="+mj-lt"/>
            </a:rPr>
            <a:t>Autistic Spectrum Disorder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50000"/>
              </a:schemeClr>
            </a:buClr>
            <a:buNone/>
          </a:pPr>
          <a:r>
            <a:rPr lang="en-US" sz="1700" b="1" kern="1200" dirty="0">
              <a:latin typeface="+mj-lt"/>
            </a:rPr>
            <a:t>Anxiety/Mood Disorder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50000"/>
              </a:schemeClr>
            </a:buClr>
            <a:buNone/>
          </a:pPr>
          <a:r>
            <a:rPr lang="en-US" sz="1700" b="1" kern="1200" dirty="0">
              <a:latin typeface="+mj-lt"/>
            </a:rPr>
            <a:t>Conduct Disorder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50000"/>
              </a:schemeClr>
            </a:buClr>
            <a:buNone/>
          </a:pPr>
          <a:r>
            <a:rPr lang="en-US" sz="1700" b="1" kern="1200" dirty="0">
              <a:latin typeface="+mj-lt"/>
            </a:rPr>
            <a:t>Oppositional Defiant Disorder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50000"/>
              </a:schemeClr>
            </a:buClr>
            <a:buNone/>
          </a:pPr>
          <a:r>
            <a:rPr lang="en-US" sz="1700" b="1" kern="1200" dirty="0">
              <a:latin typeface="+mj-lt"/>
            </a:rPr>
            <a:t>Substance Abuse Disorder </a:t>
          </a:r>
        </a:p>
      </dsp:txBody>
      <dsp:txXfrm>
        <a:off x="5907770" y="521673"/>
        <a:ext cx="4037829" cy="2507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203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941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294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695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479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769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57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9425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878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5637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8792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147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087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813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18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8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3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2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79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0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7879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4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9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0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16C4C9A-3960-41CF-A4E9-2A8FB932454B}" type="datetimeFigureOut">
              <a:rPr lang="en-US" smtClean="0"/>
              <a:t>3/5/24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3493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9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1F46-D220-383F-03E9-568697A3A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969" y="1087933"/>
            <a:ext cx="5928358" cy="3198357"/>
          </a:xfrm>
        </p:spPr>
        <p:txBody>
          <a:bodyPr>
            <a:normAutofit/>
          </a:bodyPr>
          <a:lstStyle/>
          <a:p>
            <a:r>
              <a:rPr lang="en-US" sz="4000" b="1" dirty="0">
                <a:sym typeface="Calibri"/>
              </a:rPr>
              <a:t>Understanding </a:t>
            </a:r>
            <a:r>
              <a:rPr lang="en-US" sz="4000" b="1" dirty="0" err="1">
                <a:sym typeface="Calibri"/>
              </a:rPr>
              <a:t>adhd</a:t>
            </a:r>
            <a:r>
              <a:rPr lang="en-US" sz="4000" b="1" dirty="0">
                <a:sym typeface="Calibri"/>
              </a:rPr>
              <a:t>: Across a lifetime</a:t>
            </a:r>
            <a:br>
              <a:rPr lang="en-US" sz="3500" b="1" i="0" u="none" strike="noStrike" kern="1200" cap="all" spc="200" baseline="0" dirty="0">
                <a:latin typeface="+mj-lt"/>
                <a:ea typeface="+mj-ea"/>
                <a:cs typeface="+mj-cs"/>
                <a:sym typeface="Calibri"/>
              </a:rPr>
            </a:br>
            <a:endParaRPr lang="en-US" sz="3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BC2A02-0FBF-9CB8-73C5-C43F44630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969" y="5026662"/>
            <a:ext cx="5928358" cy="1239894"/>
          </a:xfrm>
        </p:spPr>
        <p:txBody>
          <a:bodyPr>
            <a:normAutofit/>
          </a:bodyPr>
          <a:lstStyle/>
          <a:p>
            <a:pPr marL="0" lvl="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42666"/>
              <a:buFont typeface="Arial" panose="020B0604020202020204" pitchFamily="34" charset="0"/>
              <a:buChar char="•"/>
            </a:pPr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Calibri"/>
              </a:rPr>
              <a:t>Eric MacMaster, MD</a:t>
            </a:r>
          </a:p>
          <a:p>
            <a:pPr marL="457200" lvl="1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34666"/>
              <a:buFont typeface="Arial" panose="020B0604020202020204" pitchFamily="34" charset="0"/>
              <a:buChar char="•"/>
            </a:pPr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Calibri"/>
              </a:rPr>
              <a:t>Associate Professor of Psychiatry &amp; Behavioral Sciences</a:t>
            </a:r>
          </a:p>
          <a:p>
            <a:pPr marL="457200" lvl="1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34666"/>
              <a:buFont typeface="Arial" panose="020B0604020202020204" pitchFamily="34" charset="0"/>
              <a:buChar char="•"/>
            </a:pPr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Calibri"/>
              </a:rPr>
              <a:t>Associate Professor of Pediatrics</a:t>
            </a:r>
          </a:p>
          <a:p>
            <a:pPr marL="457200" lvl="1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34666"/>
              <a:buFont typeface="Arial" panose="020B0604020202020204" pitchFamily="34" charset="0"/>
              <a:buChar char="•"/>
            </a:pPr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Calibri"/>
              </a:rPr>
              <a:t>Norton College of Medicine at SUNY Upstate Medical University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657984-3E9E-859A-9980-27A16A09AF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46" r="31205" b="2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  <a:prstGeom prst="ellipse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2000" b="1"/>
              <a:t>Hyperactive/impulsive Type</a:t>
            </a:r>
          </a:p>
        </p:txBody>
      </p:sp>
      <p:sp>
        <p:nvSpPr>
          <p:cNvPr id="188" name="Google Shape;188;p9"/>
          <p:cNvSpPr txBox="1">
            <a:spLocks noGrp="1"/>
          </p:cNvSpPr>
          <p:nvPr>
            <p:ph idx="1"/>
          </p:nvPr>
        </p:nvSpPr>
        <p:spPr>
          <a:xfrm>
            <a:off x="804672" y="2416153"/>
            <a:ext cx="5925310" cy="3904554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92500" lnSpcReduction="20000"/>
          </a:bodyPr>
          <a:lstStyle/>
          <a:p>
            <a:pPr marL="393192" lvl="1" indent="0">
              <a:lnSpc>
                <a:spcPct val="90000"/>
              </a:lnSpc>
              <a:buNone/>
            </a:pPr>
            <a:r>
              <a:rPr lang="en-US" sz="1800" b="1" dirty="0">
                <a:latin typeface="+mj-lt"/>
                <a:cs typeface="Calibri" panose="020F0502020204030204" pitchFamily="34" charset="0"/>
              </a:rPr>
              <a:t>1. Often fidgets or taps hands or feet or squirms in seat</a:t>
            </a:r>
          </a:p>
          <a:p>
            <a:pPr marL="393192" lvl="1" indent="0">
              <a:lnSpc>
                <a:spcPct val="90000"/>
              </a:lnSpc>
              <a:buNone/>
            </a:pPr>
            <a:endParaRPr lang="en-US" sz="1800" b="1" dirty="0">
              <a:latin typeface="+mj-lt"/>
              <a:cs typeface="Calibri" panose="020F0502020204030204" pitchFamily="34" charset="0"/>
            </a:endParaRPr>
          </a:p>
          <a:p>
            <a:pPr marL="393192" lvl="1" indent="0">
              <a:lnSpc>
                <a:spcPct val="90000"/>
              </a:lnSpc>
              <a:buNone/>
            </a:pPr>
            <a:r>
              <a:rPr lang="en-US" sz="1800" b="1" dirty="0">
                <a:latin typeface="+mj-lt"/>
                <a:cs typeface="Calibri" panose="020F0502020204030204" pitchFamily="34" charset="0"/>
              </a:rPr>
              <a:t>2. Often leaves seat in situations when remaining seated is expected </a:t>
            </a:r>
          </a:p>
          <a:p>
            <a:pPr marL="393192" lvl="1" indent="0">
              <a:lnSpc>
                <a:spcPct val="90000"/>
              </a:lnSpc>
              <a:buNone/>
            </a:pPr>
            <a:endParaRPr lang="en-US" sz="1800" b="1" dirty="0">
              <a:latin typeface="+mj-lt"/>
              <a:cs typeface="Calibri" panose="020F0502020204030204" pitchFamily="34" charset="0"/>
            </a:endParaRPr>
          </a:p>
          <a:p>
            <a:pPr marL="393192" lvl="1" indent="0">
              <a:lnSpc>
                <a:spcPct val="90000"/>
              </a:lnSpc>
              <a:buNone/>
            </a:pPr>
            <a:r>
              <a:rPr lang="en-US" sz="1800" b="1" dirty="0">
                <a:latin typeface="+mj-lt"/>
                <a:cs typeface="Calibri" panose="020F0502020204030204" pitchFamily="34" charset="0"/>
              </a:rPr>
              <a:t>3. Often feels restless and bored</a:t>
            </a:r>
          </a:p>
          <a:p>
            <a:pPr marL="393192" lvl="1" indent="0">
              <a:lnSpc>
                <a:spcPct val="90000"/>
              </a:lnSpc>
              <a:buNone/>
            </a:pPr>
            <a:endParaRPr lang="en-US" sz="1800" b="1" dirty="0">
              <a:latin typeface="+mj-lt"/>
              <a:cs typeface="Calibri" panose="020F0502020204030204" pitchFamily="34" charset="0"/>
            </a:endParaRPr>
          </a:p>
          <a:p>
            <a:pPr marL="393192" lvl="1" indent="0">
              <a:lnSpc>
                <a:spcPct val="90000"/>
              </a:lnSpc>
              <a:buNone/>
            </a:pPr>
            <a:r>
              <a:rPr lang="en-US" sz="1800" b="1" dirty="0">
                <a:latin typeface="+mj-lt"/>
                <a:cs typeface="Calibri" panose="020F0502020204030204" pitchFamily="34" charset="0"/>
              </a:rPr>
              <a:t>4. Often unable to play or engage in leisure activities quietly</a:t>
            </a:r>
          </a:p>
          <a:p>
            <a:pPr marL="393192" lvl="1" indent="0">
              <a:lnSpc>
                <a:spcPct val="90000"/>
              </a:lnSpc>
              <a:buNone/>
            </a:pPr>
            <a:endParaRPr lang="en-US" sz="1800" b="1" dirty="0">
              <a:latin typeface="+mj-lt"/>
              <a:cs typeface="Calibri" panose="020F0502020204030204" pitchFamily="34" charset="0"/>
            </a:endParaRPr>
          </a:p>
          <a:p>
            <a:pPr marL="393192" lvl="1" indent="0">
              <a:lnSpc>
                <a:spcPct val="90000"/>
              </a:lnSpc>
              <a:buNone/>
            </a:pPr>
            <a:r>
              <a:rPr lang="en-US" sz="1800" b="1" dirty="0">
                <a:latin typeface="+mj-lt"/>
                <a:cs typeface="Calibri" panose="020F0502020204030204" pitchFamily="34" charset="0"/>
              </a:rPr>
              <a:t>5. Is often “on the go”, acting as if “driven by a motor”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500" b="1"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500" b="1" dirty="0">
              <a:latin typeface="+mj-lt"/>
              <a:ea typeface="Arial"/>
              <a:cs typeface="Arial"/>
              <a:sym typeface="Arial"/>
            </a:endParaRPr>
          </a:p>
          <a:p>
            <a:pPr marL="228600" lvl="0" indent="-50800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500" dirty="0"/>
          </a:p>
        </p:txBody>
      </p:sp>
      <p:pic>
        <p:nvPicPr>
          <p:cNvPr id="201" name="Picture 200" descr="Large skydiving group mid-air">
            <a:extLst>
              <a:ext uri="{FF2B5EF4-FFF2-40B4-BE49-F238E27FC236}">
                <a16:creationId xmlns:a16="http://schemas.microsoft.com/office/drawing/2014/main" id="{30E57ED2-50E6-2DF8-8D17-84D90410ED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3" r="26836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1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804672" y="978776"/>
            <a:ext cx="4486656" cy="1174991"/>
          </a:xfrm>
          <a:prstGeom prst="ellipse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1300" b="1"/>
              <a:t>Hyperactive/impulsive Type</a:t>
            </a:r>
          </a:p>
        </p:txBody>
      </p:sp>
      <p:sp>
        <p:nvSpPr>
          <p:cNvPr id="188" name="Google Shape;188;p9"/>
          <p:cNvSpPr txBox="1">
            <a:spLocks noGrp="1"/>
          </p:cNvSpPr>
          <p:nvPr>
            <p:ph idx="1"/>
          </p:nvPr>
        </p:nvSpPr>
        <p:spPr>
          <a:xfrm>
            <a:off x="804672" y="2640691"/>
            <a:ext cx="4486656" cy="3653317"/>
          </a:xfrm>
          <a:prstGeom prst="rect">
            <a:avLst/>
          </a:prstGeom>
        </p:spPr>
        <p:txBody>
          <a:bodyPr spcFirstLastPara="1" lIns="91425" tIns="45700" rIns="91425" bIns="45700" anchorCtr="0">
            <a:normAutofit lnSpcReduction="10000"/>
          </a:bodyPr>
          <a:lstStyle/>
          <a:p>
            <a:pPr marL="393192" lvl="1" indent="0">
              <a:buNone/>
            </a:pPr>
            <a:r>
              <a:rPr lang="en-US" sz="1800" b="1" dirty="0">
                <a:latin typeface="+mj-lt"/>
                <a:cs typeface="Calibri" panose="020F0502020204030204" pitchFamily="34" charset="0"/>
              </a:rPr>
              <a:t>6. Often talks excessively</a:t>
            </a:r>
          </a:p>
          <a:p>
            <a:pPr marL="393192" lvl="1" indent="0">
              <a:buNone/>
            </a:pPr>
            <a:endParaRPr lang="en-US" sz="1800" b="1" dirty="0">
              <a:latin typeface="+mj-lt"/>
              <a:cs typeface="Calibri" panose="020F0502020204030204" pitchFamily="34" charset="0"/>
            </a:endParaRPr>
          </a:p>
          <a:p>
            <a:pPr marL="393192" lvl="1" indent="0">
              <a:buNone/>
            </a:pPr>
            <a:r>
              <a:rPr lang="en-US" sz="1800" b="1" dirty="0">
                <a:latin typeface="+mj-lt"/>
                <a:cs typeface="Calibri" panose="020F0502020204030204" pitchFamily="34" charset="0"/>
              </a:rPr>
              <a:t>7. Often blurts out an answer before a question has been completed </a:t>
            </a:r>
          </a:p>
          <a:p>
            <a:pPr marL="393192" lvl="1" indent="0">
              <a:buNone/>
            </a:pPr>
            <a:endParaRPr lang="en-US" sz="1800" b="1" dirty="0">
              <a:latin typeface="+mj-lt"/>
              <a:cs typeface="Calibri" panose="020F0502020204030204" pitchFamily="34" charset="0"/>
            </a:endParaRPr>
          </a:p>
          <a:p>
            <a:pPr marL="393192" lvl="1" indent="0">
              <a:buNone/>
            </a:pPr>
            <a:r>
              <a:rPr lang="en-US" sz="1800" b="1" dirty="0">
                <a:latin typeface="+mj-lt"/>
                <a:cs typeface="Calibri" panose="020F0502020204030204" pitchFamily="34" charset="0"/>
              </a:rPr>
              <a:t>8. Often has difficulty waiting their turn</a:t>
            </a:r>
          </a:p>
          <a:p>
            <a:pPr marL="393192" lvl="1" indent="0">
              <a:buNone/>
            </a:pPr>
            <a:endParaRPr lang="en-US" sz="1800" b="1" dirty="0">
              <a:latin typeface="+mj-lt"/>
              <a:cs typeface="Calibri" panose="020F0502020204030204" pitchFamily="34" charset="0"/>
            </a:endParaRPr>
          </a:p>
          <a:p>
            <a:pPr marL="393192" lvl="1" indent="0">
              <a:buNone/>
            </a:pPr>
            <a:r>
              <a:rPr lang="en-US" sz="1800" b="1" dirty="0">
                <a:latin typeface="+mj-lt"/>
                <a:cs typeface="Calibri" panose="020F0502020204030204" pitchFamily="34" charset="0"/>
              </a:rPr>
              <a:t>9. Often interrupts or intrudes on others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b="1"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b="1" dirty="0">
              <a:latin typeface="+mj-lt"/>
              <a:ea typeface="Arial"/>
              <a:cs typeface="Arial"/>
              <a:sym typeface="Arial"/>
            </a:endParaRPr>
          </a:p>
          <a:p>
            <a:pPr marL="228600" lvl="0" indent="-50800" rtl="0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  <p:pic>
        <p:nvPicPr>
          <p:cNvPr id="199" name="Picture 198" descr="Yellow paper aeroplane flying the opposite way as many grey paper aeroplanes">
            <a:extLst>
              <a:ext uri="{FF2B5EF4-FFF2-40B4-BE49-F238E27FC236}">
                <a16:creationId xmlns:a16="http://schemas.microsoft.com/office/drawing/2014/main" id="{BD5FD800-6FD7-7D7F-0E1A-A617D2759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4" r="31291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5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/>
              <a:t>Epidemiology</a:t>
            </a:r>
          </a:p>
        </p:txBody>
      </p:sp>
      <p:graphicFrame>
        <p:nvGraphicFramePr>
          <p:cNvPr id="183" name="Google Shape;181;p8">
            <a:extLst>
              <a:ext uri="{FF2B5EF4-FFF2-40B4-BE49-F238E27FC236}">
                <a16:creationId xmlns:a16="http://schemas.microsoft.com/office/drawing/2014/main" id="{C6E31618-6672-D681-9C1B-784BBED3D4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526740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9CEE-D9DA-53D1-5865-386C8A94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Is </a:t>
            </a:r>
            <a:r>
              <a:rPr lang="en-US" sz="3600" b="1" dirty="0" err="1">
                <a:latin typeface="+mn-lt"/>
              </a:rPr>
              <a:t>adhd</a:t>
            </a:r>
            <a:r>
              <a:rPr lang="en-US" sz="3600" b="1" dirty="0">
                <a:latin typeface="+mn-lt"/>
              </a:rPr>
              <a:t> even real?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16D1AF5-05E7-2581-6ECD-56409FB17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111594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31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/>
              <a:t>Neurobiology of </a:t>
            </a:r>
            <a:r>
              <a:rPr lang="en-US" sz="3600" b="1" dirty="0" err="1"/>
              <a:t>adhd</a:t>
            </a:r>
            <a:endParaRPr lang="en-US" sz="3600" b="1" dirty="0"/>
          </a:p>
        </p:txBody>
      </p:sp>
      <p:pic>
        <p:nvPicPr>
          <p:cNvPr id="199" name="Picture 198" descr="Scan of a human brain in a neurology clinic">
            <a:extLst>
              <a:ext uri="{FF2B5EF4-FFF2-40B4-BE49-F238E27FC236}">
                <a16:creationId xmlns:a16="http://schemas.microsoft.com/office/drawing/2014/main" id="{1F00CA07-4B3D-D036-9410-8A8117DD9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67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796A0-DBA6-16FB-4976-C4F815448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429501"/>
            <a:ext cx="5925310" cy="4018019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000" b="1" dirty="0">
                <a:solidFill>
                  <a:schemeClr val="tx1"/>
                </a:solidFill>
              </a:rPr>
              <a:t>Neuro-imaging: Smaller volumes in specific areas</a:t>
            </a:r>
          </a:p>
          <a:p>
            <a:pPr>
              <a:buClr>
                <a:schemeClr val="tx1"/>
              </a:buClr>
            </a:pPr>
            <a:r>
              <a:rPr lang="en-US" sz="2000" b="1" dirty="0">
                <a:solidFill>
                  <a:schemeClr val="tx1"/>
                </a:solidFill>
              </a:rPr>
              <a:t>Neurochemistry:</a:t>
            </a:r>
          </a:p>
          <a:p>
            <a:pPr lvl="1">
              <a:buClr>
                <a:schemeClr val="tx1"/>
              </a:buClr>
            </a:pPr>
            <a:r>
              <a:rPr lang="en-US" sz="2000" b="1" dirty="0">
                <a:solidFill>
                  <a:schemeClr val="tx1"/>
                </a:solidFill>
              </a:rPr>
              <a:t>Dopamine – stimulants are dopamine agonists</a:t>
            </a:r>
          </a:p>
          <a:p>
            <a:pPr lvl="1">
              <a:buClr>
                <a:schemeClr val="tx1"/>
              </a:buClr>
            </a:pPr>
            <a:r>
              <a:rPr lang="en-US" sz="2000" b="1" dirty="0">
                <a:solidFill>
                  <a:schemeClr val="tx1"/>
                </a:solidFill>
              </a:rPr>
              <a:t>Norepinephrine – Strattera and </a:t>
            </a:r>
            <a:r>
              <a:rPr lang="en-US" sz="2000" b="1" dirty="0" err="1">
                <a:solidFill>
                  <a:schemeClr val="tx1"/>
                </a:solidFill>
              </a:rPr>
              <a:t>Qelbree</a:t>
            </a:r>
            <a:r>
              <a:rPr lang="en-US" sz="2000" b="1" dirty="0">
                <a:solidFill>
                  <a:schemeClr val="tx1"/>
                </a:solidFill>
              </a:rPr>
              <a:t> increase norepinephrine</a:t>
            </a:r>
          </a:p>
          <a:p>
            <a:pPr>
              <a:buClr>
                <a:schemeClr val="tx1"/>
              </a:buClr>
            </a:pPr>
            <a:r>
              <a:rPr lang="en-US" sz="2000" b="1" dirty="0">
                <a:solidFill>
                  <a:schemeClr val="tx1"/>
                </a:solidFill>
              </a:rPr>
              <a:t>Altered connectivity between prefrontal and posterior areas</a:t>
            </a:r>
          </a:p>
          <a:p>
            <a:pPr>
              <a:buClr>
                <a:schemeClr val="tx1"/>
              </a:buClr>
            </a:pPr>
            <a:r>
              <a:rPr lang="en-US" sz="2000" b="1" dirty="0">
                <a:solidFill>
                  <a:schemeClr val="tx1"/>
                </a:solidFill>
              </a:rPr>
              <a:t>Delayed cortical maturation by about 3 years: Catch up in their twenties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>
            <a:spLocks noGrp="1"/>
          </p:cNvSpPr>
          <p:nvPr>
            <p:ph type="title"/>
          </p:nvPr>
        </p:nvSpPr>
        <p:spPr>
          <a:xfrm>
            <a:off x="0" y="233371"/>
            <a:ext cx="12192000" cy="105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/>
              <a:t>ADHD Causes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578E84F-39CA-F928-FF00-FD9B4B891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668" y="6384698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900">
              <a:latin typeface="Times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31AF3DD-B482-0810-B888-74B66B688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45" y="5135065"/>
            <a:ext cx="1283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CNS </a:t>
            </a:r>
          </a:p>
          <a:p>
            <a:pPr algn="ctr"/>
            <a:r>
              <a:rPr lang="en-US">
                <a:latin typeface="Tahoma" pitchFamily="34" charset="0"/>
              </a:rPr>
              <a:t>Insults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C7E882D-BFA9-1AF7-CA8E-F42D7A3B1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741" y="5378241"/>
            <a:ext cx="1289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ahoma" pitchFamily="34" charset="0"/>
              </a:rPr>
              <a:t>Genetics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F1C7B75-4B28-0079-1C65-6DB5B2DC2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049" y="2685946"/>
            <a:ext cx="17645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ahoma" pitchFamily="34" charset="0"/>
              </a:rPr>
              <a:t>Environment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BFC1D5A-5221-1F72-2441-6D44F107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713" y="3706313"/>
            <a:ext cx="12971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300">
                <a:solidFill>
                  <a:srgbClr val="99CCFF"/>
                </a:solidFill>
                <a:latin typeface="Tahoma" pitchFamily="34" charset="0"/>
              </a:rPr>
              <a:t>ADHD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B03AADE4-C1D4-033B-5C88-0F26C2230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3028848"/>
            <a:ext cx="628650" cy="740569"/>
          </a:xfrm>
          <a:prstGeom prst="downArrow">
            <a:avLst>
              <a:gd name="adj1" fmla="val 31944"/>
              <a:gd name="adj2" fmla="val 137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03A37791-F6AD-B04B-FE9C-6C4AD0EC774F}"/>
              </a:ext>
            </a:extLst>
          </p:cNvPr>
          <p:cNvSpPr>
            <a:spLocks noChangeArrowheads="1"/>
          </p:cNvSpPr>
          <p:nvPr/>
        </p:nvSpPr>
        <p:spPr bwMode="auto">
          <a:xfrm rot="-6104640">
            <a:off x="4508898" y="3586059"/>
            <a:ext cx="432197" cy="1148954"/>
          </a:xfrm>
          <a:prstGeom prst="downArrow">
            <a:avLst>
              <a:gd name="adj1" fmla="val 50000"/>
              <a:gd name="adj2" fmla="val 6646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BB523EA-75E1-9425-C697-5947CBB49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661" y="6398315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050">
              <a:latin typeface="Tahoma" pitchFamily="34" charset="0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7BE93C76-64ED-8B7E-0063-C89DF1D3DB61}"/>
              </a:ext>
            </a:extLst>
          </p:cNvPr>
          <p:cNvSpPr>
            <a:spLocks noChangeArrowheads="1"/>
          </p:cNvSpPr>
          <p:nvPr/>
        </p:nvSpPr>
        <p:spPr bwMode="auto">
          <a:xfrm rot="-9902239">
            <a:off x="6873479" y="3959916"/>
            <a:ext cx="900113" cy="377429"/>
          </a:xfrm>
          <a:prstGeom prst="rightArrow">
            <a:avLst>
              <a:gd name="adj1" fmla="val 50000"/>
              <a:gd name="adj2" fmla="val 5962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A94D80F1-11E8-AE21-7892-DA936DB8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172" y="2077537"/>
            <a:ext cx="5600700" cy="3543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20" y="10800"/>
                </a:moveTo>
                <a:cubicBezTo>
                  <a:pt x="1520" y="15925"/>
                  <a:pt x="5675" y="20080"/>
                  <a:pt x="10800" y="20080"/>
                </a:cubicBezTo>
                <a:cubicBezTo>
                  <a:pt x="15925" y="20080"/>
                  <a:pt x="20080" y="15925"/>
                  <a:pt x="20080" y="10800"/>
                </a:cubicBezTo>
                <a:cubicBezTo>
                  <a:pt x="20080" y="5675"/>
                  <a:pt x="15925" y="1520"/>
                  <a:pt x="10800" y="1520"/>
                </a:cubicBezTo>
                <a:cubicBezTo>
                  <a:pt x="5675" y="1520"/>
                  <a:pt x="1520" y="5675"/>
                  <a:pt x="152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10B39F2F-1B06-E24C-0D1F-81E3F060BBB5}"/>
              </a:ext>
            </a:extLst>
          </p:cNvPr>
          <p:cNvSpPr>
            <a:spLocks noChangeArrowheads="1"/>
          </p:cNvSpPr>
          <p:nvPr/>
        </p:nvSpPr>
        <p:spPr bwMode="auto">
          <a:xfrm rot="4398868">
            <a:off x="4801791" y="2169215"/>
            <a:ext cx="914400" cy="342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3" name="AutoShape 14">
            <a:extLst>
              <a:ext uri="{FF2B5EF4-FFF2-40B4-BE49-F238E27FC236}">
                <a16:creationId xmlns:a16="http://schemas.microsoft.com/office/drawing/2014/main" id="{AE507C78-A66B-FAC4-143F-B113A5207568}"/>
              </a:ext>
            </a:extLst>
          </p:cNvPr>
          <p:cNvSpPr>
            <a:spLocks noChangeArrowheads="1"/>
          </p:cNvSpPr>
          <p:nvPr/>
        </p:nvSpPr>
        <p:spPr bwMode="auto">
          <a:xfrm rot="-10079713">
            <a:off x="3314702" y="2866922"/>
            <a:ext cx="813197" cy="3857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5B9EFC20-0EDA-E1CC-4C94-64399938A2AC}"/>
              </a:ext>
            </a:extLst>
          </p:cNvPr>
          <p:cNvSpPr>
            <a:spLocks noChangeArrowheads="1"/>
          </p:cNvSpPr>
          <p:nvPr/>
        </p:nvSpPr>
        <p:spPr bwMode="auto">
          <a:xfrm rot="-4445577">
            <a:off x="6434138" y="2181121"/>
            <a:ext cx="914400" cy="342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ECA76514-7F3A-7571-38EB-322535720787}"/>
              </a:ext>
            </a:extLst>
          </p:cNvPr>
          <p:cNvSpPr>
            <a:spLocks noChangeArrowheads="1"/>
          </p:cNvSpPr>
          <p:nvPr/>
        </p:nvSpPr>
        <p:spPr bwMode="auto">
          <a:xfrm rot="-2605678">
            <a:off x="3981450" y="5008856"/>
            <a:ext cx="914400" cy="342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id="{8CDF8EC5-619D-8247-BD02-3C7EE2E367ED}"/>
              </a:ext>
            </a:extLst>
          </p:cNvPr>
          <p:cNvSpPr>
            <a:spLocks noChangeArrowheads="1"/>
          </p:cNvSpPr>
          <p:nvPr/>
        </p:nvSpPr>
        <p:spPr bwMode="auto">
          <a:xfrm rot="3626368">
            <a:off x="7729538" y="4798115"/>
            <a:ext cx="914400" cy="342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17" name="AutoShape 18">
            <a:extLst>
              <a:ext uri="{FF2B5EF4-FFF2-40B4-BE49-F238E27FC236}">
                <a16:creationId xmlns:a16="http://schemas.microsoft.com/office/drawing/2014/main" id="{1DC4A7C1-1BF5-9B49-3037-EF7DC9CAD9D3}"/>
              </a:ext>
            </a:extLst>
          </p:cNvPr>
          <p:cNvSpPr>
            <a:spLocks noChangeArrowheads="1"/>
          </p:cNvSpPr>
          <p:nvPr/>
        </p:nvSpPr>
        <p:spPr bwMode="auto">
          <a:xfrm rot="10256133">
            <a:off x="8205788" y="3333646"/>
            <a:ext cx="914400" cy="342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pic>
        <p:nvPicPr>
          <p:cNvPr id="18" name="Picture 19" descr="brain-1">
            <a:extLst>
              <a:ext uri="{FF2B5EF4-FFF2-40B4-BE49-F238E27FC236}">
                <a16:creationId xmlns:a16="http://schemas.microsoft.com/office/drawing/2014/main" id="{96A8326B-D900-30EF-FF93-6E436E58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096376" y="3767828"/>
            <a:ext cx="1571625" cy="1314450"/>
          </a:xfrm>
          <a:prstGeom prst="rect">
            <a:avLst/>
          </a:prstGeom>
        </p:spPr>
      </p:pic>
      <p:sp>
        <p:nvSpPr>
          <p:cNvPr id="19" name="AutoShape 21">
            <a:extLst>
              <a:ext uri="{FF2B5EF4-FFF2-40B4-BE49-F238E27FC236}">
                <a16:creationId xmlns:a16="http://schemas.microsoft.com/office/drawing/2014/main" id="{44513BDF-06DF-6FB0-F26A-A373B27C5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3998015"/>
            <a:ext cx="514350" cy="62865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pic>
        <p:nvPicPr>
          <p:cNvPr id="20" name="Picture 22" descr="bigstockphoto_Sitting_On_The_Deck_554104">
            <a:extLst>
              <a:ext uri="{FF2B5EF4-FFF2-40B4-BE49-F238E27FC236}">
                <a16:creationId xmlns:a16="http://schemas.microsoft.com/office/drawing/2014/main" id="{78042F14-5927-F7C5-2B1E-ED368989D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1745" t="38455" r="27214" b="21094"/>
          <a:stretch>
            <a:fillRect/>
          </a:stretch>
        </p:blipFill>
        <p:spPr bwMode="auto">
          <a:xfrm>
            <a:off x="5594750" y="1615575"/>
            <a:ext cx="95488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3">
            <a:extLst>
              <a:ext uri="{FF2B5EF4-FFF2-40B4-BE49-F238E27FC236}">
                <a16:creationId xmlns:a16="http://schemas.microsoft.com/office/drawing/2014/main" id="{4C8DA750-0932-1F22-E443-438FDBF50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335172"/>
            <a:ext cx="6858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50">
                <a:latin typeface="Times New Roman" pitchFamily="18" charset="0"/>
              </a:rPr>
              <a:t>Biederman</a:t>
            </a:r>
            <a:r>
              <a:rPr lang="en-US" sz="1050" dirty="0">
                <a:latin typeface="Times New Roman" pitchFamily="18" charset="0"/>
              </a:rPr>
              <a:t> J, </a:t>
            </a:r>
            <a:r>
              <a:rPr lang="en-US" sz="1050" dirty="0" err="1">
                <a:latin typeface="Times New Roman" pitchFamily="18" charset="0"/>
              </a:rPr>
              <a:t>Faraone</a:t>
            </a:r>
            <a:r>
              <a:rPr lang="en-US" sz="1050" dirty="0">
                <a:latin typeface="Times New Roman" pitchFamily="18" charset="0"/>
              </a:rPr>
              <a:t> SV. </a:t>
            </a:r>
            <a:r>
              <a:rPr lang="en-US" sz="1050" i="1" dirty="0">
                <a:latin typeface="Times New Roman" pitchFamily="18" charset="0"/>
              </a:rPr>
              <a:t>Lancet</a:t>
            </a:r>
            <a:r>
              <a:rPr lang="en-US" sz="1050" dirty="0">
                <a:latin typeface="Times New Roman" pitchFamily="18" charset="0"/>
              </a:rPr>
              <a:t>. 2005;366:237-248</a:t>
            </a:r>
          </a:p>
        </p:txBody>
      </p:sp>
      <p:pic>
        <p:nvPicPr>
          <p:cNvPr id="22" name="Picture 20" descr="chromosome-1">
            <a:extLst>
              <a:ext uri="{FF2B5EF4-FFF2-40B4-BE49-F238E27FC236}">
                <a16:creationId xmlns:a16="http://schemas.microsoft.com/office/drawing/2014/main" id="{487EC6B5-15C9-CB40-8411-99646E8CC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874878" y="3006046"/>
            <a:ext cx="1085850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714166" y="667446"/>
            <a:ext cx="6015816" cy="1486322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/>
              <a:t>Social Determinants of health</a:t>
            </a:r>
          </a:p>
        </p:txBody>
      </p:sp>
      <p:sp>
        <p:nvSpPr>
          <p:cNvPr id="211" name="Google Shape;211;p12"/>
          <p:cNvSpPr txBox="1"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685800" lvl="1" indent="-342900">
              <a:buClrTx/>
              <a:buFont typeface="Arial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Brain injury/Neurological insults (trauma, infection, tumor, toxins- lead) </a:t>
            </a:r>
          </a:p>
          <a:p>
            <a:pPr marL="342900" lvl="1" indent="0">
              <a:buClrTx/>
              <a:buNone/>
            </a:pPr>
            <a:endParaRPr lang="en-US" sz="18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685800" lvl="1" indent="-342900">
              <a:buClrTx/>
              <a:buFont typeface="Arial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Pregnancy and delivery complications: </a:t>
            </a:r>
          </a:p>
          <a:p>
            <a:pPr marL="1371600" lvl="3" indent="-342900">
              <a:buClrTx/>
              <a:buFont typeface="Arial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Toxemia, post-maturity, maternal age</a:t>
            </a:r>
          </a:p>
          <a:p>
            <a:pPr marL="1371600" lvl="3" indent="-342900">
              <a:buClrTx/>
              <a:buFont typeface="Arial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Exposure to cigarette smoking, alcohol</a:t>
            </a:r>
          </a:p>
          <a:p>
            <a:pPr marL="1028700" lvl="3" indent="0">
              <a:buClrTx/>
              <a:buNone/>
            </a:pPr>
            <a:endParaRPr lang="en-US" sz="18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600075" lvl="1" indent="-257175">
              <a:buClrTx/>
              <a:buFont typeface="Arial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Psychosocial: Low SES and maltreatment</a:t>
            </a:r>
          </a:p>
          <a:p>
            <a:pPr marL="228600" lvl="0" indent="-64135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/>
          </a:p>
        </p:txBody>
      </p:sp>
      <p:pic>
        <p:nvPicPr>
          <p:cNvPr id="213" name="Picture 212" descr="Adhesive bandages">
            <a:extLst>
              <a:ext uri="{FF2B5EF4-FFF2-40B4-BE49-F238E27FC236}">
                <a16:creationId xmlns:a16="http://schemas.microsoft.com/office/drawing/2014/main" id="{3BCABA40-0197-7E78-63E3-1D71F037F0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64" r="42005" b="-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6" descr="doctor-with-pediatric-patient_0.jpg"/>
          <p:cNvPicPr preferRelativeResize="0"/>
          <p:nvPr/>
        </p:nvPicPr>
        <p:blipFill rotWithShape="1">
          <a:blip r:embed="rId3">
            <a:alphaModFix amt="40000"/>
          </a:blip>
          <a:srcRect l="36000" r="2133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39" name="Google Shape;239;p1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>
                <a:solidFill>
                  <a:schemeClr val="tx1"/>
                </a:solidFill>
              </a:rPr>
              <a:t>comorbidities</a:t>
            </a:r>
          </a:p>
        </p:txBody>
      </p:sp>
      <p:sp>
        <p:nvSpPr>
          <p:cNvPr id="240" name="Google Shape;240;p16"/>
          <p:cNvSpPr txBox="1">
            <a:spLocks noGrp="1"/>
          </p:cNvSpPr>
          <p:nvPr>
            <p:ph idx="1"/>
          </p:nvPr>
        </p:nvSpPr>
        <p:spPr>
          <a:xfrm>
            <a:off x="2231136" y="2638044"/>
            <a:ext cx="7729728" cy="3732939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342900" lvl="1" indent="-34290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Char char="■"/>
            </a:pPr>
            <a:r>
              <a:rPr lang="en-US" sz="2000" b="1" dirty="0">
                <a:latin typeface="+mj-lt"/>
                <a:ea typeface="Arial"/>
                <a:cs typeface="Arial"/>
                <a:sym typeface="Arial"/>
              </a:rPr>
              <a:t>PATS study: 		50% ODD (preschoolers)</a:t>
            </a:r>
          </a:p>
          <a:p>
            <a:pPr marL="0" lvl="1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None/>
            </a:pPr>
            <a:r>
              <a:rPr lang="en-US" sz="2000" b="1" dirty="0">
                <a:latin typeface="+mj-lt"/>
                <a:ea typeface="Arial"/>
                <a:cs typeface="Arial"/>
                <a:sym typeface="Arial"/>
              </a:rPr>
              <a:t>     	       		25% Communication DO</a:t>
            </a:r>
          </a:p>
          <a:p>
            <a:pPr marL="0" lvl="1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None/>
            </a:pPr>
            <a:r>
              <a:rPr lang="en-US" sz="2000" b="1" dirty="0">
                <a:latin typeface="+mj-lt"/>
                <a:ea typeface="Arial"/>
                <a:cs typeface="Arial"/>
                <a:sym typeface="Arial"/>
              </a:rPr>
              <a:t>                		14% Anxiety</a:t>
            </a:r>
          </a:p>
          <a:p>
            <a:pPr marL="342900" lvl="1" indent="-34290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Char char="■"/>
            </a:pPr>
            <a:endParaRPr lang="en-US" sz="2000" b="1" dirty="0">
              <a:latin typeface="+mj-lt"/>
              <a:ea typeface="Arial"/>
              <a:cs typeface="Arial"/>
              <a:sym typeface="Arial"/>
            </a:endParaRPr>
          </a:p>
          <a:p>
            <a:pPr marL="342900" lvl="1" indent="-34290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Char char="■"/>
            </a:pPr>
            <a:r>
              <a:rPr lang="en-US" sz="2000" b="1" dirty="0">
                <a:latin typeface="+mj-lt"/>
                <a:ea typeface="Arial"/>
                <a:cs typeface="Arial"/>
                <a:sym typeface="Arial"/>
              </a:rPr>
              <a:t>School Age: 		30% Learning Disability </a:t>
            </a:r>
          </a:p>
          <a:p>
            <a:pPr marL="0" lvl="1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None/>
            </a:pPr>
            <a:r>
              <a:rPr lang="en-US" sz="2000" b="1" dirty="0">
                <a:latin typeface="+mj-lt"/>
                <a:ea typeface="Arial"/>
                <a:cs typeface="Arial"/>
                <a:sym typeface="Arial"/>
              </a:rPr>
              <a:t>                                        50% ODD </a:t>
            </a:r>
          </a:p>
          <a:p>
            <a:pPr marL="342900" lvl="1" indent="-34290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Char char="■"/>
            </a:pPr>
            <a:endParaRPr lang="en-US" sz="2000" b="1" dirty="0">
              <a:latin typeface="+mj-lt"/>
              <a:ea typeface="Arial"/>
              <a:cs typeface="Arial"/>
              <a:sym typeface="Arial"/>
            </a:endParaRPr>
          </a:p>
          <a:p>
            <a:pPr marL="342900" lvl="1" indent="-34290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Char char="■"/>
            </a:pPr>
            <a:r>
              <a:rPr lang="en-US" sz="2000" b="1" dirty="0">
                <a:latin typeface="+mj-lt"/>
                <a:ea typeface="Arial"/>
                <a:cs typeface="Arial"/>
                <a:sym typeface="Arial"/>
              </a:rPr>
              <a:t>By adolescence: 	30% Depression</a:t>
            </a:r>
          </a:p>
          <a:p>
            <a:pPr marL="0" lvl="1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None/>
            </a:pPr>
            <a:r>
              <a:rPr lang="en-US" sz="2000" b="1" dirty="0">
                <a:latin typeface="+mj-lt"/>
                <a:ea typeface="Arial"/>
                <a:cs typeface="Arial"/>
                <a:sym typeface="Arial"/>
              </a:rPr>
              <a:t>           	     		25 % Anxiety</a:t>
            </a:r>
          </a:p>
          <a:p>
            <a:pPr marL="0" lvl="1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None/>
            </a:pPr>
            <a:r>
              <a:rPr lang="en-US" sz="2000" b="1" dirty="0">
                <a:latin typeface="+mj-lt"/>
                <a:ea typeface="Arial"/>
                <a:cs typeface="Arial"/>
                <a:sym typeface="Arial"/>
              </a:rPr>
              <a:t>                            	10% Bipolar</a:t>
            </a:r>
          </a:p>
          <a:p>
            <a:pPr marL="0" lvl="1" indent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None/>
            </a:pPr>
            <a:r>
              <a:rPr lang="en-US" sz="2000" b="1" dirty="0">
                <a:latin typeface="+mj-lt"/>
                <a:ea typeface="Arial"/>
                <a:cs typeface="Arial"/>
                <a:sym typeface="Arial"/>
              </a:rPr>
              <a:t>                        		10% Antisocial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>
            <a:spLocks noGrp="1"/>
          </p:cNvSpPr>
          <p:nvPr>
            <p:ph type="title"/>
          </p:nvPr>
        </p:nvSpPr>
        <p:spPr>
          <a:xfrm>
            <a:off x="2231136" y="294511"/>
            <a:ext cx="7729728" cy="1188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 Light"/>
              <a:buNone/>
            </a:pPr>
            <a:r>
              <a:rPr lang="en-US" sz="3600" b="1" dirty="0">
                <a:solidFill>
                  <a:schemeClr val="tx1"/>
                </a:solidFill>
              </a:rPr>
              <a:t>I have adult add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9B8BBF9E-6062-18C9-A6D5-A4D7025F235A}"/>
              </a:ext>
            </a:extLst>
          </p:cNvPr>
          <p:cNvGrpSpPr>
            <a:grpSpLocks/>
          </p:cNvGrpSpPr>
          <p:nvPr/>
        </p:nvGrpSpPr>
        <p:grpSpPr bwMode="auto">
          <a:xfrm>
            <a:off x="2498725" y="5371601"/>
            <a:ext cx="7653338" cy="1243012"/>
            <a:chOff x="614" y="3417"/>
            <a:chExt cx="4821" cy="783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6970541-5826-4819-6EA6-C91771C7C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" y="3417"/>
              <a:ext cx="4821" cy="783"/>
            </a:xfrm>
            <a:custGeom>
              <a:avLst/>
              <a:gdLst>
                <a:gd name="T0" fmla="*/ 4110 w 4821"/>
                <a:gd name="T1" fmla="*/ 0 h 783"/>
                <a:gd name="T2" fmla="*/ 4110 w 4821"/>
                <a:gd name="T3" fmla="*/ 236 h 783"/>
                <a:gd name="T4" fmla="*/ 0 w 4821"/>
                <a:gd name="T5" fmla="*/ 236 h 783"/>
                <a:gd name="T6" fmla="*/ 0 w 4821"/>
                <a:gd name="T7" fmla="*/ 546 h 783"/>
                <a:gd name="T8" fmla="*/ 4110 w 4821"/>
                <a:gd name="T9" fmla="*/ 546 h 783"/>
                <a:gd name="T10" fmla="*/ 4110 w 4821"/>
                <a:gd name="T11" fmla="*/ 782 h 783"/>
                <a:gd name="T12" fmla="*/ 4820 w 4821"/>
                <a:gd name="T13" fmla="*/ 391 h 783"/>
                <a:gd name="T14" fmla="*/ 4110 w 4821"/>
                <a:gd name="T15" fmla="*/ 0 h 7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21"/>
                <a:gd name="T25" fmla="*/ 0 h 783"/>
                <a:gd name="T26" fmla="*/ 4821 w 4821"/>
                <a:gd name="T27" fmla="*/ 783 h 7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21" h="783">
                  <a:moveTo>
                    <a:pt x="4110" y="0"/>
                  </a:moveTo>
                  <a:lnTo>
                    <a:pt x="4110" y="236"/>
                  </a:lnTo>
                  <a:lnTo>
                    <a:pt x="0" y="236"/>
                  </a:lnTo>
                  <a:lnTo>
                    <a:pt x="0" y="546"/>
                  </a:lnTo>
                  <a:lnTo>
                    <a:pt x="4110" y="546"/>
                  </a:lnTo>
                  <a:lnTo>
                    <a:pt x="4110" y="782"/>
                  </a:lnTo>
                  <a:lnTo>
                    <a:pt x="4820" y="391"/>
                  </a:lnTo>
                  <a:lnTo>
                    <a:pt x="4110" y="0"/>
                  </a:lnTo>
                </a:path>
              </a:pathLst>
            </a:custGeom>
            <a:solidFill>
              <a:srgbClr val="FFCC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8DEDDC38-8EB9-2D59-91D4-9607B6EDC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" y="3625"/>
              <a:ext cx="3722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solidFill>
                    <a:schemeClr val="bg1"/>
                  </a:solidFill>
                  <a:latin typeface="+mn-lt"/>
                </a:rPr>
                <a:t>—Advancing Age—</a:t>
              </a:r>
            </a:p>
          </p:txBody>
        </p:sp>
      </p:grpSp>
      <p:sp>
        <p:nvSpPr>
          <p:cNvPr id="6" name="AutoShape 7">
            <a:extLst>
              <a:ext uri="{FF2B5EF4-FFF2-40B4-BE49-F238E27FC236}">
                <a16:creationId xmlns:a16="http://schemas.microsoft.com/office/drawing/2014/main" id="{3DF28E9A-2FE3-0AD7-E8F0-12BDD50B75DA}"/>
              </a:ext>
            </a:extLst>
          </p:cNvPr>
          <p:cNvSpPr>
            <a:spLocks noChangeArrowheads="1"/>
          </p:cNvSpPr>
          <p:nvPr/>
        </p:nvSpPr>
        <p:spPr bwMode="auto">
          <a:xfrm rot="2011284">
            <a:off x="2707117" y="3597358"/>
            <a:ext cx="5943562" cy="933178"/>
          </a:xfrm>
          <a:prstGeom prst="rightArrow">
            <a:avLst>
              <a:gd name="adj1" fmla="val 50000"/>
              <a:gd name="adj2" fmla="val 144842"/>
            </a:avLst>
          </a:prstGeom>
          <a:solidFill>
            <a:srgbClr val="00A3F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+mn-lt"/>
              </a:rPr>
              <a:t>Hyperactivity/Impulsivity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AD5887CE-722B-979D-13DC-BBB087506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4" y="2465696"/>
            <a:ext cx="6565232" cy="690647"/>
          </a:xfrm>
          <a:prstGeom prst="rightArrow">
            <a:avLst>
              <a:gd name="adj1" fmla="val 50000"/>
              <a:gd name="adj2" fmla="val 165552"/>
            </a:avLst>
          </a:prstGeom>
          <a:solidFill>
            <a:srgbClr val="00A3F0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21000000"/>
            </a:camera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5102AA8-F8F9-DBB7-84B4-AD743CAB5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028" y="2385254"/>
            <a:ext cx="2444583" cy="58221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000000"/>
            </a:camera>
            <a:lightRig rig="threePt" dir="t"/>
          </a:scene3d>
        </p:spPr>
        <p:txBody>
          <a:bodyPr wrap="square" lIns="90488" tIns="44450" rIns="90488" bIns="4445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i="1" dirty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Inattention</a:t>
            </a: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50ECBBC9-DF84-280D-D763-9AF54D43411E}"/>
              </a:ext>
            </a:extLst>
          </p:cNvPr>
          <p:cNvSpPr>
            <a:spLocks/>
          </p:cNvSpPr>
          <p:nvPr/>
        </p:nvSpPr>
        <p:spPr bwMode="auto">
          <a:xfrm rot="-5400000">
            <a:off x="442160" y="3327819"/>
            <a:ext cx="4584619" cy="1217612"/>
          </a:xfrm>
          <a:custGeom>
            <a:avLst/>
            <a:gdLst>
              <a:gd name="T0" fmla="*/ 2147483647 w 4821"/>
              <a:gd name="T1" fmla="*/ 0 h 783"/>
              <a:gd name="T2" fmla="*/ 2147483647 w 4821"/>
              <a:gd name="T3" fmla="*/ 2147483647 h 783"/>
              <a:gd name="T4" fmla="*/ 0 w 4821"/>
              <a:gd name="T5" fmla="*/ 2147483647 h 783"/>
              <a:gd name="T6" fmla="*/ 0 w 4821"/>
              <a:gd name="T7" fmla="*/ 2147483647 h 783"/>
              <a:gd name="T8" fmla="*/ 2147483647 w 4821"/>
              <a:gd name="T9" fmla="*/ 2147483647 h 783"/>
              <a:gd name="T10" fmla="*/ 2147483647 w 4821"/>
              <a:gd name="T11" fmla="*/ 2147483647 h 783"/>
              <a:gd name="T12" fmla="*/ 2147483647 w 4821"/>
              <a:gd name="T13" fmla="*/ 2147483647 h 783"/>
              <a:gd name="T14" fmla="*/ 2147483647 w 4821"/>
              <a:gd name="T15" fmla="*/ 0 h 7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21"/>
              <a:gd name="T25" fmla="*/ 0 h 783"/>
              <a:gd name="T26" fmla="*/ 4821 w 4821"/>
              <a:gd name="T27" fmla="*/ 783 h 7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21" h="783">
                <a:moveTo>
                  <a:pt x="4110" y="0"/>
                </a:moveTo>
                <a:lnTo>
                  <a:pt x="4110" y="236"/>
                </a:lnTo>
                <a:lnTo>
                  <a:pt x="0" y="236"/>
                </a:lnTo>
                <a:lnTo>
                  <a:pt x="0" y="546"/>
                </a:lnTo>
                <a:lnTo>
                  <a:pt x="4110" y="546"/>
                </a:lnTo>
                <a:lnTo>
                  <a:pt x="4110" y="782"/>
                </a:lnTo>
                <a:lnTo>
                  <a:pt x="4820" y="391"/>
                </a:lnTo>
                <a:lnTo>
                  <a:pt x="4110" y="0"/>
                </a:lnTo>
              </a:path>
            </a:pathLst>
          </a:custGeom>
          <a:solidFill>
            <a:srgbClr val="FFCC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7EBF492B-869E-7B32-A5CA-6E1E8BDD1D8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94928" y="4148800"/>
            <a:ext cx="3631461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—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Symptom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Severity—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7C323-4575-A200-128C-841C9F5EE058}"/>
              </a:ext>
            </a:extLst>
          </p:cNvPr>
          <p:cNvSpPr txBox="1"/>
          <p:nvPr/>
        </p:nvSpPr>
        <p:spPr>
          <a:xfrm>
            <a:off x="9739311" y="6460724"/>
            <a:ext cx="24143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0" dirty="0" err="1">
                <a:latin typeface="Arial"/>
                <a:cs typeface="Arial"/>
              </a:rPr>
              <a:t>Wasserstien</a:t>
            </a:r>
            <a:r>
              <a:rPr lang="en-US" sz="1200" b="0" dirty="0">
                <a:latin typeface="Arial"/>
                <a:cs typeface="Arial"/>
              </a:rPr>
              <a:t>, JCLP, 2005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/>
              <a:t>Impact throughout a lifetime</a:t>
            </a:r>
          </a:p>
        </p:txBody>
      </p:sp>
      <p:graphicFrame>
        <p:nvGraphicFramePr>
          <p:cNvPr id="237" name="Google Shape;226;p14">
            <a:extLst>
              <a:ext uri="{FF2B5EF4-FFF2-40B4-BE49-F238E27FC236}">
                <a16:creationId xmlns:a16="http://schemas.microsoft.com/office/drawing/2014/main" id="{3B5C417A-66DA-D1C6-F5D7-AE2C7A029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514115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84D-702E-5355-0771-93E315BD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74955-60BF-E9C9-AC55-739E5B52C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I receive a portion of my salary through NYS OMH grant that funds Project TEACH which I will mention during this talk.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Otherwise, I have no relevant financial disclosures.</a:t>
            </a:r>
          </a:p>
        </p:txBody>
      </p:sp>
    </p:spTree>
    <p:extLst>
      <p:ext uri="{BB962C8B-B14F-4D97-AF65-F5344CB8AC3E}">
        <p14:creationId xmlns:p14="http://schemas.microsoft.com/office/powerpoint/2010/main" val="3866234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>
            <a:spLocks noGrp="1"/>
          </p:cNvSpPr>
          <p:nvPr>
            <p:ph type="title"/>
          </p:nvPr>
        </p:nvSpPr>
        <p:spPr>
          <a:xfrm>
            <a:off x="2182541" y="567328"/>
            <a:ext cx="7845063" cy="1586084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 Light"/>
              <a:buNone/>
            </a:pPr>
            <a:r>
              <a:rPr lang="en-US" sz="3600" b="1" dirty="0"/>
              <a:t>I don’t feel feel comfortable treating </a:t>
            </a:r>
            <a:r>
              <a:rPr lang="en-US" sz="3600" b="1" dirty="0" err="1"/>
              <a:t>adhd</a:t>
            </a:r>
            <a:r>
              <a:rPr lang="en-US" sz="3600" b="1" dirty="0"/>
              <a:t>…</a:t>
            </a:r>
          </a:p>
        </p:txBody>
      </p:sp>
      <p:graphicFrame>
        <p:nvGraphicFramePr>
          <p:cNvPr id="168" name="Google Shape;166;p6">
            <a:extLst>
              <a:ext uri="{FF2B5EF4-FFF2-40B4-BE49-F238E27FC236}">
                <a16:creationId xmlns:a16="http://schemas.microsoft.com/office/drawing/2014/main" id="{0B9949A3-008D-734E-5747-18B8B9FBB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725639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4695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"/>
          <p:cNvSpPr txBox="1"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/>
              <a:t>In the office</a:t>
            </a:r>
          </a:p>
        </p:txBody>
      </p:sp>
      <p:pic>
        <p:nvPicPr>
          <p:cNvPr id="259" name="Picture 258" descr="Desk with stethoscope and computer keyboard">
            <a:extLst>
              <a:ext uri="{FF2B5EF4-FFF2-40B4-BE49-F238E27FC236}">
                <a16:creationId xmlns:a16="http://schemas.microsoft.com/office/drawing/2014/main" id="{648327AB-CAC0-6C1C-BFA6-EA574A55D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70" r="-1"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255" name="Google Shape;255;p18"/>
          <p:cNvSpPr txBox="1">
            <a:spLocks noGrp="1"/>
          </p:cNvSpPr>
          <p:nvPr>
            <p:ph idx="1"/>
          </p:nvPr>
        </p:nvSpPr>
        <p:spPr>
          <a:xfrm>
            <a:off x="5445496" y="2342733"/>
            <a:ext cx="5925310" cy="4322227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77500" lnSpcReduction="20000"/>
          </a:bodyPr>
          <a:lstStyle/>
          <a:p>
            <a:pPr>
              <a:buClrTx/>
            </a:pPr>
            <a:r>
              <a:rPr lang="en-US" sz="31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Interview parents for medical &amp; family history</a:t>
            </a:r>
          </a:p>
          <a:p>
            <a:pPr>
              <a:buClrTx/>
            </a:pPr>
            <a:r>
              <a:rPr lang="en-US" sz="31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Clinical interview of the child for validation and to assess comorbidity</a:t>
            </a:r>
          </a:p>
          <a:p>
            <a:pPr>
              <a:buClrTx/>
            </a:pPr>
            <a:r>
              <a:rPr lang="en-US" sz="31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Brief physical exam</a:t>
            </a:r>
          </a:p>
          <a:p>
            <a:pPr>
              <a:buClrTx/>
            </a:pPr>
            <a:r>
              <a:rPr lang="en-US" sz="31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Parent &amp; Teacher Vanderbilt screeners</a:t>
            </a:r>
          </a:p>
          <a:p>
            <a:pPr lvl="1">
              <a:buClrTx/>
            </a:pPr>
            <a:r>
              <a:rPr lang="en-US" sz="31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EEG not necessary</a:t>
            </a:r>
          </a:p>
          <a:p>
            <a:pPr lvl="1">
              <a:buClrTx/>
            </a:pPr>
            <a:r>
              <a:rPr lang="en-US" sz="31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Neuroimaging not necessary</a:t>
            </a:r>
          </a:p>
          <a:p>
            <a:pPr lvl="1">
              <a:buClrTx/>
            </a:pPr>
            <a:r>
              <a:rPr lang="en-US" sz="31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Psychological or Neuropsychological Testing not necessary</a:t>
            </a: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"/>
          <p:cNvSpPr txBox="1">
            <a:spLocks noGrp="1"/>
          </p:cNvSpPr>
          <p:nvPr>
            <p:ph type="title"/>
          </p:nvPr>
        </p:nvSpPr>
        <p:spPr>
          <a:xfrm>
            <a:off x="6881361" y="113466"/>
            <a:ext cx="4759597" cy="2040301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/>
              <a:t>Physical exam: rule out other causes</a:t>
            </a:r>
          </a:p>
        </p:txBody>
      </p:sp>
      <p:pic>
        <p:nvPicPr>
          <p:cNvPr id="257" name="Picture 256" descr="Child with brown eyes">
            <a:extLst>
              <a:ext uri="{FF2B5EF4-FFF2-40B4-BE49-F238E27FC236}">
                <a16:creationId xmlns:a16="http://schemas.microsoft.com/office/drawing/2014/main" id="{7DC3F43A-B4A1-C78A-083E-51E1A5F1D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06" r="12651" b="-1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255" name="Google Shape;255;p18"/>
          <p:cNvSpPr txBox="1">
            <a:spLocks noGrp="1"/>
          </p:cNvSpPr>
          <p:nvPr>
            <p:ph idx="1"/>
          </p:nvPr>
        </p:nvSpPr>
        <p:spPr>
          <a:xfrm>
            <a:off x="6900672" y="2322709"/>
            <a:ext cx="4740286" cy="3573235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lvl="1">
              <a:buClrTx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Soft neurological signs</a:t>
            </a:r>
          </a:p>
          <a:p>
            <a:pPr lvl="1">
              <a:buClrTx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Allergic stigmata </a:t>
            </a:r>
          </a:p>
          <a:p>
            <a:pPr lvl="1">
              <a:buClrTx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Food sensitivity history</a:t>
            </a:r>
          </a:p>
          <a:p>
            <a:pPr lvl="1">
              <a:buClrTx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Skin, hair, suggestion of thyroid malfunction</a:t>
            </a:r>
          </a:p>
          <a:p>
            <a:pPr lvl="1">
              <a:buClrTx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Snoring</a:t>
            </a: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74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1" name="Rectangle 260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Google Shape;254;p18"/>
          <p:cNvSpPr txBox="1"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>
                <a:solidFill>
                  <a:schemeClr val="bg1"/>
                </a:solidFill>
              </a:rPr>
              <a:t>Look Alike</a:t>
            </a:r>
          </a:p>
        </p:txBody>
      </p:sp>
      <p:graphicFrame>
        <p:nvGraphicFramePr>
          <p:cNvPr id="258" name="Google Shape;255;p18">
            <a:extLst>
              <a:ext uri="{FF2B5EF4-FFF2-40B4-BE49-F238E27FC236}">
                <a16:creationId xmlns:a16="http://schemas.microsoft.com/office/drawing/2014/main" id="{EB350F5C-06A5-A422-B986-5239C64F3C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247332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22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9" descr="childrens-anxiety-disorders.jpg"/>
          <p:cNvPicPr preferRelativeResize="0"/>
          <p:nvPr/>
        </p:nvPicPr>
        <p:blipFill rotWithShape="1">
          <a:blip r:embed="rId3"/>
          <a:srcRect l="931" r="10180"/>
          <a:stretch/>
        </p:blipFill>
        <p:spPr>
          <a:xfrm>
            <a:off x="642" y="10"/>
            <a:ext cx="6096000" cy="6857990"/>
          </a:xfrm>
          <a:prstGeom prst="rect">
            <a:avLst/>
          </a:prstGeom>
          <a:noFill/>
        </p:spPr>
      </p:pic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2400" b="1" dirty="0">
                <a:solidFill>
                  <a:schemeClr val="bg1"/>
                </a:solidFill>
              </a:rPr>
              <a:t>Mental status exam</a:t>
            </a:r>
          </a:p>
        </p:txBody>
      </p:sp>
      <p:sp>
        <p:nvSpPr>
          <p:cNvPr id="262" name="Google Shape;262;p19"/>
          <p:cNvSpPr txBox="1">
            <a:spLocks noGrp="1"/>
          </p:cNvSpPr>
          <p:nvPr>
            <p:ph idx="1"/>
          </p:nvPr>
        </p:nvSpPr>
        <p:spPr>
          <a:xfrm>
            <a:off x="6743941" y="976129"/>
            <a:ext cx="4804931" cy="4919815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b="1" dirty="0">
                <a:ea typeface="Arial"/>
                <a:cs typeface="Arial"/>
                <a:sym typeface="Arial"/>
              </a:rPr>
              <a:t>Make sure to do a targeted mental status exam as that can help rule in/out comorbidities or better explain presenting concerns (anxiety-inattention mix up)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sz="half" idx="2"/>
          </p:nvPr>
        </p:nvSpPr>
        <p:spPr>
          <a:xfrm>
            <a:off x="5469466" y="-1"/>
            <a:ext cx="7574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FBEFB5-3808-C018-E204-D591452E5D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41" y="-29860"/>
            <a:ext cx="5271622" cy="6913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4CFAC7-8200-8750-6893-20AF2C5F77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9736" y="-37448"/>
            <a:ext cx="5587039" cy="690430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93" descr="Question mark on green pastel background">
            <a:extLst>
              <a:ext uri="{FF2B5EF4-FFF2-40B4-BE49-F238E27FC236}">
                <a16:creationId xmlns:a16="http://schemas.microsoft.com/office/drawing/2014/main" id="{33C5CD9A-D8E9-32CD-B700-4A615A9E91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1" name="Google Shape;291;p23"/>
          <p:cNvSpPr txBox="1">
            <a:spLocks noGrp="1"/>
          </p:cNvSpPr>
          <p:nvPr>
            <p:ph type="title"/>
          </p:nvPr>
        </p:nvSpPr>
        <p:spPr>
          <a:xfrm>
            <a:off x="687469" y="964692"/>
            <a:ext cx="10812613" cy="11887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>
                <a:solidFill>
                  <a:schemeClr val="tx1"/>
                </a:solidFill>
              </a:rPr>
              <a:t>Keeping things uncomplicated</a:t>
            </a:r>
          </a:p>
        </p:txBody>
      </p:sp>
      <p:sp>
        <p:nvSpPr>
          <p:cNvPr id="292" name="Google Shape;292;p23"/>
          <p:cNvSpPr txBox="1">
            <a:spLocks noGrp="1"/>
          </p:cNvSpPr>
          <p:nvPr>
            <p:ph idx="1"/>
          </p:nvPr>
        </p:nvSpPr>
        <p:spPr>
          <a:xfrm>
            <a:off x="2231136" y="2409477"/>
            <a:ext cx="7729728" cy="4204905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400" b="1" dirty="0"/>
              <a:t>Oppositional Defiant Disorder 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400" b="1" dirty="0"/>
              <a:t>Intermittent Explosive Disorder (aggression without inattention)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400" b="1" dirty="0"/>
              <a:t>Autism Spectrum Disorder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400" b="1" dirty="0"/>
              <a:t>Tourette’s Disorder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400" b="1" dirty="0"/>
              <a:t>Intellectual Disability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400" b="1" dirty="0"/>
              <a:t>Reactive Attachment Disorder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400" b="1" dirty="0"/>
              <a:t>Anxiety Disorder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400" b="1" dirty="0"/>
              <a:t>Depressive Disorder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400" b="1" dirty="0"/>
              <a:t>Bipolar Disorder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400" b="1" dirty="0"/>
              <a:t>Substance Use Disorders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400" b="1" dirty="0"/>
              <a:t>Medication Induced (bronchodilators, isoniazid)</a:t>
            </a:r>
          </a:p>
          <a:p>
            <a:pPr marL="228600" lvl="0" indent="-508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50" descr="Puzzle pieces">
            <a:extLst>
              <a:ext uri="{FF2B5EF4-FFF2-40B4-BE49-F238E27FC236}">
                <a16:creationId xmlns:a16="http://schemas.microsoft.com/office/drawing/2014/main" id="{BD891A01-6109-780B-7CE5-1D9F0B81B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63" r="9646"/>
          <a:stretch/>
        </p:blipFill>
        <p:spPr>
          <a:xfrm>
            <a:off x="20" y="10"/>
            <a:ext cx="7537684" cy="6857990"/>
          </a:xfrm>
          <a:prstGeom prst="rect">
            <a:avLst/>
          </a:prstGeom>
        </p:spPr>
      </p:pic>
      <p:sp>
        <p:nvSpPr>
          <p:cNvPr id="247" name="Google Shape;247;p17"/>
          <p:cNvSpPr txBox="1">
            <a:spLocks noGrp="1"/>
          </p:cNvSpPr>
          <p:nvPr>
            <p:ph type="title"/>
          </p:nvPr>
        </p:nvSpPr>
        <p:spPr>
          <a:xfrm>
            <a:off x="804672" y="2844368"/>
            <a:ext cx="5928360" cy="11887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Multimodal approach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68D8C857-9447-4941-8520-9A44A926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Google Shape;248;p17"/>
          <p:cNvSpPr txBox="1">
            <a:spLocks noGrp="1"/>
          </p:cNvSpPr>
          <p:nvPr>
            <p:ph idx="1"/>
          </p:nvPr>
        </p:nvSpPr>
        <p:spPr>
          <a:xfrm>
            <a:off x="7595527" y="80093"/>
            <a:ext cx="4538628" cy="666110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22860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Form your team: family, school, mental health, others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en-US" sz="2000" b="1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marL="22860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Stimulant medications (first line for school age ADHD)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endParaRPr lang="en-US" sz="2000" b="1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marL="22860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Psychosocial treatments: Parent Behavioral Management Training (esp. preschoolers &amp; ADHD with complex comorbidities)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endParaRPr lang="en-US" sz="2000" b="1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marL="22860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School interventions: behavior plan, accommodations through 504 Plan or IEP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endParaRPr lang="en-US" sz="2000" b="1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marL="22860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Social support – friends, structured activities, special adults, places of acceptance and success</a:t>
            </a:r>
          </a:p>
          <a:p>
            <a:pPr marL="228600" lvl="0" indent="-50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7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 txBox="1">
            <a:spLocks noGrp="1"/>
          </p:cNvSpPr>
          <p:nvPr>
            <p:ph type="title"/>
          </p:nvPr>
        </p:nvSpPr>
        <p:spPr>
          <a:xfrm>
            <a:off x="6227264" y="213361"/>
            <a:ext cx="5840146" cy="1076960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/>
              <a:t>Pharmacologic options</a:t>
            </a:r>
          </a:p>
        </p:txBody>
      </p:sp>
      <p:pic>
        <p:nvPicPr>
          <p:cNvPr id="250" name="Picture 249" descr="Capsules and pills inside a glass bowl">
            <a:extLst>
              <a:ext uri="{FF2B5EF4-FFF2-40B4-BE49-F238E27FC236}">
                <a16:creationId xmlns:a16="http://schemas.microsoft.com/office/drawing/2014/main" id="{13A7C963-B226-B574-A140-B1A4D6DC7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436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248" name="Google Shape;248;p17"/>
          <p:cNvSpPr txBox="1">
            <a:spLocks noGrp="1"/>
          </p:cNvSpPr>
          <p:nvPr>
            <p:ph idx="1"/>
          </p:nvPr>
        </p:nvSpPr>
        <p:spPr>
          <a:xfrm>
            <a:off x="6105361" y="1483360"/>
            <a:ext cx="6086639" cy="529336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ea typeface="Arial"/>
                <a:cs typeface="Arial"/>
                <a:sym typeface="Arial"/>
              </a:rPr>
              <a:t>Methylphenidate family – 70-90% response rate</a:t>
            </a:r>
          </a:p>
          <a:p>
            <a:pPr marL="228600" lvl="0" indent="-2286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ea typeface="Arial"/>
                <a:cs typeface="Arial"/>
                <a:sym typeface="Arial"/>
              </a:rPr>
              <a:t>Amphetamine family – 70-90% response rate</a:t>
            </a:r>
          </a:p>
          <a:p>
            <a:pPr marL="228600" lvl="0" indent="-2286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ea typeface="Arial"/>
                <a:cs typeface="Arial"/>
                <a:sym typeface="Arial"/>
              </a:rPr>
              <a:t>Atomoxetine, </a:t>
            </a:r>
            <a:r>
              <a:rPr lang="en-US" sz="2000" b="1" dirty="0" err="1">
                <a:ea typeface="Arial"/>
                <a:cs typeface="Arial"/>
                <a:sym typeface="Arial"/>
              </a:rPr>
              <a:t>Qelbree</a:t>
            </a:r>
            <a:r>
              <a:rPr lang="en-US" sz="2000" b="1" dirty="0">
                <a:ea typeface="Arial"/>
                <a:cs typeface="Arial"/>
                <a:sym typeface="Arial"/>
              </a:rPr>
              <a:t> (approximately 50% effect size) </a:t>
            </a:r>
          </a:p>
          <a:p>
            <a:pPr marL="228600" lvl="0" indent="-2286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ea typeface="Arial"/>
                <a:cs typeface="Arial"/>
                <a:sym typeface="Arial"/>
              </a:rPr>
              <a:t>Alpha 2 agonists – </a:t>
            </a:r>
            <a:r>
              <a:rPr lang="en-US" sz="2000" b="1" dirty="0" err="1">
                <a:ea typeface="Arial"/>
                <a:cs typeface="Arial"/>
                <a:sym typeface="Arial"/>
              </a:rPr>
              <a:t>Kapvay</a:t>
            </a:r>
            <a:r>
              <a:rPr lang="en-US" sz="2000" b="1" dirty="0">
                <a:ea typeface="Arial"/>
                <a:cs typeface="Arial"/>
                <a:sym typeface="Arial"/>
              </a:rPr>
              <a:t>/Catapres (Clonidine) &amp; </a:t>
            </a:r>
            <a:r>
              <a:rPr lang="en-US" sz="2000" b="1" dirty="0" err="1">
                <a:ea typeface="Arial"/>
                <a:cs typeface="Arial"/>
                <a:sym typeface="Arial"/>
              </a:rPr>
              <a:t>Intuniv</a:t>
            </a:r>
            <a:r>
              <a:rPr lang="en-US" sz="2000" b="1" dirty="0">
                <a:ea typeface="Arial"/>
                <a:cs typeface="Arial"/>
                <a:sym typeface="Arial"/>
              </a:rPr>
              <a:t>/Tenex (Guanfacine)</a:t>
            </a:r>
          </a:p>
          <a:p>
            <a:pPr marL="228600" lvl="0" indent="-2286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ea typeface="Arial"/>
                <a:cs typeface="Arial"/>
                <a:sym typeface="Arial"/>
              </a:rPr>
              <a:t>Wellbutrin (very limited effect size) </a:t>
            </a:r>
          </a:p>
          <a:p>
            <a:pPr marL="228600" lvl="0" indent="-50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95819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 txBox="1">
            <a:spLocks noGrp="1"/>
          </p:cNvSpPr>
          <p:nvPr>
            <p:ph type="title"/>
          </p:nvPr>
        </p:nvSpPr>
        <p:spPr>
          <a:xfrm>
            <a:off x="6227264" y="213361"/>
            <a:ext cx="5840146" cy="1076960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/>
              <a:t>Pharmacologic options</a:t>
            </a:r>
          </a:p>
        </p:txBody>
      </p:sp>
      <p:pic>
        <p:nvPicPr>
          <p:cNvPr id="250" name="Picture 249" descr="Capsules and pills inside a glass bowl">
            <a:extLst>
              <a:ext uri="{FF2B5EF4-FFF2-40B4-BE49-F238E27FC236}">
                <a16:creationId xmlns:a16="http://schemas.microsoft.com/office/drawing/2014/main" id="{13A7C963-B226-B574-A140-B1A4D6DC7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436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248" name="Google Shape;248;p17"/>
          <p:cNvSpPr txBox="1">
            <a:spLocks noGrp="1"/>
          </p:cNvSpPr>
          <p:nvPr>
            <p:ph idx="1"/>
          </p:nvPr>
        </p:nvSpPr>
        <p:spPr>
          <a:xfrm>
            <a:off x="6105361" y="1483360"/>
            <a:ext cx="6086639" cy="529336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ea typeface="Arial"/>
                <a:cs typeface="Arial"/>
                <a:sym typeface="Arial"/>
              </a:rPr>
              <a:t>May need trials of several doses &amp; preparations to find best response, not  weight-based dosing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1" dirty="0">
                <a:ea typeface="Arial"/>
                <a:cs typeface="Arial"/>
                <a:sym typeface="Arial"/>
              </a:rPr>
              <a:t> </a:t>
            </a:r>
          </a:p>
          <a:p>
            <a:pPr marL="228600" lvl="0" indent="-2286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ea typeface="Arial"/>
                <a:cs typeface="Arial"/>
                <a:sym typeface="Arial"/>
              </a:rPr>
              <a:t>Use rating scale data to determine dose for optimum response &amp; duration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000" b="1" dirty="0"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ea typeface="Arial"/>
                <a:cs typeface="Arial"/>
                <a:sym typeface="Arial"/>
              </a:rPr>
              <a:t>Supplement/augment as needed for hours of coverage</a:t>
            </a:r>
          </a:p>
          <a:p>
            <a:pPr marL="228600" lvl="0" indent="-50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2326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/>
              <a:t>Learning Objectives</a:t>
            </a:r>
          </a:p>
        </p:txBody>
      </p:sp>
      <p:graphicFrame>
        <p:nvGraphicFramePr>
          <p:cNvPr id="156" name="Google Shape;154;p4">
            <a:extLst>
              <a:ext uri="{FF2B5EF4-FFF2-40B4-BE49-F238E27FC236}">
                <a16:creationId xmlns:a16="http://schemas.microsoft.com/office/drawing/2014/main" id="{5781BB73-9549-B006-3D23-61EE3CF93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378919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 descr="Medicine">
            <a:extLst>
              <a:ext uri="{FF2B5EF4-FFF2-40B4-BE49-F238E27FC236}">
                <a16:creationId xmlns:a16="http://schemas.microsoft.com/office/drawing/2014/main" id="{7EB121D7-C9CF-3AC3-32B6-16FEF7D6D8F4}"/>
              </a:ext>
            </a:extLst>
          </p:cNvPr>
          <p:cNvSpPr/>
          <p:nvPr/>
        </p:nvSpPr>
        <p:spPr>
          <a:xfrm>
            <a:off x="5245264" y="2735178"/>
            <a:ext cx="1953680" cy="1924878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8C879A-EA89-F65D-A028-0572F2D37537}"/>
              </a:ext>
            </a:extLst>
          </p:cNvPr>
          <p:cNvSpPr txBox="1"/>
          <p:nvPr/>
        </p:nvSpPr>
        <p:spPr>
          <a:xfrm>
            <a:off x="5021176" y="4704589"/>
            <a:ext cx="2390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Know which medications are first line for ADHD treatment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 txBox="1">
            <a:spLocks noGrp="1"/>
          </p:cNvSpPr>
          <p:nvPr>
            <p:ph type="title"/>
          </p:nvPr>
        </p:nvSpPr>
        <p:spPr>
          <a:xfrm>
            <a:off x="6900672" y="213361"/>
            <a:ext cx="4486656" cy="107696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/>
              <a:t>Evidence base</a:t>
            </a:r>
          </a:p>
        </p:txBody>
      </p:sp>
      <p:sp>
        <p:nvSpPr>
          <p:cNvPr id="248" name="Google Shape;248;p17"/>
          <p:cNvSpPr txBox="1">
            <a:spLocks noGrp="1"/>
          </p:cNvSpPr>
          <p:nvPr>
            <p:ph idx="1"/>
          </p:nvPr>
        </p:nvSpPr>
        <p:spPr>
          <a:xfrm>
            <a:off x="5941693" y="1483360"/>
            <a:ext cx="6250308" cy="5293360"/>
          </a:xfrm>
          <a:prstGeom prst="rect">
            <a:avLst/>
          </a:prstGeom>
        </p:spPr>
        <p:txBody>
          <a:bodyPr spcFirstLastPara="1" lIns="91425" tIns="45700" rIns="91425" bIns="45700" anchorCtr="0">
            <a:normAutofit lnSpcReduction="10000"/>
          </a:bodyPr>
          <a:lstStyle/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M.T.A study: school age children grouped</a:t>
            </a:r>
          </a:p>
          <a:p>
            <a:pPr lvl="2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medication alone – methylphenidate</a:t>
            </a:r>
          </a:p>
          <a:p>
            <a:pPr lvl="2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medication and behavior therapy</a:t>
            </a:r>
          </a:p>
          <a:p>
            <a:pPr lvl="2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behavior therapy alone</a:t>
            </a:r>
          </a:p>
          <a:p>
            <a:pPr lvl="2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treatment as usual</a:t>
            </a:r>
          </a:p>
          <a:p>
            <a:pPr lvl="1" algn="ctr">
              <a:buClr>
                <a:schemeClr val="tx1"/>
              </a:buClr>
              <a:buNone/>
            </a:pPr>
            <a:r>
              <a:rPr lang="en-US" sz="2400" b="1" u="sng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Results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Stimulant alone – very good (2/3 remission)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Meds and therapy - confers 10% advantage (anxiety) 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Behavior therapy alone - little benefit 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Treatment as usual </a:t>
            </a:r>
            <a:r>
              <a:rPr lang="mr-IN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–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poor (1/3 remission)</a:t>
            </a:r>
          </a:p>
          <a:p>
            <a:pPr marL="228600" lvl="0" indent="-50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700" dirty="0"/>
          </a:p>
        </p:txBody>
      </p:sp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24963F7E-12C7-01C0-1A2A-B581EA206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852910"/>
              </p:ext>
            </p:extLst>
          </p:nvPr>
        </p:nvGraphicFramePr>
        <p:xfrm>
          <a:off x="321119" y="213361"/>
          <a:ext cx="5620573" cy="2975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72328" imgH="4114800" progId="MSGraph.Chart.8">
                  <p:embed followColorScheme="full"/>
                </p:oleObj>
              </mc:Choice>
              <mc:Fallback>
                <p:oleObj name="Chart" r:id="rId3" imgW="7772328" imgH="4114800" progId="MSGraph.Chart.8">
                  <p:embed followColorScheme="full"/>
                  <p:pic>
                    <p:nvPicPr>
                      <p:cNvPr id="24582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19" y="213361"/>
                        <a:ext cx="5620573" cy="2975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2357D37-D08C-2602-4E6B-300000FD6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13365"/>
              </p:ext>
            </p:extLst>
          </p:nvPr>
        </p:nvGraphicFramePr>
        <p:xfrm>
          <a:off x="2964805" y="3017510"/>
          <a:ext cx="2976887" cy="3840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3726216" imgH="4808148" progId="MSGraph.Chart.8">
                  <p:embed followColorScheme="full"/>
                </p:oleObj>
              </mc:Choice>
              <mc:Fallback>
                <p:oleObj name="Chart" r:id="rId5" imgW="3726216" imgH="4808148" progId="MSGraph.Chart.8">
                  <p:embed followColorScheme="full"/>
                  <p:pic>
                    <p:nvPicPr>
                      <p:cNvPr id="24578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805" y="3017510"/>
                        <a:ext cx="2976887" cy="3840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>
            <a:extLst>
              <a:ext uri="{FF2B5EF4-FFF2-40B4-BE49-F238E27FC236}">
                <a16:creationId xmlns:a16="http://schemas.microsoft.com/office/drawing/2014/main" id="{4F5E0431-30E7-DE87-400A-FBAB9933A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6125602"/>
            <a:ext cx="24223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sz="800" b="0" dirty="0"/>
              <a:t>Swanson et al. </a:t>
            </a:r>
            <a:r>
              <a:rPr lang="en-US" sz="800" b="0" i="1" dirty="0" err="1"/>
              <a:t>JAACAP</a:t>
            </a:r>
            <a:r>
              <a:rPr lang="en-US" sz="800" b="0" dirty="0"/>
              <a:t> 2001;40:168-79; Greenhill et al. </a:t>
            </a:r>
            <a:r>
              <a:rPr lang="en-US" sz="800" b="0" i="1" dirty="0" err="1"/>
              <a:t>JAACAP</a:t>
            </a:r>
            <a:r>
              <a:rPr lang="en-US" sz="800" b="0" dirty="0"/>
              <a:t> 2001;40:180-7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FCD7511-13F0-0A56-79FB-B2AE141CF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859" y="81267"/>
            <a:ext cx="3673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sz="1800" i="1" dirty="0">
                <a:latin typeface="+mj-lt"/>
              </a:rPr>
              <a:t>Remission</a:t>
            </a:r>
            <a:r>
              <a:rPr lang="en-US" sz="18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i="1" dirty="0">
                <a:latin typeface="+mj-lt"/>
              </a:rPr>
              <a:t>rates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97FF74C-2F7E-6B4D-DC72-5A462C0F5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397" y="3429000"/>
            <a:ext cx="2154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sz="1800" i="1" dirty="0">
                <a:latin typeface="+mj-lt"/>
              </a:rPr>
              <a:t>Average dosing, mg</a:t>
            </a:r>
          </a:p>
        </p:txBody>
      </p:sp>
    </p:spTree>
    <p:extLst>
      <p:ext uri="{BB962C8B-B14F-4D97-AF65-F5344CB8AC3E}">
        <p14:creationId xmlns:p14="http://schemas.microsoft.com/office/powerpoint/2010/main" val="160295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  <a:prstGeom prst="ellipse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/>
              <a:t>Stimulants</a:t>
            </a:r>
          </a:p>
        </p:txBody>
      </p:sp>
      <p:pic>
        <p:nvPicPr>
          <p:cNvPr id="244" name="Picture 243" descr="Yellow dots on blue">
            <a:extLst>
              <a:ext uri="{FF2B5EF4-FFF2-40B4-BE49-F238E27FC236}">
                <a16:creationId xmlns:a16="http://schemas.microsoft.com/office/drawing/2014/main" id="{7622AC27-726B-E294-7E69-F8A23E26AD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68" r="27341"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233" name="Google Shape;233;p15"/>
          <p:cNvSpPr txBox="1">
            <a:spLocks noGrp="1"/>
          </p:cNvSpPr>
          <p:nvPr>
            <p:ph idx="1"/>
          </p:nvPr>
        </p:nvSpPr>
        <p:spPr>
          <a:xfrm>
            <a:off x="5445496" y="2640692"/>
            <a:ext cx="5925310" cy="3760108"/>
          </a:xfrm>
          <a:prstGeom prst="rect">
            <a:avLst/>
          </a:prstGeom>
        </p:spPr>
        <p:txBody>
          <a:bodyPr spcFirstLastPara="1" lIns="91425" tIns="45700" rIns="91425" bIns="45700" anchorCtr="0">
            <a:normAutofit lnSpcReduction="10000"/>
          </a:bodyPr>
          <a:lstStyle/>
          <a:p>
            <a:pPr indent="-257175">
              <a:buClrTx/>
              <a:buFont typeface="Arial"/>
              <a:buChar char="•"/>
            </a:pPr>
            <a:r>
              <a:rPr lang="en-US" sz="2000" b="1" dirty="0">
                <a:latin typeface="+mj-lt"/>
                <a:cs typeface="Calibri" panose="020F0502020204030204" pitchFamily="34" charset="0"/>
              </a:rPr>
              <a:t>Stimulants are clearly superior; 1</a:t>
            </a:r>
            <a:r>
              <a:rPr lang="en-US" sz="2000" b="1" baseline="30000" dirty="0">
                <a:latin typeface="+mj-lt"/>
                <a:cs typeface="Calibri" panose="020F0502020204030204" pitchFamily="34" charset="0"/>
              </a:rPr>
              <a:t>st</a:t>
            </a:r>
            <a:r>
              <a:rPr lang="en-US" sz="2000" b="1" dirty="0">
                <a:latin typeface="+mj-lt"/>
                <a:cs typeface="Calibri" panose="020F0502020204030204" pitchFamily="34" charset="0"/>
              </a:rPr>
              <a:t>  line treatment for ADHD </a:t>
            </a:r>
          </a:p>
          <a:p>
            <a:pPr indent="-257175">
              <a:buClrTx/>
              <a:buFont typeface="Arial"/>
              <a:buChar char="•"/>
            </a:pPr>
            <a:r>
              <a:rPr lang="en-US" sz="2000" b="1" dirty="0">
                <a:latin typeface="+mj-lt"/>
                <a:cs typeface="Calibri" panose="020F0502020204030204" pitchFamily="34" charset="0"/>
              </a:rPr>
              <a:t>Mechanism:  increases synaptic dopamine directly (AMP) and blocks reuptake (AMP, MPH).</a:t>
            </a:r>
          </a:p>
          <a:p>
            <a:pPr indent="-257175">
              <a:buClrTx/>
              <a:buFont typeface="Arial"/>
              <a:buChar char="•"/>
            </a:pPr>
            <a:r>
              <a:rPr lang="en-US" sz="2000" b="1" dirty="0">
                <a:latin typeface="+mj-lt"/>
                <a:cs typeface="Calibri" panose="020F0502020204030204" pitchFamily="34" charset="0"/>
              </a:rPr>
              <a:t>Both effect norepinephrine in Prefrontal Cortex</a:t>
            </a:r>
          </a:p>
          <a:p>
            <a:pPr indent="-257175">
              <a:buClrTx/>
              <a:buFont typeface="Arial"/>
              <a:buChar char="•"/>
            </a:pPr>
            <a:r>
              <a:rPr lang="en-US" sz="2000" b="1" dirty="0">
                <a:latin typeface="+mj-lt"/>
                <a:cs typeface="Calibri" panose="020F0502020204030204" pitchFamily="34" charset="0"/>
              </a:rPr>
              <a:t>Side effect profiles are very similar </a:t>
            </a:r>
          </a:p>
          <a:p>
            <a:pPr indent="-257175">
              <a:buClrTx/>
              <a:buFont typeface="Arial"/>
              <a:buChar char="•"/>
            </a:pPr>
            <a:r>
              <a:rPr lang="en-US" sz="2000" b="1" dirty="0">
                <a:latin typeface="+mj-lt"/>
                <a:cs typeface="Calibri" panose="020F0502020204030204" pitchFamily="34" charset="0"/>
              </a:rPr>
              <a:t>Everchanging preparations (capsule, sprinkle, liquid, patch) and duration of action</a:t>
            </a:r>
          </a:p>
          <a:p>
            <a:pPr marL="228600" lvl="0" indent="-50800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"/>
          <p:cNvSpPr txBox="1"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  <a:prstGeom prst="ellipse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/>
              <a:t>Stimulant duration</a:t>
            </a:r>
          </a:p>
        </p:txBody>
      </p:sp>
      <p:pic>
        <p:nvPicPr>
          <p:cNvPr id="281" name="Picture 280" descr="Analogue wall clock">
            <a:extLst>
              <a:ext uri="{FF2B5EF4-FFF2-40B4-BE49-F238E27FC236}">
                <a16:creationId xmlns:a16="http://schemas.microsoft.com/office/drawing/2014/main" id="{E510A2FF-9124-DCE5-9F42-35B3FC50E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20" r="27420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270" name="Google Shape;270;p20"/>
          <p:cNvSpPr txBox="1">
            <a:spLocks noGrp="1"/>
          </p:cNvSpPr>
          <p:nvPr>
            <p:ph idx="1"/>
          </p:nvPr>
        </p:nvSpPr>
        <p:spPr>
          <a:xfrm>
            <a:off x="4752210" y="2640692"/>
            <a:ext cx="7361921" cy="393364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Methylphenidate (Ritalin, Focalin)           	4  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Dextro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Levo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-amphetamine (Adderall)     	6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Ritalin LA/Metadate CD                        	6-8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Focalin XR                                              	8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Concerta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 MPH                                      	10-12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Adderall XR                                          	8-12 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Vyvanse                                               		10-12  </a:t>
            </a: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286" descr="Cardiogram">
            <a:extLst>
              <a:ext uri="{FF2B5EF4-FFF2-40B4-BE49-F238E27FC236}">
                <a16:creationId xmlns:a16="http://schemas.microsoft.com/office/drawing/2014/main" id="{C559721F-F7A6-B761-7A65-F98D76FC3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9" name="Google Shape;269;p2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>
                <a:solidFill>
                  <a:schemeClr val="tx1"/>
                </a:solidFill>
              </a:rPr>
              <a:t>Side effects</a:t>
            </a:r>
          </a:p>
        </p:txBody>
      </p:sp>
      <p:sp>
        <p:nvSpPr>
          <p:cNvPr id="270" name="Google Shape;270;p20"/>
          <p:cNvSpPr txBox="1">
            <a:spLocks noGrp="1"/>
          </p:cNvSpPr>
          <p:nvPr>
            <p:ph idx="1"/>
          </p:nvPr>
        </p:nvSpPr>
        <p:spPr>
          <a:xfrm>
            <a:off x="2231136" y="2409478"/>
            <a:ext cx="7729728" cy="418488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>
              <a:lnSpc>
                <a:spcPct val="90000"/>
              </a:lnSpc>
              <a:buClrTx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Insomnia</a:t>
            </a:r>
          </a:p>
          <a:p>
            <a:pPr>
              <a:lnSpc>
                <a:spcPct val="90000"/>
              </a:lnSpc>
              <a:buClrTx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Headaches</a:t>
            </a:r>
          </a:p>
          <a:p>
            <a:pPr>
              <a:lnSpc>
                <a:spcPct val="90000"/>
              </a:lnSpc>
              <a:buClrTx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Stomachaches</a:t>
            </a:r>
          </a:p>
          <a:p>
            <a:pPr>
              <a:lnSpc>
                <a:spcPct val="90000"/>
              </a:lnSpc>
              <a:buClrTx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Decreased appetite/growth</a:t>
            </a:r>
          </a:p>
          <a:p>
            <a:pPr>
              <a:lnSpc>
                <a:spcPct val="90000"/>
              </a:lnSpc>
              <a:buClrTx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Possible increase in tics</a:t>
            </a:r>
          </a:p>
          <a:p>
            <a:pPr>
              <a:lnSpc>
                <a:spcPct val="90000"/>
              </a:lnSpc>
              <a:buClrTx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Increased emotionality/social withdrawal</a:t>
            </a:r>
          </a:p>
          <a:p>
            <a:pPr>
              <a:lnSpc>
                <a:spcPct val="90000"/>
              </a:lnSpc>
              <a:buClrTx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Over focusing/blunting</a:t>
            </a:r>
          </a:p>
          <a:p>
            <a:pPr>
              <a:lnSpc>
                <a:spcPct val="90000"/>
              </a:lnSpc>
              <a:buClrTx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Psychosis (rare)</a:t>
            </a:r>
          </a:p>
          <a:p>
            <a:pPr>
              <a:lnSpc>
                <a:spcPct val="90000"/>
              </a:lnSpc>
              <a:buClrTx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Palpitations, elevated blood pressure</a:t>
            </a:r>
          </a:p>
          <a:p>
            <a:pPr>
              <a:lnSpc>
                <a:spcPct val="90000"/>
              </a:lnSpc>
              <a:buClrTx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Sudden death with structural cardiac abnormalities</a:t>
            </a:r>
          </a:p>
          <a:p>
            <a:pPr marL="228600" lvl="0" indent="-508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24697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274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7" name="Rectangle 276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Google Shape;269;p20"/>
          <p:cNvSpPr txBox="1"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2000" b="1" dirty="0">
                <a:solidFill>
                  <a:srgbClr val="FFFFFF"/>
                </a:solidFill>
              </a:rPr>
              <a:t>Stimulant management</a:t>
            </a:r>
          </a:p>
        </p:txBody>
      </p:sp>
      <p:sp>
        <p:nvSpPr>
          <p:cNvPr id="270" name="Google Shape;270;p20"/>
          <p:cNvSpPr txBox="1">
            <a:spLocks noGrp="1"/>
          </p:cNvSpPr>
          <p:nvPr>
            <p:ph idx="1"/>
          </p:nvPr>
        </p:nvSpPr>
        <p:spPr>
          <a:xfrm>
            <a:off x="5591695" y="620724"/>
            <a:ext cx="5320696" cy="598698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Tx/>
              <a:buSzPct val="100000"/>
              <a:buChar char="•"/>
            </a:pPr>
            <a:r>
              <a:rPr lang="en-US" sz="2200" b="1" dirty="0">
                <a:ea typeface="Arial"/>
                <a:cs typeface="Arial"/>
                <a:sym typeface="Arial"/>
              </a:rPr>
              <a:t>Stimulants’ good effects &amp; side effects usually occur right away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</a:pPr>
            <a:endParaRPr lang="en-US" sz="2200" b="1" dirty="0">
              <a:ea typeface="Arial"/>
              <a:cs typeface="Arial"/>
              <a:sym typeface="Arial"/>
            </a:endParaRP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Tx/>
              <a:buSzPct val="100000"/>
              <a:buChar char="•"/>
            </a:pPr>
            <a:r>
              <a:rPr lang="en-US" sz="2200" b="1" dirty="0">
                <a:ea typeface="Arial"/>
                <a:cs typeface="Arial"/>
                <a:sym typeface="Arial"/>
              </a:rPr>
              <a:t>Follow up in one or two weeks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</a:pPr>
            <a:endParaRPr lang="en-US" sz="2200" b="1" dirty="0">
              <a:ea typeface="Arial"/>
              <a:cs typeface="Arial"/>
              <a:sym typeface="Arial"/>
            </a:endParaRP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Tx/>
              <a:buSzPct val="100000"/>
              <a:buChar char="•"/>
            </a:pPr>
            <a:r>
              <a:rPr lang="en-US" sz="2200" b="1" dirty="0">
                <a:ea typeface="Arial"/>
                <a:cs typeface="Arial"/>
                <a:sym typeface="Arial"/>
              </a:rPr>
              <a:t>Treat for remission — improvement is not enough (Avg VDB 1-18 = 1.0)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</a:pPr>
            <a:endParaRPr lang="en-US" sz="2200" b="1" dirty="0">
              <a:ea typeface="Arial"/>
              <a:cs typeface="Arial"/>
              <a:sym typeface="Arial"/>
            </a:endParaRP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Tx/>
              <a:buSzPct val="100000"/>
              <a:buChar char="•"/>
            </a:pPr>
            <a:r>
              <a:rPr lang="en-US" sz="2200" b="1" dirty="0">
                <a:ea typeface="Arial"/>
                <a:cs typeface="Arial"/>
                <a:sym typeface="Arial"/>
              </a:rPr>
              <a:t>Follow up (VDB, s/e) after significant dose changes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</a:pPr>
            <a:endParaRPr lang="en-US" sz="2200" b="1" dirty="0">
              <a:ea typeface="Arial"/>
              <a:cs typeface="Arial"/>
              <a:sym typeface="Arial"/>
            </a:endParaRP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Tx/>
              <a:buSzPct val="100000"/>
              <a:buChar char="•"/>
            </a:pPr>
            <a:r>
              <a:rPr lang="en-US" sz="2200" b="1" dirty="0">
                <a:ea typeface="Arial"/>
                <a:cs typeface="Arial"/>
                <a:sym typeface="Arial"/>
              </a:rPr>
              <a:t>Once correct medication &amp; dose are found, follow up monthly. Follow every three months once all is stable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</a:pPr>
            <a:endParaRPr lang="en-US" sz="2200" b="1" dirty="0">
              <a:ea typeface="Arial"/>
              <a:cs typeface="Arial"/>
              <a:sym typeface="Arial"/>
            </a:endParaRP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Tx/>
              <a:buSzPct val="100000"/>
              <a:buChar char="•"/>
            </a:pPr>
            <a:r>
              <a:rPr lang="en-US" sz="2200" b="1" dirty="0">
                <a:ea typeface="Arial"/>
                <a:cs typeface="Arial"/>
                <a:sym typeface="Arial"/>
              </a:rPr>
              <a:t>Reassess every new school year</a:t>
            </a: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37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8D4C8BA-319F-6966-2736-22BBA672B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992863"/>
              </p:ext>
            </p:extLst>
          </p:nvPr>
        </p:nvGraphicFramePr>
        <p:xfrm>
          <a:off x="1127929" y="1636140"/>
          <a:ext cx="9936142" cy="46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6">
            <a:extLst>
              <a:ext uri="{FF2B5EF4-FFF2-40B4-BE49-F238E27FC236}">
                <a16:creationId xmlns:a16="http://schemas.microsoft.com/office/drawing/2014/main" id="{F9E7CD2E-2D70-A868-5AC0-BCD4BF676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599" y="6502528"/>
            <a:ext cx="3962401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467" dirty="0"/>
              <a:t>Biederman et al. J </a:t>
            </a:r>
            <a:r>
              <a:rPr lang="en-US" altLang="en-US" sz="1467" dirty="0" err="1"/>
              <a:t>Pediatr</a:t>
            </a:r>
            <a:r>
              <a:rPr lang="en-US" altLang="en-US" sz="1467" dirty="0"/>
              <a:t> 1998;133:pp 544</a:t>
            </a:r>
          </a:p>
        </p:txBody>
      </p:sp>
      <p:sp>
        <p:nvSpPr>
          <p:cNvPr id="7" name="Google Shape;465;p29">
            <a:extLst>
              <a:ext uri="{FF2B5EF4-FFF2-40B4-BE49-F238E27FC236}">
                <a16:creationId xmlns:a16="http://schemas.microsoft.com/office/drawing/2014/main" id="{378B8DBB-7E4F-299B-7F04-424CA338AC52}"/>
              </a:ext>
            </a:extLst>
          </p:cNvPr>
          <p:cNvSpPr txBox="1">
            <a:spLocks/>
          </p:cNvSpPr>
          <p:nvPr/>
        </p:nvSpPr>
        <p:spPr bwMode="black">
          <a:xfrm>
            <a:off x="810121" y="208546"/>
            <a:ext cx="10579608" cy="986839"/>
          </a:xfrm>
          <a:prstGeom prst="rect">
            <a:avLst/>
          </a:prstGeom>
          <a:noFill/>
          <a:ln w="31750" cap="sq">
            <a:solidFill>
              <a:srgbClr val="404040"/>
            </a:solidFill>
            <a:miter lim="800000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3600" b="1" dirty="0">
                <a:solidFill>
                  <a:sysClr val="windowText" lastClr="000000"/>
                </a:solidFill>
              </a:rPr>
              <a:t>Functional Recovery: Remission</a:t>
            </a:r>
          </a:p>
        </p:txBody>
      </p:sp>
      <p:sp>
        <p:nvSpPr>
          <p:cNvPr id="8" name="Google Shape;465;p29">
            <a:extLst>
              <a:ext uri="{FF2B5EF4-FFF2-40B4-BE49-F238E27FC236}">
                <a16:creationId xmlns:a16="http://schemas.microsoft.com/office/drawing/2014/main" id="{0BC85130-8D31-4D1F-2DA3-C3D04EB5FDE6}"/>
              </a:ext>
            </a:extLst>
          </p:cNvPr>
          <p:cNvSpPr txBox="1">
            <a:spLocks/>
          </p:cNvSpPr>
          <p:nvPr/>
        </p:nvSpPr>
        <p:spPr>
          <a:xfrm>
            <a:off x="2689233" y="1195386"/>
            <a:ext cx="7601770" cy="36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n-US" i="1" dirty="0">
                <a:solidFill>
                  <a:schemeClr val="tx1"/>
                </a:solidFill>
              </a:rPr>
              <a:t>Percentage with normalized functioning at 4-year follow-up</a:t>
            </a:r>
          </a:p>
        </p:txBody>
      </p:sp>
    </p:spTree>
    <p:extLst>
      <p:ext uri="{BB962C8B-B14F-4D97-AF65-F5344CB8AC3E}">
        <p14:creationId xmlns:p14="http://schemas.microsoft.com/office/powerpoint/2010/main" val="3507188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/>
              <a:t>Alternatives</a:t>
            </a:r>
          </a:p>
        </p:txBody>
      </p:sp>
      <p:graphicFrame>
        <p:nvGraphicFramePr>
          <p:cNvPr id="237" name="Google Shape;226;p14">
            <a:extLst>
              <a:ext uri="{FF2B5EF4-FFF2-40B4-BE49-F238E27FC236}">
                <a16:creationId xmlns:a16="http://schemas.microsoft.com/office/drawing/2014/main" id="{3B5C417A-66DA-D1C6-F5D7-AE2C7A029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42392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6588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9CEE-D9DA-53D1-5865-386C8A945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374560"/>
            <a:ext cx="5925310" cy="1174991"/>
          </a:xfrm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3600" b="1" dirty="0"/>
              <a:t>Atomoxetine and Viloxazine</a:t>
            </a:r>
            <a:endParaRPr lang="en-US" sz="3600" dirty="0"/>
          </a:p>
        </p:txBody>
      </p:sp>
      <p:pic>
        <p:nvPicPr>
          <p:cNvPr id="15" name="Picture 14" descr="Close-up unopened pill packets">
            <a:extLst>
              <a:ext uri="{FF2B5EF4-FFF2-40B4-BE49-F238E27FC236}">
                <a16:creationId xmlns:a16="http://schemas.microsoft.com/office/drawing/2014/main" id="{320FA877-686E-E7DA-B219-E3F61C832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0" r="24649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BE84F6-5278-2400-120D-56DC17AFA2AE}"/>
              </a:ext>
            </a:extLst>
          </p:cNvPr>
          <p:cNvSpPr txBox="1"/>
          <p:nvPr/>
        </p:nvSpPr>
        <p:spPr>
          <a:xfrm>
            <a:off x="5445496" y="1708660"/>
            <a:ext cx="5925310" cy="4187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Dosing based on weight 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Rare accounts of liver damage, suicidal ideation 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side effects:  irritability, sedation or insomnia, decreased appetite, GI upset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Advantages: </a:t>
            </a:r>
          </a:p>
          <a:p>
            <a:pPr marL="600075" lvl="1"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Daily dosing, 24/7 coverage</a:t>
            </a:r>
          </a:p>
          <a:p>
            <a:pPr marL="600075" lvl="1"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abuse potential (adolescents)</a:t>
            </a:r>
          </a:p>
          <a:p>
            <a:pPr marL="600075" lvl="1"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apparent effects on growth  </a:t>
            </a:r>
          </a:p>
          <a:p>
            <a:pPr marL="600075" lvl="1"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 not seem to exacerbate tics  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Disadvantages:</a:t>
            </a:r>
          </a:p>
          <a:p>
            <a:pPr marL="600075" lvl="1"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Delayed onset (takes 3-6 weeks)</a:t>
            </a:r>
          </a:p>
          <a:p>
            <a:pPr marL="600075" lvl="1"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as effective!</a:t>
            </a:r>
          </a:p>
        </p:txBody>
      </p:sp>
    </p:spTree>
    <p:extLst>
      <p:ext uri="{BB962C8B-B14F-4D97-AF65-F5344CB8AC3E}">
        <p14:creationId xmlns:p14="http://schemas.microsoft.com/office/powerpoint/2010/main" val="2198661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9CEE-D9DA-53D1-5865-386C8A945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206908"/>
            <a:ext cx="5925310" cy="1782079"/>
          </a:xfrm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3600" b="1" dirty="0"/>
              <a:t>Alpha Agonists for stimulant augmentation </a:t>
            </a:r>
            <a:endParaRPr lang="en-US" sz="3600" dirty="0"/>
          </a:p>
        </p:txBody>
      </p:sp>
      <p:pic>
        <p:nvPicPr>
          <p:cNvPr id="15" name="Picture 14" descr="Close-up unopened pill packets">
            <a:extLst>
              <a:ext uri="{FF2B5EF4-FFF2-40B4-BE49-F238E27FC236}">
                <a16:creationId xmlns:a16="http://schemas.microsoft.com/office/drawing/2014/main" id="{320FA877-686E-E7DA-B219-E3F61C832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0" r="24649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BE84F6-5278-2400-120D-56DC17AFA2AE}"/>
              </a:ext>
            </a:extLst>
          </p:cNvPr>
          <p:cNvSpPr txBox="1"/>
          <p:nvPr/>
        </p:nvSpPr>
        <p:spPr>
          <a:xfrm>
            <a:off x="5445496" y="2109127"/>
            <a:ext cx="5925310" cy="4465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Clonidine- start at 0.05 mg once or twice daily.  Advance in 0.05 mg increments. Max 0.4 mg (&gt; 0.2 mg often causes oversedation)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Guanfacine – start at 0.5-1mg once or twice daily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Intuniv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start at 1 mg, increase weekly by 1 mg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side effects:  sedation, lower BP (taper)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for hyperactivity/impulsivity than inattention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suppress appetite or sleep, sedation can help sleep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 faithful adherence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effective (effect size) than stimulants</a:t>
            </a:r>
          </a:p>
        </p:txBody>
      </p:sp>
    </p:spTree>
    <p:extLst>
      <p:ext uri="{BB962C8B-B14F-4D97-AF65-F5344CB8AC3E}">
        <p14:creationId xmlns:p14="http://schemas.microsoft.com/office/powerpoint/2010/main" val="3903306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>
                <a:solidFill>
                  <a:schemeClr val="tx1"/>
                </a:solidFill>
                <a:cs typeface="Calibri" panose="020F0502020204030204" pitchFamily="34" charset="0"/>
              </a:rPr>
              <a:t>Medication Treatment </a:t>
            </a:r>
            <a:br>
              <a:rPr lang="en-US" sz="3600" b="1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cs typeface="Calibri" panose="020F0502020204030204" pitchFamily="34" charset="0"/>
              </a:rPr>
              <a:t>Responsive Groups</a:t>
            </a:r>
            <a:endParaRPr lang="en-US" sz="3600" b="1" dirty="0"/>
          </a:p>
        </p:txBody>
      </p:sp>
      <p:graphicFrame>
        <p:nvGraphicFramePr>
          <p:cNvPr id="237" name="Google Shape;226;p14">
            <a:extLst>
              <a:ext uri="{FF2B5EF4-FFF2-40B4-BE49-F238E27FC236}">
                <a16:creationId xmlns:a16="http://schemas.microsoft.com/office/drawing/2014/main" id="{3B5C417A-66DA-D1C6-F5D7-AE2C7A029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291443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496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 Light"/>
              <a:buNone/>
            </a:pPr>
            <a:r>
              <a:rPr lang="en-US" sz="3600" b="1" dirty="0"/>
              <a:t>What Do we know already?</a:t>
            </a:r>
            <a:endParaRPr lang="en-US" sz="3600" dirty="0"/>
          </a:p>
        </p:txBody>
      </p:sp>
      <p:graphicFrame>
        <p:nvGraphicFramePr>
          <p:cNvPr id="168" name="Google Shape;166;p6">
            <a:extLst>
              <a:ext uri="{FF2B5EF4-FFF2-40B4-BE49-F238E27FC236}">
                <a16:creationId xmlns:a16="http://schemas.microsoft.com/office/drawing/2014/main" id="{0B9949A3-008D-734E-5747-18B8B9FBB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211195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31AC313A-78BA-CC8A-9909-8865929F2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310" b="14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8AECD-8910-FE33-7850-A9BC9DA7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Non-pharmacological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D5354-2E81-9658-0B9A-8048A2EDB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89572"/>
            <a:ext cx="7729728" cy="40981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</a:pPr>
            <a:r>
              <a:rPr lang="en-US" b="1" dirty="0">
                <a:cs typeface="Calibri" panose="020F0502020204030204" pitchFamily="34" charset="0"/>
              </a:rPr>
              <a:t>Behavior therapy/parent training</a:t>
            </a:r>
          </a:p>
          <a:p>
            <a:pPr>
              <a:lnSpc>
                <a:spcPct val="90000"/>
              </a:lnSpc>
              <a:buClrTx/>
            </a:pPr>
            <a:r>
              <a:rPr lang="en-US" b="1" dirty="0">
                <a:cs typeface="Calibri" panose="020F0502020204030204" pitchFamily="34" charset="0"/>
              </a:rPr>
              <a:t>Social skills training</a:t>
            </a:r>
          </a:p>
          <a:p>
            <a:pPr>
              <a:lnSpc>
                <a:spcPct val="90000"/>
              </a:lnSpc>
              <a:buClrTx/>
            </a:pPr>
            <a:r>
              <a:rPr lang="en-US" b="1" dirty="0">
                <a:cs typeface="Calibri" panose="020F0502020204030204" pitchFamily="34" charset="0"/>
              </a:rPr>
              <a:t>Educational interventions – 504 plan, IEP, co-teaching etc.  Instructional modification and accommodations</a:t>
            </a:r>
          </a:p>
          <a:p>
            <a:pPr>
              <a:lnSpc>
                <a:spcPct val="90000"/>
              </a:lnSpc>
              <a:buClrTx/>
            </a:pPr>
            <a:r>
              <a:rPr lang="en-US" b="1" dirty="0">
                <a:cs typeface="Calibri" panose="020F0502020204030204" pitchFamily="34" charset="0"/>
              </a:rPr>
              <a:t>Organizational and Task Completion skills training</a:t>
            </a:r>
          </a:p>
          <a:p>
            <a:pPr>
              <a:lnSpc>
                <a:spcPct val="90000"/>
              </a:lnSpc>
              <a:buClrTx/>
            </a:pPr>
            <a:r>
              <a:rPr lang="en-US" b="1" dirty="0">
                <a:cs typeface="Calibri" panose="020F0502020204030204" pitchFamily="34" charset="0"/>
              </a:rPr>
              <a:t>Peer tutoring</a:t>
            </a:r>
          </a:p>
          <a:p>
            <a:pPr>
              <a:lnSpc>
                <a:spcPct val="90000"/>
              </a:lnSpc>
              <a:buClrTx/>
            </a:pPr>
            <a:r>
              <a:rPr lang="en-US" b="1" dirty="0">
                <a:cs typeface="Calibri" panose="020F0502020204030204" pitchFamily="34" charset="0"/>
              </a:rPr>
              <a:t>Computer assisted instruction – targets attention and working memory- popular in research sector and commercially.  Evidence not clear- reviewed by Rutledge 2012</a:t>
            </a:r>
          </a:p>
          <a:p>
            <a:pPr>
              <a:lnSpc>
                <a:spcPct val="90000"/>
              </a:lnSpc>
              <a:buClrTx/>
            </a:pPr>
            <a:r>
              <a:rPr lang="en-US" b="1" dirty="0">
                <a:cs typeface="Calibri" panose="020F0502020204030204" pitchFamily="34" charset="0"/>
              </a:rPr>
              <a:t>Homework focused interventions</a:t>
            </a:r>
          </a:p>
          <a:p>
            <a:pPr>
              <a:lnSpc>
                <a:spcPct val="90000"/>
              </a:lnSpc>
              <a:buClrTx/>
            </a:pPr>
            <a:r>
              <a:rPr lang="en-US" b="1" dirty="0">
                <a:cs typeface="Calibri" panose="020F0502020204030204" pitchFamily="34" charset="0"/>
              </a:rPr>
              <a:t>Endeavor OTC video game (approved 2020)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9632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AECD-8910-FE33-7850-A9BC9DA7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Autofit/>
          </a:bodyPr>
          <a:lstStyle/>
          <a:p>
            <a:r>
              <a:rPr lang="en-US" sz="3600" b="1" dirty="0"/>
              <a:t>Social Supports</a:t>
            </a:r>
            <a:br>
              <a:rPr lang="en-US" sz="3600" b="1" dirty="0"/>
            </a:br>
            <a:r>
              <a:rPr lang="en-US" sz="3600" b="1" dirty="0"/>
              <a:t>Parents and Kids</a:t>
            </a:r>
          </a:p>
        </p:txBody>
      </p:sp>
      <p:pic>
        <p:nvPicPr>
          <p:cNvPr id="5" name="Picture 4" descr="Toy plastic numbers">
            <a:extLst>
              <a:ext uri="{FF2B5EF4-FFF2-40B4-BE49-F238E27FC236}">
                <a16:creationId xmlns:a16="http://schemas.microsoft.com/office/drawing/2014/main" id="{611BB7FD-5938-66EA-0D3C-CD65CC55B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56" r="28113"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D5354-2E81-9658-0B9A-8048A2EDB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837" y="2640691"/>
            <a:ext cx="7415317" cy="3920295"/>
          </a:xfrm>
        </p:spPr>
        <p:txBody>
          <a:bodyPr>
            <a:normAutofit/>
          </a:bodyPr>
          <a:lstStyle/>
          <a:p>
            <a:pPr indent="-257175">
              <a:lnSpc>
                <a:spcPct val="90000"/>
              </a:lnSpc>
              <a:buClrTx/>
              <a:buFont typeface="Arial"/>
              <a:buChar char="•"/>
            </a:pPr>
            <a:r>
              <a:rPr lang="en-US" b="1" dirty="0">
                <a:cs typeface="Calibri" panose="020F0502020204030204" pitchFamily="34" charset="0"/>
              </a:rPr>
              <a:t>Support groups </a:t>
            </a:r>
          </a:p>
          <a:p>
            <a:pPr indent="-257175">
              <a:lnSpc>
                <a:spcPct val="90000"/>
              </a:lnSpc>
              <a:buClrTx/>
              <a:buFont typeface="Arial"/>
              <a:buChar char="•"/>
            </a:pPr>
            <a:r>
              <a:rPr lang="en-US" b="1" dirty="0">
                <a:cs typeface="Calibri" panose="020F0502020204030204" pitchFamily="34" charset="0"/>
              </a:rPr>
              <a:t>Online</a:t>
            </a:r>
          </a:p>
          <a:p>
            <a:pPr marL="600075" lvl="1" indent="-257175">
              <a:lnSpc>
                <a:spcPct val="90000"/>
              </a:lnSpc>
              <a:buClrTx/>
              <a:buFont typeface="Arial"/>
              <a:buChar char="•"/>
            </a:pPr>
            <a:r>
              <a:rPr lang="en-US" sz="1800" b="1" dirty="0" err="1">
                <a:cs typeface="Calibri" panose="020F0502020204030204" pitchFamily="34" charset="0"/>
              </a:rPr>
              <a:t>www.teachingkidstolisten.com</a:t>
            </a:r>
            <a:endParaRPr lang="en-US" sz="1800" b="1" dirty="0">
              <a:cs typeface="Calibri" panose="020F0502020204030204" pitchFamily="34" charset="0"/>
            </a:endParaRPr>
          </a:p>
          <a:p>
            <a:pPr marL="600075" lvl="1" indent="-257175">
              <a:lnSpc>
                <a:spcPct val="90000"/>
              </a:lnSpc>
              <a:buClrTx/>
              <a:buFont typeface="Arial"/>
              <a:buChar char="•"/>
            </a:pPr>
            <a:r>
              <a:rPr lang="en-US" sz="1800" b="1" dirty="0">
                <a:cs typeface="Calibri" panose="020F0502020204030204" pitchFamily="34" charset="0"/>
              </a:rPr>
              <a:t>www.Help4ADHD.org</a:t>
            </a:r>
          </a:p>
          <a:p>
            <a:pPr indent="-257175">
              <a:lnSpc>
                <a:spcPct val="90000"/>
              </a:lnSpc>
              <a:buClrTx/>
              <a:buFont typeface="Arial"/>
              <a:buChar char="•"/>
            </a:pPr>
            <a:r>
              <a:rPr lang="en-US" b="1" dirty="0">
                <a:cs typeface="Calibri" panose="020F0502020204030204" pitchFamily="34" charset="0"/>
              </a:rPr>
              <a:t>Books</a:t>
            </a:r>
          </a:p>
          <a:p>
            <a:pPr marL="600075" lvl="1" indent="-257175">
              <a:lnSpc>
                <a:spcPct val="90000"/>
              </a:lnSpc>
              <a:buClrTx/>
              <a:buFont typeface="Arial"/>
              <a:buChar char="•"/>
            </a:pPr>
            <a:r>
              <a:rPr lang="en-US" sz="1800" b="1" dirty="0">
                <a:cs typeface="Calibri" panose="020F0502020204030204" pitchFamily="34" charset="0"/>
              </a:rPr>
              <a:t>1-2-3 Magic (Tom Phelan)</a:t>
            </a:r>
          </a:p>
          <a:p>
            <a:pPr marL="600075" lvl="1" indent="-257175">
              <a:lnSpc>
                <a:spcPct val="90000"/>
              </a:lnSpc>
              <a:buClrTx/>
              <a:buFont typeface="Arial"/>
              <a:buChar char="•"/>
            </a:pPr>
            <a:r>
              <a:rPr lang="en-US" sz="1800" b="1" dirty="0">
                <a:cs typeface="Calibri" panose="020F0502020204030204" pitchFamily="34" charset="0"/>
              </a:rPr>
              <a:t>Making the System Work for Your ADHD Child (Peter Jensen)</a:t>
            </a:r>
          </a:p>
          <a:p>
            <a:pPr marL="600075" lvl="1" indent="-257175">
              <a:lnSpc>
                <a:spcPct val="90000"/>
              </a:lnSpc>
              <a:buClrTx/>
              <a:buFont typeface="Arial"/>
              <a:buChar char="•"/>
            </a:pPr>
            <a:r>
              <a:rPr lang="en-US" sz="1800" b="1" dirty="0">
                <a:cs typeface="Calibri" panose="020F0502020204030204" pitchFamily="34" charset="0"/>
              </a:rPr>
              <a:t>Taking Charge of ADHD: The Complete Authoritative Guide for Parents (Russell Barkley)</a:t>
            </a:r>
          </a:p>
          <a:p>
            <a:pPr marL="600075" lvl="1" indent="-257175">
              <a:lnSpc>
                <a:spcPct val="90000"/>
              </a:lnSpc>
              <a:buClrTx/>
              <a:buFont typeface="Arial"/>
              <a:buChar char="•"/>
            </a:pPr>
            <a:r>
              <a:rPr lang="en-US" sz="1800" b="1" dirty="0">
                <a:cs typeface="Calibri" panose="020F0502020204030204" pitchFamily="34" charset="0"/>
              </a:rPr>
              <a:t>ADHD:  What Every Parent Needs to Know (M </a:t>
            </a:r>
            <a:r>
              <a:rPr lang="en-US" sz="1800" b="1" dirty="0" err="1">
                <a:cs typeface="Calibri" panose="020F0502020204030204" pitchFamily="34" charset="0"/>
              </a:rPr>
              <a:t>Reiff</a:t>
            </a:r>
            <a:r>
              <a:rPr lang="en-US" sz="1800" b="1" dirty="0"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24584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AECD-8910-FE33-7850-A9BC9DA7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Treatment Take-homes 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D5354-2E81-9658-0B9A-8048A2EDB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22651"/>
          </a:xfrm>
        </p:spPr>
        <p:txBody>
          <a:bodyPr>
            <a:normAutofit/>
          </a:bodyPr>
          <a:lstStyle/>
          <a:p>
            <a:pPr indent="-257175">
              <a:buClrTx/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cs typeface="Calibri" panose="020F0502020204030204" pitchFamily="34" charset="0"/>
              </a:rPr>
              <a:t>Stimulants are first line: titrate relatively quickly, follow Vanderbilts and monitor side effects</a:t>
            </a:r>
          </a:p>
          <a:p>
            <a:pPr indent="-257175">
              <a:buClrTx/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cs typeface="Calibri" panose="020F0502020204030204" pitchFamily="34" charset="0"/>
              </a:rPr>
              <a:t>Higher stimulant doses are the route to remission, but not too high</a:t>
            </a:r>
          </a:p>
          <a:p>
            <a:pPr indent="-257175">
              <a:buClrTx/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cs typeface="Calibri" panose="020F0502020204030204" pitchFamily="34" charset="0"/>
              </a:rPr>
              <a:t>Consider psychosocial treatments and school interventions, especially with complex cases</a:t>
            </a:r>
          </a:p>
          <a:p>
            <a:pPr indent="-257175">
              <a:buClrTx/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cs typeface="Calibri" panose="020F0502020204030204" pitchFamily="34" charset="0"/>
              </a:rPr>
              <a:t>Follow up and adjust frequently, every 3 months only after stable</a:t>
            </a:r>
          </a:p>
          <a:p>
            <a:pPr indent="-257175">
              <a:buClrTx/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cs typeface="Calibri" panose="020F0502020204030204" pitchFamily="34" charset="0"/>
              </a:rPr>
              <a:t>Consider clonidine or guanfacine for augmentation or when stimulants cannot be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81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 txBox="1">
            <a:spLocks noGrp="1"/>
          </p:cNvSpPr>
          <p:nvPr>
            <p:ph type="title"/>
          </p:nvPr>
        </p:nvSpPr>
        <p:spPr>
          <a:xfrm>
            <a:off x="6988152" y="340398"/>
            <a:ext cx="4399176" cy="1813370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/>
              <a:t>Whenever You’re in Doubt</a:t>
            </a:r>
          </a:p>
        </p:txBody>
      </p:sp>
      <p:pic>
        <p:nvPicPr>
          <p:cNvPr id="294" name="Picture 293" descr="Question mark on green pastel background">
            <a:extLst>
              <a:ext uri="{FF2B5EF4-FFF2-40B4-BE49-F238E27FC236}">
                <a16:creationId xmlns:a16="http://schemas.microsoft.com/office/drawing/2014/main" id="{33C5CD9A-D8E9-32CD-B700-4A615A9E91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36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292" name="Google Shape;292;p23"/>
          <p:cNvSpPr txBox="1">
            <a:spLocks noGrp="1"/>
          </p:cNvSpPr>
          <p:nvPr>
            <p:ph idx="1"/>
          </p:nvPr>
        </p:nvSpPr>
        <p:spPr>
          <a:xfrm>
            <a:off x="6900672" y="3429000"/>
            <a:ext cx="4486656" cy="246694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Noto Sans Symbols"/>
              <a:buNone/>
            </a:pPr>
            <a:r>
              <a:rPr lang="en-US" sz="3600" b="1" dirty="0"/>
              <a:t>Call</a:t>
            </a:r>
            <a:endParaRPr lang="en-US" sz="3600" dirty="0"/>
          </a:p>
          <a:p>
            <a:pPr marL="228600" lvl="0" indent="-228600" algn="ctr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Noto Sans Symbols"/>
              <a:buNone/>
            </a:pPr>
            <a:r>
              <a:rPr lang="en-US" sz="3600" b="1" dirty="0"/>
              <a:t>Project TEACH</a:t>
            </a:r>
            <a:endParaRPr lang="en-US" sz="3600" dirty="0"/>
          </a:p>
          <a:p>
            <a:pPr marL="228600" lvl="0" indent="-228600" algn="ctr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Noto Sans Symbols"/>
              <a:buNone/>
            </a:pPr>
            <a:r>
              <a:rPr lang="en-US" sz="3600" b="1" dirty="0"/>
              <a:t>1-855-227-7272</a:t>
            </a:r>
            <a:endParaRPr lang="en-US" sz="3600" dirty="0"/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  <p:pic>
        <p:nvPicPr>
          <p:cNvPr id="2" name="Picture 1" descr="Question mark on green pastel background">
            <a:extLst>
              <a:ext uri="{FF2B5EF4-FFF2-40B4-BE49-F238E27FC236}">
                <a16:creationId xmlns:a16="http://schemas.microsoft.com/office/drawing/2014/main" id="{A4EFF80E-C89B-779B-AED8-E66EE5EF14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36"/>
          <a:stretch/>
        </p:blipFill>
        <p:spPr>
          <a:xfrm>
            <a:off x="0" y="10"/>
            <a:ext cx="6086621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 303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6" name="Rectangle 305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Google Shape;298;p24"/>
          <p:cNvSpPr txBox="1"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2600" b="1">
                <a:solidFill>
                  <a:srgbClr val="FFFFFF"/>
                </a:solidFill>
              </a:rPr>
              <a:t>sources</a:t>
            </a:r>
            <a:endParaRPr lang="en-US" sz="2600" b="1" dirty="0">
              <a:solidFill>
                <a:srgbClr val="FFFFFF"/>
              </a:solidFill>
            </a:endParaRPr>
          </a:p>
        </p:txBody>
      </p:sp>
      <p:sp>
        <p:nvSpPr>
          <p:cNvPr id="299" name="Google Shape;299;p24"/>
          <p:cNvSpPr txBox="1"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000" b="1" dirty="0"/>
              <a:t> Dr. Peter Jensen/REACH Institute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000" b="1" dirty="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000" b="1" dirty="0"/>
              <a:t>JAACAP Practice Parameters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000" b="1" dirty="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000" b="1" dirty="0"/>
              <a:t>Dr. Jim Wallace (slides adapted from)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000" b="1" dirty="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000" b="1" dirty="0"/>
              <a:t>Project TEACH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78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804672" y="479904"/>
            <a:ext cx="4475892" cy="1188720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3600" b="1" dirty="0"/>
              <a:t>Executive Functioning</a:t>
            </a:r>
            <a:endParaRPr lang="en-US" sz="3600" dirty="0"/>
          </a:p>
        </p:txBody>
      </p:sp>
      <p:sp>
        <p:nvSpPr>
          <p:cNvPr id="173" name="Google Shape;173;p7"/>
          <p:cNvSpPr txBox="1">
            <a:spLocks noGrp="1"/>
          </p:cNvSpPr>
          <p:nvPr>
            <p:ph idx="1"/>
          </p:nvPr>
        </p:nvSpPr>
        <p:spPr>
          <a:xfrm>
            <a:off x="344905" y="1836821"/>
            <a:ext cx="5358063" cy="479659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Working memory</a:t>
            </a:r>
          </a:p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Response inhibition</a:t>
            </a:r>
          </a:p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Attention</a:t>
            </a:r>
          </a:p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Planning </a:t>
            </a:r>
          </a:p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Self monitoring</a:t>
            </a:r>
          </a:p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Adjusting behavior to demands</a:t>
            </a:r>
          </a:p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Motivational impairment </a:t>
            </a: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" name="Google Shape;174;p7" descr="hero-woman-discussing-anxiety-with-doctor-2000x1333.jpg"/>
          <p:cNvPicPr preferRelativeResize="0"/>
          <p:nvPr/>
        </p:nvPicPr>
        <p:blipFill rotWithShape="1">
          <a:blip r:embed="rId3"/>
          <a:srcRect l="35460" r="4337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noFill/>
          <a:ln w="3175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8AECD-8910-FE33-7850-A9BC9DA7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304639" cy="1190243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ADHD Flavors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D5354-2E81-9658-0B9A-8048A2EDB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062406"/>
            <a:ext cx="6404755" cy="39912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450"/>
              </a:spcBef>
              <a:spcAft>
                <a:spcPct val="20000"/>
              </a:spcAft>
              <a:buNone/>
              <a:defRPr/>
            </a:pPr>
            <a:r>
              <a:rPr lang="en-US" i="1" u="sng" dirty="0">
                <a:solidFill>
                  <a:schemeClr val="bg1"/>
                </a:solidFill>
                <a:latin typeface="+mj-lt"/>
              </a:rPr>
              <a:t>Combined Presentation</a:t>
            </a:r>
            <a:r>
              <a:rPr lang="en-US" u="sng" dirty="0">
                <a:solidFill>
                  <a:schemeClr val="bg1"/>
                </a:solidFill>
                <a:latin typeface="+mj-lt"/>
              </a:rPr>
              <a:t>: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 Diagnosed if criteria for both inattention and hyperactivity-impulsivity are met for the past 6 months.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i="1" u="sng" dirty="0">
                <a:solidFill>
                  <a:schemeClr val="bg1"/>
                </a:solidFill>
                <a:latin typeface="+mj-lt"/>
              </a:rPr>
              <a:t>Predominantly Inattentive Presentation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: Diagnosed if only inattention criteria are met, past 6 months.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Six or more of the 9 symptoms of inattention for children up to age 16, or five or more for adolescents 17 and older and adults;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  <a:defRPr/>
            </a:pPr>
            <a:r>
              <a:rPr lang="en-US" i="1" u="sng" dirty="0">
                <a:solidFill>
                  <a:schemeClr val="bg1"/>
                </a:solidFill>
                <a:latin typeface="+mj-lt"/>
              </a:rPr>
              <a:t>Predominantly Hyperactive-Impulsive Presentation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: Diagnosed if only criteria for hyperactivity-impulsivity are met for the past 6 months.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Six or more symptoms of the 9 hyperactivity-impulsivity for children up to age 16, or five or more for adolescents 17 and older and adults;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Note:  Other Specified ADHD: Diagnosed if there are prominent symptoms of inattention or hyperactivity-impulsivity that do not meet full criteria for ADHD.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7" name="Graphic 6" descr="Brain">
            <a:extLst>
              <a:ext uri="{FF2B5EF4-FFF2-40B4-BE49-F238E27FC236}">
                <a16:creationId xmlns:a16="http://schemas.microsoft.com/office/drawing/2014/main" id="{C9D2D0D6-3B42-9D9E-2D29-959D665F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870" y="1614253"/>
            <a:ext cx="3428662" cy="34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5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AECD-8910-FE33-7850-A9BC9DA7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Autofit/>
          </a:bodyPr>
          <a:lstStyle/>
          <a:p>
            <a:r>
              <a:rPr lang="en-US" sz="3600" b="1" dirty="0" err="1"/>
              <a:t>Tiktok</a:t>
            </a:r>
            <a:r>
              <a:rPr lang="en-US" sz="3600" b="1" dirty="0"/>
              <a:t> can’t make the diagnosis!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D5354-2E81-9658-0B9A-8048A2EDB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pPr marL="0" indent="0">
              <a:spcAft>
                <a:spcPct val="30000"/>
              </a:spcAft>
              <a:buNone/>
              <a:defRPr/>
            </a:pPr>
            <a:r>
              <a:rPr lang="en-US" sz="2000" b="1" dirty="0">
                <a:cs typeface="Lucida Sans Unicode" pitchFamily="34" charset="0"/>
              </a:rPr>
              <a:t>Symptoms must be present for 6 months </a:t>
            </a:r>
          </a:p>
          <a:p>
            <a:pPr marL="0" indent="0">
              <a:spcAft>
                <a:spcPct val="30000"/>
              </a:spcAft>
              <a:buNone/>
              <a:defRPr/>
            </a:pPr>
            <a:r>
              <a:rPr lang="en-US" sz="2000" b="1" dirty="0">
                <a:cs typeface="Lucida Sans Unicode" pitchFamily="34" charset="0"/>
              </a:rPr>
              <a:t>Some symptoms must be present &lt; age 12 &amp; inappropriate for developmental age </a:t>
            </a:r>
          </a:p>
          <a:p>
            <a:pPr marL="0" indent="0">
              <a:spcAft>
                <a:spcPct val="30000"/>
              </a:spcAft>
              <a:buNone/>
              <a:defRPr/>
            </a:pPr>
            <a:r>
              <a:rPr lang="en-US" sz="2000" b="1" dirty="0">
                <a:cs typeface="Lucida Sans Unicode" pitchFamily="34" charset="0"/>
              </a:rPr>
              <a:t>Symptoms in 2 or more settings 	</a:t>
            </a:r>
          </a:p>
          <a:p>
            <a:pPr marL="0" indent="0">
              <a:spcAft>
                <a:spcPct val="30000"/>
              </a:spcAft>
              <a:buNone/>
              <a:defRPr/>
            </a:pPr>
            <a:r>
              <a:rPr lang="en-US" sz="2000" b="1" dirty="0">
                <a:cs typeface="Lucida Sans Unicode" pitchFamily="34" charset="0"/>
              </a:rPr>
              <a:t>Significant impairment: social, academic, or occupational functioning</a:t>
            </a:r>
          </a:p>
          <a:p>
            <a:pPr marL="0" indent="0">
              <a:spcAft>
                <a:spcPct val="30000"/>
              </a:spcAft>
              <a:buNone/>
              <a:defRPr/>
            </a:pPr>
            <a:r>
              <a:rPr lang="en-US" sz="2000" b="1" dirty="0">
                <a:cs typeface="Lucida Sans Unicode" pitchFamily="34" charset="0"/>
              </a:rPr>
              <a:t>Not due to another mental disorder</a:t>
            </a:r>
          </a:p>
          <a:p>
            <a:endParaRPr lang="en-US" dirty="0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EFAA56E2-77F3-3892-7B9F-0AF97B067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92" r="18075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1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  <a:prstGeom prst="ellipse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2400" b="1"/>
              <a:t>Inattentive Type</a:t>
            </a:r>
          </a:p>
        </p:txBody>
      </p:sp>
      <p:pic>
        <p:nvPicPr>
          <p:cNvPr id="201" name="Picture 200" descr="Glasses on top of a book">
            <a:extLst>
              <a:ext uri="{FF2B5EF4-FFF2-40B4-BE49-F238E27FC236}">
                <a16:creationId xmlns:a16="http://schemas.microsoft.com/office/drawing/2014/main" id="{3718FB80-DBC2-A2FA-C931-5473F487E5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40" r="39869"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188" name="Google Shape;188;p9"/>
          <p:cNvSpPr txBox="1">
            <a:spLocks noGrp="1"/>
          </p:cNvSpPr>
          <p:nvPr>
            <p:ph idx="1"/>
          </p:nvPr>
        </p:nvSpPr>
        <p:spPr>
          <a:xfrm>
            <a:off x="5445496" y="2356082"/>
            <a:ext cx="5925310" cy="407809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50800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1. Often fails to give close attention to details or makes careless mistakes in schoolwork, work or other activities </a:t>
            </a:r>
          </a:p>
          <a:p>
            <a:pPr marL="228600" lvl="0" indent="-50800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2. Often has difficulty sustaining attention in tasks or play activities </a:t>
            </a:r>
          </a:p>
          <a:p>
            <a:pPr marL="228600" lvl="0" indent="-50800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3. Often does not seem to listen when spoken to directly (mind seems elsewhere, even in the absence of any obvious distraction)</a:t>
            </a:r>
          </a:p>
          <a:p>
            <a:pPr marL="228600" lvl="0" indent="-50800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4. Often does not follow through on instructions and fails to finish schoolwork, chores, or duties in the workplace </a:t>
            </a:r>
          </a:p>
          <a:p>
            <a:pPr indent="-50800">
              <a:lnSpc>
                <a:spcPct val="90000"/>
              </a:lnSpc>
              <a:spcBef>
                <a:spcPts val="1360"/>
              </a:spcBef>
              <a:buClr>
                <a:schemeClr val="dk1"/>
              </a:buClr>
              <a:buSzPts val="2800"/>
              <a:buNone/>
            </a:pPr>
            <a:r>
              <a:rPr lang="en-US" b="1" dirty="0">
                <a:ea typeface="Arial"/>
                <a:cs typeface="Arial"/>
                <a:sym typeface="Arial"/>
              </a:rPr>
              <a:t>5. Often has difficulty organizing tasks and activities</a:t>
            </a:r>
            <a:endParaRPr lang="en-US" b="1" dirty="0"/>
          </a:p>
          <a:p>
            <a:pPr marL="228600" lvl="0" indent="-50800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  <a:prstGeom prst="ellipse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 Light"/>
              <a:buNone/>
            </a:pPr>
            <a:r>
              <a:rPr lang="en-US" sz="2400" b="1"/>
              <a:t>Inattentive Type</a:t>
            </a:r>
          </a:p>
        </p:txBody>
      </p:sp>
      <p:pic>
        <p:nvPicPr>
          <p:cNvPr id="199" name="Picture 198" descr="Glasses on top of a book">
            <a:extLst>
              <a:ext uri="{FF2B5EF4-FFF2-40B4-BE49-F238E27FC236}">
                <a16:creationId xmlns:a16="http://schemas.microsoft.com/office/drawing/2014/main" id="{72B4EDF6-D9D3-4A16-0633-313AA3D59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40" r="39869"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188" name="Google Shape;188;p9"/>
          <p:cNvSpPr txBox="1">
            <a:spLocks noGrp="1"/>
          </p:cNvSpPr>
          <p:nvPr>
            <p:ph idx="1"/>
          </p:nvPr>
        </p:nvSpPr>
        <p:spPr>
          <a:xfrm>
            <a:off x="5445496" y="2836640"/>
            <a:ext cx="5925310" cy="409811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>
                <a:latin typeface="+mj-lt"/>
                <a:ea typeface="Arial"/>
                <a:cs typeface="Arial"/>
                <a:sym typeface="Arial"/>
              </a:rPr>
              <a:t>6. Often avoids, dislikes or is reluctant to engage in tasks that require sustained mental effort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b="1"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>
                <a:latin typeface="+mj-lt"/>
                <a:ea typeface="Arial"/>
                <a:cs typeface="Arial"/>
                <a:sym typeface="Arial"/>
              </a:rPr>
              <a:t>7. Often loses things necessary for tasks or activities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b="1"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>
                <a:latin typeface="+mj-lt"/>
                <a:ea typeface="Arial"/>
                <a:cs typeface="Arial"/>
                <a:sym typeface="Arial"/>
              </a:rPr>
              <a:t>8. Is often easily distracted by extraneous stimuli (for older adolescents and adults, may include unrelated thoughts)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b="1"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>
                <a:latin typeface="+mj-lt"/>
                <a:ea typeface="Arial"/>
                <a:cs typeface="Arial"/>
                <a:sym typeface="Arial"/>
              </a:rPr>
              <a:t>9.  Is often forgetful in daily activities (doing chores, running errands; for older adolescents and adults, returning calls, paying bills, keeping appointments)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b="1"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b="1" dirty="0">
              <a:latin typeface="+mj-lt"/>
              <a:ea typeface="Arial"/>
              <a:cs typeface="Arial"/>
              <a:sym typeface="Arial"/>
            </a:endParaRPr>
          </a:p>
          <a:p>
            <a:pPr marL="228600" lvl="0" indent="-50800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8546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2089</Words>
  <Application>Microsoft Macintosh PowerPoint</Application>
  <PresentationFormat>Widescreen</PresentationFormat>
  <Paragraphs>356</Paragraphs>
  <Slides>44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Noto Sans Symbols</vt:lpstr>
      <vt:lpstr>ＭＳ Ｐゴシック</vt:lpstr>
      <vt:lpstr>Arial</vt:lpstr>
      <vt:lpstr>Times New Roman</vt:lpstr>
      <vt:lpstr>Calibri</vt:lpstr>
      <vt:lpstr>Lucida Sans Unicode</vt:lpstr>
      <vt:lpstr>Helvetica Neue Light</vt:lpstr>
      <vt:lpstr>Wingdings</vt:lpstr>
      <vt:lpstr>Times</vt:lpstr>
      <vt:lpstr>Gill Sans MT</vt:lpstr>
      <vt:lpstr>Tahoma</vt:lpstr>
      <vt:lpstr>Parcel</vt:lpstr>
      <vt:lpstr>Chart</vt:lpstr>
      <vt:lpstr>Understanding adhd: Across a lifetime </vt:lpstr>
      <vt:lpstr>Disclosures</vt:lpstr>
      <vt:lpstr>Learning Objectives</vt:lpstr>
      <vt:lpstr>What Do we know already?</vt:lpstr>
      <vt:lpstr>Executive Functioning</vt:lpstr>
      <vt:lpstr>ADHD Flavors</vt:lpstr>
      <vt:lpstr>Tiktok can’t make the diagnosis!</vt:lpstr>
      <vt:lpstr>Inattentive Type</vt:lpstr>
      <vt:lpstr>Inattentive Type</vt:lpstr>
      <vt:lpstr>Hyperactive/impulsive Type</vt:lpstr>
      <vt:lpstr>Hyperactive/impulsive Type</vt:lpstr>
      <vt:lpstr>Epidemiology</vt:lpstr>
      <vt:lpstr>Is adhd even real?</vt:lpstr>
      <vt:lpstr>Neurobiology of adhd</vt:lpstr>
      <vt:lpstr>ADHD Causes</vt:lpstr>
      <vt:lpstr>Social Determinants of health</vt:lpstr>
      <vt:lpstr>comorbidities</vt:lpstr>
      <vt:lpstr>I have adult add</vt:lpstr>
      <vt:lpstr>Impact throughout a lifetime</vt:lpstr>
      <vt:lpstr>I don’t feel feel comfortable treating adhd…</vt:lpstr>
      <vt:lpstr>In the office</vt:lpstr>
      <vt:lpstr>Physical exam: rule out other causes</vt:lpstr>
      <vt:lpstr>Look Alike</vt:lpstr>
      <vt:lpstr>Mental status exam</vt:lpstr>
      <vt:lpstr>PowerPoint Presentation</vt:lpstr>
      <vt:lpstr>Keeping things uncomplicated</vt:lpstr>
      <vt:lpstr>Multimodal approach</vt:lpstr>
      <vt:lpstr>Pharmacologic options</vt:lpstr>
      <vt:lpstr>Pharmacologic options</vt:lpstr>
      <vt:lpstr>Evidence base</vt:lpstr>
      <vt:lpstr>Stimulants</vt:lpstr>
      <vt:lpstr>Stimulant duration</vt:lpstr>
      <vt:lpstr>Side effects</vt:lpstr>
      <vt:lpstr>Stimulant management</vt:lpstr>
      <vt:lpstr>PowerPoint Presentation</vt:lpstr>
      <vt:lpstr>Alternatives</vt:lpstr>
      <vt:lpstr>Atomoxetine and Viloxazine</vt:lpstr>
      <vt:lpstr>Alpha Agonists for stimulant augmentation </vt:lpstr>
      <vt:lpstr>Medication Treatment  Responsive Groups</vt:lpstr>
      <vt:lpstr>Non-pharmacological Interventions</vt:lpstr>
      <vt:lpstr>Social Supports Parents and Kids</vt:lpstr>
      <vt:lpstr>Treatment Take-homes </vt:lpstr>
      <vt:lpstr>Whenever You’re in Doubt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Romanos</dc:creator>
  <cp:lastModifiedBy>Eric MacMaster</cp:lastModifiedBy>
  <cp:revision>7</cp:revision>
  <dcterms:created xsi:type="dcterms:W3CDTF">2017-05-18T20:49:26Z</dcterms:created>
  <dcterms:modified xsi:type="dcterms:W3CDTF">2024-03-06T03:09:03Z</dcterms:modified>
</cp:coreProperties>
</file>